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Proxima Nova" panose="02000506030000020004" pitchFamily="2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  <p:embeddedFont>
      <p:font typeface="Roboto Slab" pitchFamily="2" charset="0"/>
      <p:regular r:id="rId45"/>
      <p:bold r:id="rId46"/>
    </p:embeddedFont>
    <p:embeddedFont>
      <p:font typeface="Varela Round" pitchFamily="2" charset="-79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27A952-8C7D-4757-9472-BEF08A4A4698}">
  <a:tblStyle styleId="{7E27A952-8C7D-4757-9472-BEF08A4A46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7.fntdata"/><Relationship Id="rId21" Type="http://schemas.openxmlformats.org/officeDocument/2006/relationships/slide" Target="slides/slide18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7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f75fc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6f75fc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15d828d4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15d828d4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15d828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15d828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71e5de9f5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71e5de9f5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71e5de9f5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71e5de9f5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71e5de9f5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71e5de9f5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71e5de9f5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71e5de9f5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570d769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570d769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1570d76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1570d76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1570d769d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1570d769d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1570d769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1570d769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discussion: ask students what this does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413aa8b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2413aa8b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71e5de9f5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71e5de9f5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71e5de9f5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71e5de9f5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71e5de9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71e5de9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71e5de9f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71e5de9f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71e5de9f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71e5de9f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71e5de9f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71e5de9f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71e5de9f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71e5de9f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1570d769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1570d769d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discussion: ask students what this does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6f75fce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c6f75fce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1570d769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1570d769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-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list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-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dictionary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-"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Set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Immutable: tuples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71e5de9f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71e5de9f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9bb0e0c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9bb0e0c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/>
              <a:t>Treat these questions like environment diagrams</a:t>
            </a:r>
            <a:endParaRPr sz="100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/>
              <a:t>Be methodical and try to keep track exactly where you are in execution at all times</a:t>
            </a:r>
            <a:endParaRPr sz="100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/>
              <a:t>Remember when to create a new list and when you just have to move a pointer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/>
              <a:t>A good time to use scratch paper</a:t>
            </a:r>
            <a:endParaRPr sz="100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/>
              <a:t>Since you will be modifying a lot of pointers and lists, it may be helpful to do work on another page</a:t>
            </a:r>
            <a:endParaRPr sz="100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" sz="1000"/>
              <a:t>Create “snapshots” at certain execution points so if you make a mistake it’s easier to revert to a previous step</a:t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71e5de9f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71e5de9f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Tuples ( ) aren’t mutable but lists [ ] are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 tuples to lists by casting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9bb0e0cb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9bb0e0cb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71e5de9f5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71e5de9f5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71e5de9f5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71e5de9f5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probably remake this table; replacing domain/range and also making explanation clearer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5" name="Google Shape;65;p14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66" name="Google Shape;66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" name="Google Shape;98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2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0" y="404425"/>
            <a:ext cx="9144000" cy="613200"/>
          </a:xfrm>
          <a:prstGeom prst="rect">
            <a:avLst/>
          </a:prstGeom>
          <a:solidFill>
            <a:srgbClr val="E6FFF5">
              <a:alpha val="60380"/>
            </a:srgbClr>
          </a:solidFill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■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■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55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■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9" name="Google Shape;159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jennyjwang@berkeley.edu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RRR- Mutable objects and functions</a:t>
            </a:r>
            <a:endParaRPr/>
          </a:p>
        </p:txBody>
      </p:sp>
      <p:sp>
        <p:nvSpPr>
          <p:cNvPr id="168" name="Google Shape;168;p38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Jenny Wang, Albert Huang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 txBox="1"/>
          <p:nvPr/>
        </p:nvSpPr>
        <p:spPr>
          <a:xfrm>
            <a:off x="200525" y="151375"/>
            <a:ext cx="1927200" cy="1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388DB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‘17 Final</a:t>
            </a:r>
            <a:endParaRPr sz="2800">
              <a:solidFill>
                <a:srgbClr val="2388D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3" name="Google Shape;2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375" y="268725"/>
            <a:ext cx="7184399" cy="47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8"/>
          <p:cNvSpPr txBox="1"/>
          <p:nvPr/>
        </p:nvSpPr>
        <p:spPr>
          <a:xfrm>
            <a:off x="515350" y="507175"/>
            <a:ext cx="15954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075" y="858725"/>
            <a:ext cx="8131924" cy="412602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8"/>
          <p:cNvSpPr txBox="1"/>
          <p:nvPr/>
        </p:nvSpPr>
        <p:spPr>
          <a:xfrm>
            <a:off x="200525" y="151375"/>
            <a:ext cx="1927200" cy="1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388DB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‘17 Final</a:t>
            </a:r>
            <a:endParaRPr sz="2800">
              <a:solidFill>
                <a:srgbClr val="2388D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9"/>
          <p:cNvSpPr txBox="1"/>
          <p:nvPr/>
        </p:nvSpPr>
        <p:spPr>
          <a:xfrm>
            <a:off x="200525" y="151375"/>
            <a:ext cx="1927200" cy="1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388DB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‘16 Final</a:t>
            </a:r>
            <a:endParaRPr sz="2800">
              <a:solidFill>
                <a:srgbClr val="2388D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6" name="Google Shape;23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75" y="1245300"/>
            <a:ext cx="7173476" cy="325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 txBox="1"/>
          <p:nvPr/>
        </p:nvSpPr>
        <p:spPr>
          <a:xfrm>
            <a:off x="200525" y="151375"/>
            <a:ext cx="1927200" cy="1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388DB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‘16 Final</a:t>
            </a:r>
            <a:endParaRPr sz="2800">
              <a:solidFill>
                <a:srgbClr val="2388D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2" name="Google Shape;24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13" y="1670875"/>
            <a:ext cx="8294381" cy="31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50"/>
          <p:cNvSpPr txBox="1"/>
          <p:nvPr/>
        </p:nvSpPr>
        <p:spPr>
          <a:xfrm>
            <a:off x="493775" y="3244900"/>
            <a:ext cx="4553700" cy="17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can’t we do this with a tuple?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Since tuples are immutable (i.e. once created, cannot be changed), anything a tuple has a pointer to must exist before the tuple itself.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P cannot be created before P[0], P[0][2] cannot be set to its final value when P[0] is constructed, and must therefore be set later, which is impossible.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1"/>
          <p:cNvSpPr txBox="1"/>
          <p:nvPr/>
        </p:nvSpPr>
        <p:spPr>
          <a:xfrm>
            <a:off x="200525" y="151375"/>
            <a:ext cx="1927200" cy="1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388DB"/>
                </a:solidFill>
                <a:latin typeface="Proxima Nova"/>
                <a:ea typeface="Proxima Nova"/>
                <a:cs typeface="Proxima Nova"/>
                <a:sym typeface="Proxima Nova"/>
              </a:rPr>
              <a:t>Fall ‘16 Final</a:t>
            </a:r>
            <a:endParaRPr sz="2800">
              <a:solidFill>
                <a:srgbClr val="2388D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9" name="Google Shape;2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550" y="1228200"/>
            <a:ext cx="3806876" cy="6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550" y="1962976"/>
            <a:ext cx="3891464" cy="10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5">
            <a:alphaModFix/>
          </a:blip>
          <a:srcRect l="2581"/>
          <a:stretch/>
        </p:blipFill>
        <p:spPr>
          <a:xfrm>
            <a:off x="1841825" y="2940900"/>
            <a:ext cx="4057000" cy="11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4375" y="3950225"/>
            <a:ext cx="4318700" cy="9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07225" y="222852"/>
            <a:ext cx="7250201" cy="10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/>
        </p:nvSpPr>
        <p:spPr>
          <a:xfrm>
            <a:off x="200525" y="151375"/>
            <a:ext cx="1927200" cy="1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388DB"/>
                </a:solidFill>
                <a:latin typeface="Proxima Nova"/>
                <a:ea typeface="Proxima Nova"/>
                <a:cs typeface="Proxima Nova"/>
                <a:sym typeface="Proxima Nova"/>
              </a:rPr>
              <a:t>Fall ‘16 Final</a:t>
            </a:r>
            <a:endParaRPr sz="2800">
              <a:solidFill>
                <a:srgbClr val="2388D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9" name="Google Shape;2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225" y="222852"/>
            <a:ext cx="7250201" cy="10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400" y="1163275"/>
            <a:ext cx="4335801" cy="392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Functions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Nonlocal</a:t>
            </a:r>
            <a:endParaRPr/>
          </a:p>
        </p:txBody>
      </p:sp>
      <p:sp>
        <p:nvSpPr>
          <p:cNvPr id="271" name="Google Shape;271;p54"/>
          <p:cNvSpPr txBox="1">
            <a:spLocks noGrp="1"/>
          </p:cNvSpPr>
          <p:nvPr>
            <p:ph type="body" idx="4294967295"/>
          </p:nvPr>
        </p:nvSpPr>
        <p:spPr>
          <a:xfrm>
            <a:off x="311700" y="1195200"/>
            <a:ext cx="43101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Different to frame lookup: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272" name="Google Shape;272;p54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3" name="Google Shape;273;p54"/>
          <p:cNvSpPr txBox="1">
            <a:spLocks noGrp="1"/>
          </p:cNvSpPr>
          <p:nvPr>
            <p:ph type="body" idx="4294967295"/>
          </p:nvPr>
        </p:nvSpPr>
        <p:spPr>
          <a:xfrm>
            <a:off x="311700" y="1763925"/>
            <a:ext cx="8349900" cy="27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up a variable in parent frame(s):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variables in parent frames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can’t change the variables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Nonlocal: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variables in parent frames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 to change variables outside the current frame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Simply declare a variable as nonlocal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5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Nonlocal</a:t>
            </a:r>
            <a:endParaRPr/>
          </a:p>
        </p:txBody>
      </p:sp>
      <p:sp>
        <p:nvSpPr>
          <p:cNvPr id="279" name="Google Shape;279;p55"/>
          <p:cNvSpPr txBox="1">
            <a:spLocks noGrp="1"/>
          </p:cNvSpPr>
          <p:nvPr>
            <p:ph type="body" idx="4294967295"/>
          </p:nvPr>
        </p:nvSpPr>
        <p:spPr>
          <a:xfrm>
            <a:off x="311700" y="1246294"/>
            <a:ext cx="38532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Rules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280" name="Google Shape;280;p55"/>
          <p:cNvCxnSpPr/>
          <p:nvPr/>
        </p:nvCxnSpPr>
        <p:spPr>
          <a:xfrm>
            <a:off x="418675" y="185655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1" name="Google Shape;281;p55"/>
          <p:cNvSpPr txBox="1">
            <a:spLocks noGrp="1"/>
          </p:cNvSpPr>
          <p:nvPr>
            <p:ph type="body" idx="4294967295"/>
          </p:nvPr>
        </p:nvSpPr>
        <p:spPr>
          <a:xfrm>
            <a:off x="311700" y="1961000"/>
            <a:ext cx="8520600" cy="19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Global variables can’t be modified using nonlocal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Can’t have both local and nonlocal variables with the same name in a frame</a:t>
            </a:r>
            <a:endParaRPr/>
          </a:p>
        </p:txBody>
      </p:sp>
      <p:sp>
        <p:nvSpPr>
          <p:cNvPr id="282" name="Google Shape;282;p55"/>
          <p:cNvSpPr txBox="1">
            <a:spLocks noGrp="1"/>
          </p:cNvSpPr>
          <p:nvPr>
            <p:ph type="body" idx="4294967295"/>
          </p:nvPr>
        </p:nvSpPr>
        <p:spPr>
          <a:xfrm>
            <a:off x="418675" y="2860250"/>
            <a:ext cx="3548100" cy="14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Varela Round"/>
                <a:ea typeface="Varela Round"/>
                <a:cs typeface="Varela Round"/>
                <a:sym typeface="Varela Round"/>
              </a:rPr>
              <a:t>def foo(x):</a:t>
            </a:r>
            <a:br>
              <a:rPr lang="en" sz="16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1600">
                <a:latin typeface="Varela Round"/>
                <a:ea typeface="Varela Round"/>
                <a:cs typeface="Varela Round"/>
                <a:sym typeface="Varela Round"/>
              </a:rPr>
              <a:t>	def not_allowed(y):</a:t>
            </a:r>
            <a:br>
              <a:rPr lang="en" sz="16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1600">
                <a:latin typeface="Varela Round"/>
                <a:ea typeface="Varela Round"/>
                <a:cs typeface="Varela Round"/>
                <a:sym typeface="Varela Round"/>
              </a:rPr>
              <a:t>		x = 3</a:t>
            </a:r>
            <a:br>
              <a:rPr lang="en" sz="16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1600">
                <a:latin typeface="Varela Round"/>
                <a:ea typeface="Varela Round"/>
                <a:cs typeface="Varela Round"/>
                <a:sym typeface="Varela Round"/>
              </a:rPr>
              <a:t>		nonlocal x</a:t>
            </a:r>
            <a:br>
              <a:rPr lang="en" sz="16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1600">
                <a:latin typeface="Varela Round"/>
                <a:ea typeface="Varela Round"/>
                <a:cs typeface="Varela Round"/>
                <a:sym typeface="Varela Round"/>
              </a:rPr>
              <a:t>		x += 1</a:t>
            </a:r>
            <a:br>
              <a:rPr lang="en" sz="16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1600">
                <a:latin typeface="Varela Round"/>
                <a:ea typeface="Varela Round"/>
                <a:cs typeface="Varela Round"/>
                <a:sym typeface="Varela Round"/>
              </a:rPr>
              <a:t>		return x</a:t>
            </a:r>
            <a:br>
              <a:rPr lang="en" sz="16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1600">
                <a:latin typeface="Varela Round"/>
                <a:ea typeface="Varela Round"/>
                <a:cs typeface="Varela Round"/>
                <a:sym typeface="Varela Round"/>
              </a:rPr>
              <a:t>	return not_allowed</a:t>
            </a:r>
            <a:endParaRPr sz="16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3" name="Google Shape;283;p55"/>
          <p:cNvSpPr txBox="1">
            <a:spLocks noGrp="1"/>
          </p:cNvSpPr>
          <p:nvPr>
            <p:ph type="body" idx="4294967295"/>
          </p:nvPr>
        </p:nvSpPr>
        <p:spPr>
          <a:xfrm>
            <a:off x="5024025" y="2860250"/>
            <a:ext cx="3548100" cy="14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Varela Round"/>
                <a:ea typeface="Varela Round"/>
                <a:cs typeface="Varela Round"/>
                <a:sym typeface="Varela Round"/>
              </a:rPr>
              <a:t>def foo(x):</a:t>
            </a:r>
            <a:br>
              <a:rPr lang="en" sz="16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1600">
                <a:latin typeface="Varela Round"/>
                <a:ea typeface="Varela Round"/>
                <a:cs typeface="Varela Round"/>
                <a:sym typeface="Varela Round"/>
              </a:rPr>
              <a:t>	def will_error(x):</a:t>
            </a:r>
            <a:br>
              <a:rPr lang="en" sz="16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1600">
                <a:latin typeface="Varela Round"/>
                <a:ea typeface="Varela Round"/>
                <a:cs typeface="Varela Round"/>
                <a:sym typeface="Varela Round"/>
              </a:rPr>
              <a:t>		nonlocal x</a:t>
            </a:r>
            <a:br>
              <a:rPr lang="en" sz="16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1600">
                <a:latin typeface="Varela Round"/>
                <a:ea typeface="Varela Round"/>
                <a:cs typeface="Varela Round"/>
                <a:sym typeface="Varela Round"/>
              </a:rPr>
              <a:t>		x += 1</a:t>
            </a:r>
            <a:br>
              <a:rPr lang="en" sz="16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1600">
                <a:latin typeface="Varela Round"/>
                <a:ea typeface="Varela Round"/>
                <a:cs typeface="Varela Round"/>
                <a:sym typeface="Varela Round"/>
              </a:rPr>
              <a:t>		return x</a:t>
            </a:r>
            <a:br>
              <a:rPr lang="en" sz="1600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1600">
                <a:latin typeface="Varela Round"/>
                <a:ea typeface="Varela Round"/>
                <a:cs typeface="Varela Round"/>
                <a:sym typeface="Varela Round"/>
              </a:rPr>
              <a:t>	return will_error</a:t>
            </a:r>
            <a:endParaRPr sz="16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memory</a:t>
            </a:r>
            <a:endParaRPr/>
          </a:p>
        </p:txBody>
      </p:sp>
      <p:sp>
        <p:nvSpPr>
          <p:cNvPr id="289" name="Google Shape;289;p56"/>
          <p:cNvSpPr txBox="1">
            <a:spLocks noGrp="1"/>
          </p:cNvSpPr>
          <p:nvPr>
            <p:ph type="body" idx="1"/>
          </p:nvPr>
        </p:nvSpPr>
        <p:spPr>
          <a:xfrm>
            <a:off x="311700" y="1297999"/>
            <a:ext cx="8520600" cy="31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def memory(n):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f(g):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nonlocal 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g(n)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Mutable Objects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Mutable Functions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To view these slides and get access to the worksheet, go to: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links.cs61a.org/rrr-folder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&gt; Mutable Objects And Functions</a:t>
            </a:r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Outline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2624100" cy="55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88DB"/>
                </a:solidFill>
              </a:rPr>
              <a:t>Spring ‘15 MT 2</a:t>
            </a:r>
            <a:endParaRPr>
              <a:solidFill>
                <a:srgbClr val="2388DB"/>
              </a:solidFill>
            </a:endParaRPr>
          </a:p>
        </p:txBody>
      </p:sp>
      <p:pic>
        <p:nvPicPr>
          <p:cNvPr id="295" name="Google Shape;29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647" y="13"/>
            <a:ext cx="316622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97" y="892825"/>
            <a:ext cx="4147902" cy="335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3">
            <a:alphaModFix/>
          </a:blip>
          <a:srcRect l="33123"/>
          <a:stretch/>
        </p:blipFill>
        <p:spPr>
          <a:xfrm>
            <a:off x="4864924" y="0"/>
            <a:ext cx="34585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075" y="908375"/>
            <a:ext cx="3705800" cy="29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nonlocal necessary?</a:t>
            </a:r>
            <a:endParaRPr/>
          </a:p>
        </p:txBody>
      </p:sp>
      <p:sp>
        <p:nvSpPr>
          <p:cNvPr id="308" name="Google Shape;308;p59"/>
          <p:cNvSpPr txBox="1">
            <a:spLocks noGrp="1"/>
          </p:cNvSpPr>
          <p:nvPr>
            <p:ph type="body" idx="4294967295"/>
          </p:nvPr>
        </p:nvSpPr>
        <p:spPr>
          <a:xfrm>
            <a:off x="311700" y="1246294"/>
            <a:ext cx="38532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Consider the following: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309" name="Google Shape;309;p59"/>
          <p:cNvCxnSpPr/>
          <p:nvPr/>
        </p:nvCxnSpPr>
        <p:spPr>
          <a:xfrm>
            <a:off x="418675" y="185655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0" name="Google Shape;310;p59"/>
          <p:cNvSpPr txBox="1">
            <a:spLocks noGrp="1"/>
          </p:cNvSpPr>
          <p:nvPr>
            <p:ph type="body" idx="4294967295"/>
          </p:nvPr>
        </p:nvSpPr>
        <p:spPr>
          <a:xfrm>
            <a:off x="311700" y="1961000"/>
            <a:ext cx="85206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I need to change a binding in a parent frame? → use nonlocal</a:t>
            </a:r>
            <a:br>
              <a:rPr lang="en"/>
            </a:br>
            <a:r>
              <a:rPr lang="en"/>
              <a:t>Do I just need to access a variable? → don’t use nonlocal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I need to change the value a name is bound to:</a:t>
            </a:r>
            <a:br>
              <a:rPr lang="en"/>
            </a:br>
            <a:r>
              <a:rPr lang="en"/>
              <a:t>Is it possible to mutate (i.e. append, extend, or += for lists)? → don’t use nonlocal</a:t>
            </a:r>
            <a:br>
              <a:rPr lang="en"/>
            </a:br>
            <a:r>
              <a:rPr lang="en"/>
              <a:t>If I can’t use mutation methods → use nonlocal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 the variable we want to make nonlocal inside nested functions? → use nonlocal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0"/>
          <p:cNvSpPr txBox="1"/>
          <p:nvPr/>
        </p:nvSpPr>
        <p:spPr>
          <a:xfrm>
            <a:off x="6290425" y="82800"/>
            <a:ext cx="1927200" cy="1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388DB"/>
                </a:solidFill>
                <a:latin typeface="Proxima Nova"/>
                <a:ea typeface="Proxima Nova"/>
                <a:cs typeface="Proxima Nova"/>
                <a:sym typeface="Proxima Nova"/>
              </a:rPr>
              <a:t>Fall ‘16</a:t>
            </a:r>
            <a:endParaRPr sz="2800">
              <a:solidFill>
                <a:srgbClr val="2388D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388DB"/>
                </a:solidFill>
                <a:latin typeface="Proxima Nova"/>
                <a:ea typeface="Proxima Nova"/>
                <a:cs typeface="Proxima Nova"/>
                <a:sym typeface="Proxima Nova"/>
              </a:rPr>
              <a:t>Midterm 2</a:t>
            </a:r>
            <a:endParaRPr sz="2800">
              <a:solidFill>
                <a:srgbClr val="2388D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6" name="Google Shape;31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800"/>
            <a:ext cx="5234100" cy="32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65034"/>
            <a:ext cx="4571999" cy="3095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61"/>
          <p:cNvPicPr preferRelativeResize="0"/>
          <p:nvPr/>
        </p:nvPicPr>
        <p:blipFill rotWithShape="1">
          <a:blip r:embed="rId3">
            <a:alphaModFix/>
          </a:blip>
          <a:srcRect r="47622"/>
          <a:stretch/>
        </p:blipFill>
        <p:spPr>
          <a:xfrm rot="-5400000">
            <a:off x="2280863" y="-11113"/>
            <a:ext cx="4072901" cy="615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61"/>
          <p:cNvPicPr preferRelativeResize="0"/>
          <p:nvPr/>
        </p:nvPicPr>
        <p:blipFill rotWithShape="1">
          <a:blip r:embed="rId3">
            <a:alphaModFix/>
          </a:blip>
          <a:srcRect l="87686" r="-11498"/>
          <a:stretch/>
        </p:blipFill>
        <p:spPr>
          <a:xfrm rot="-5400000">
            <a:off x="3542950" y="-3018275"/>
            <a:ext cx="1704375" cy="63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62"/>
          <p:cNvPicPr preferRelativeResize="0"/>
          <p:nvPr/>
        </p:nvPicPr>
        <p:blipFill rotWithShape="1">
          <a:blip r:embed="rId3">
            <a:alphaModFix/>
          </a:blip>
          <a:srcRect l="2248"/>
          <a:stretch/>
        </p:blipFill>
        <p:spPr>
          <a:xfrm>
            <a:off x="0" y="0"/>
            <a:ext cx="6206675" cy="29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7975" y="662750"/>
            <a:ext cx="5289771" cy="44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2"/>
          <p:cNvSpPr txBox="1"/>
          <p:nvPr/>
        </p:nvSpPr>
        <p:spPr>
          <a:xfrm>
            <a:off x="488575" y="3210050"/>
            <a:ext cx="1927200" cy="1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388DB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‘17 Midterm 2</a:t>
            </a:r>
            <a:endParaRPr sz="2800">
              <a:solidFill>
                <a:srgbClr val="2388D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900" y="0"/>
            <a:ext cx="59819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5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done!</a:t>
            </a:r>
            <a:endParaRPr/>
          </a:p>
        </p:txBody>
      </p:sp>
      <p:sp>
        <p:nvSpPr>
          <p:cNvPr id="346" name="Google Shape;346;p6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luck everyone! : 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Piazza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Email </a:t>
            </a:r>
            <a:r>
              <a:rPr lang="en" u="sng">
                <a:solidFill>
                  <a:schemeClr val="hlink"/>
                </a:solidFill>
                <a:hlinkClick r:id="rId3"/>
              </a:rPr>
              <a:t>jennyjwang@berkeley.edu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Objects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Lists</a:t>
            </a:r>
            <a:endParaRPr/>
          </a:p>
        </p:txBody>
      </p:sp>
      <p:sp>
        <p:nvSpPr>
          <p:cNvPr id="185" name="Google Shape;185;p41"/>
          <p:cNvSpPr txBox="1">
            <a:spLocks noGrp="1"/>
          </p:cNvSpPr>
          <p:nvPr>
            <p:ph type="body" idx="1"/>
          </p:nvPr>
        </p:nvSpPr>
        <p:spPr>
          <a:xfrm>
            <a:off x="387900" y="1437700"/>
            <a:ext cx="8368200" cy="3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change the contents of the list </a:t>
            </a:r>
            <a:br>
              <a:rPr lang="en"/>
            </a:br>
            <a:r>
              <a:rPr lang="en"/>
              <a:t>without creating a new list: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&gt;&gt;&gt; kondo = [‘this’, ‘one’, ‘does’, ‘not’]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&gt;&gt;&gt; kondo.pop()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‘not’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&gt;&gt;&gt; kondo.append(‘spark’)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&gt;&gt;&gt; kondo.extend([‘joy’])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&gt;&gt;&gt; kondo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[‘this’, ‘one’, ‘does’, ‘spark’, ‘joy’]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186" name="Google Shape;1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635" y="1200400"/>
            <a:ext cx="3776865" cy="376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Definitions - Pointers</a:t>
            </a:r>
            <a:endParaRPr/>
          </a:p>
        </p:txBody>
      </p:sp>
      <p:sp>
        <p:nvSpPr>
          <p:cNvPr id="192" name="Google Shape;192;p42"/>
          <p:cNvSpPr txBox="1"/>
          <p:nvPr/>
        </p:nvSpPr>
        <p:spPr>
          <a:xfrm>
            <a:off x="727650" y="1398925"/>
            <a:ext cx="7688700" cy="3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Pointer is a location for an object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Instead of actually storing a list inside another list, the outer list just stores the location of the inner list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When you access the pointer of an object, you automatically go to said location and then interact with the object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lst = [1, 2, 3]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lst doesn’t actually store [1, 2, 3] but instead stores a pointer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93" name="Google Shape;193;p42"/>
          <p:cNvPicPr preferRelativeResize="0"/>
          <p:nvPr/>
        </p:nvPicPr>
        <p:blipFill rotWithShape="1">
          <a:blip r:embed="rId3">
            <a:alphaModFix/>
          </a:blip>
          <a:srcRect b="21079"/>
          <a:stretch/>
        </p:blipFill>
        <p:spPr>
          <a:xfrm>
            <a:off x="1635600" y="3914324"/>
            <a:ext cx="3383149" cy="10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for mutating lists</a:t>
            </a:r>
            <a:endParaRPr/>
          </a:p>
        </p:txBody>
      </p:sp>
      <p:sp>
        <p:nvSpPr>
          <p:cNvPr id="199" name="Google Shape;199;p43"/>
          <p:cNvSpPr txBox="1">
            <a:spLocks noGrp="1"/>
          </p:cNvSpPr>
          <p:nvPr>
            <p:ph type="body" idx="1"/>
          </p:nvPr>
        </p:nvSpPr>
        <p:spPr>
          <a:xfrm>
            <a:off x="387900" y="1437700"/>
            <a:ext cx="8368200" cy="3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append(el) </a:t>
            </a:r>
            <a:r>
              <a:rPr lang="en"/>
              <a:t>adds el to the end of the list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extend(lst) </a:t>
            </a:r>
            <a:r>
              <a:rPr lang="en"/>
              <a:t>extends the list by concatenating lst to the end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insert(i, el) </a:t>
            </a:r>
            <a:r>
              <a:rPr lang="en"/>
              <a:t>insert el at index 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remove(el)</a:t>
            </a:r>
            <a:r>
              <a:rPr lang="en"/>
              <a:t> removes the first occurrence of el in list, otherwise errors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pop(i)</a:t>
            </a:r>
            <a:r>
              <a:rPr lang="en"/>
              <a:t> removes and returns the element at index 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4"/>
          <p:cNvSpPr txBox="1">
            <a:spLocks noGrp="1"/>
          </p:cNvSpPr>
          <p:nvPr>
            <p:ph type="title"/>
          </p:nvPr>
        </p:nvSpPr>
        <p:spPr>
          <a:xfrm>
            <a:off x="387900" y="3747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Slicing</a:t>
            </a:r>
            <a:endParaRPr/>
          </a:p>
        </p:txBody>
      </p:sp>
      <p:sp>
        <p:nvSpPr>
          <p:cNvPr id="205" name="Google Shape;205;p44"/>
          <p:cNvSpPr txBox="1">
            <a:spLocks noGrp="1"/>
          </p:cNvSpPr>
          <p:nvPr>
            <p:ph type="body" idx="1"/>
          </p:nvPr>
        </p:nvSpPr>
        <p:spPr>
          <a:xfrm>
            <a:off x="387900" y="13066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list[i:j:k]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- starting index; inclusive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- ending index; exclusive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- step size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i,j,k </a:t>
            </a: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can all be negative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last element of list has index -1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list slicing doesn't error 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○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if the slice doesn't make sense, it returns the empty list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common uses: </a:t>
            </a: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list[:] , list[::-1]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shallow copy of entire list, reverses the list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slicing, shallow and deep copies</a:t>
            </a:r>
            <a:endParaRPr/>
          </a:p>
        </p:txBody>
      </p:sp>
      <p:sp>
        <p:nvSpPr>
          <p:cNvPr id="211" name="Google Shape;211;p45"/>
          <p:cNvSpPr txBox="1"/>
          <p:nvPr/>
        </p:nvSpPr>
        <p:spPr>
          <a:xfrm>
            <a:off x="727650" y="1398925"/>
            <a:ext cx="7688700" cy="3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lst = lst_1 + lst_2 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creates a </a:t>
            </a:r>
            <a:r>
              <a:rPr lang="en" sz="18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new list </a:t>
            </a: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of the elements of lst_2 tagged onto the elements of lst_1.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shallow copy - only copies pointers, doesn’t replicate inner lists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lst = lst + [1] 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○"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creates a </a:t>
            </a:r>
            <a:r>
              <a:rPr lang="en" sz="18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new list </a:t>
            </a: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with [1] tacked on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lst += [1] 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○"/>
            </a:pPr>
            <a:r>
              <a:rPr lang="en" sz="1800" i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mutates the original </a:t>
            </a: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lst (same as lst.extend([1])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aphicFrame>
        <p:nvGraphicFramePr>
          <p:cNvPr id="217" name="Google Shape;217;p46"/>
          <p:cNvGraphicFramePr/>
          <p:nvPr/>
        </p:nvGraphicFramePr>
        <p:xfrm>
          <a:off x="3879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{7E27A952-8C7D-4757-9472-BEF08A4A4698}</a:tableStyleId>
              </a:tblPr>
              <a:tblGrid>
                <a:gridCol w="209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Operation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Input type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Output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What it does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lst.append(x)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x is any element (can be string or list)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Adds exactly 1 element to lst; uses pointer if input doesn’t fit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lst.extend(x)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x is a list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Puts all elements from list x at the end of the original list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lst += 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x is a list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(Same as above)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lst = lst + 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x is a list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None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Makes a new list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list(x)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x is an iterable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List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Iterates through input x and adds each element to a newly made list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Macintosh PowerPoint</Application>
  <PresentationFormat>Presentación en pantalla (16:9)</PresentationFormat>
  <Paragraphs>142</Paragraphs>
  <Slides>28</Slides>
  <Notes>28</Notes>
  <HiddenSlides>6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28</vt:i4>
      </vt:variant>
    </vt:vector>
  </HeadingPairs>
  <TitlesOfParts>
    <vt:vector size="38" baseType="lpstr">
      <vt:lpstr>Roboto Slab</vt:lpstr>
      <vt:lpstr>Arial</vt:lpstr>
      <vt:lpstr>Courier New</vt:lpstr>
      <vt:lpstr>Consolas</vt:lpstr>
      <vt:lpstr>Roboto</vt:lpstr>
      <vt:lpstr>Varela Round</vt:lpstr>
      <vt:lpstr>Proxima Nova</vt:lpstr>
      <vt:lpstr>Marina</vt:lpstr>
      <vt:lpstr>Marina</vt:lpstr>
      <vt:lpstr>Simple Light</vt:lpstr>
      <vt:lpstr>RRR- Mutable objects and functions</vt:lpstr>
      <vt:lpstr>Lesson Outline</vt:lpstr>
      <vt:lpstr>Mutable Objects</vt:lpstr>
      <vt:lpstr>Mutable Lists</vt:lpstr>
      <vt:lpstr>General Definitions - Pointers</vt:lpstr>
      <vt:lpstr>Methods for mutating lists</vt:lpstr>
      <vt:lpstr>List Slicing</vt:lpstr>
      <vt:lpstr>List slicing, shallow and deep copies</vt:lpstr>
      <vt:lpstr>Summary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Mutable Functions</vt:lpstr>
      <vt:lpstr>Nonlocal</vt:lpstr>
      <vt:lpstr>Nonlocal</vt:lpstr>
      <vt:lpstr>Example: memory</vt:lpstr>
      <vt:lpstr>Spring ‘15 MT 2</vt:lpstr>
      <vt:lpstr>Presentación de PowerPoint</vt:lpstr>
      <vt:lpstr>Is nonlocal necessary?</vt:lpstr>
      <vt:lpstr>Presentación de PowerPoint</vt:lpstr>
      <vt:lpstr>Presentación de PowerPoint</vt:lpstr>
      <vt:lpstr>Presentación de PowerPoint</vt:lpstr>
      <vt:lpstr>Presentación de PowerPoint</vt:lpstr>
      <vt:lpstr>Questions?</vt:lpstr>
      <vt:lpstr>We’re 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RRR- Mutable objects and functions</dc:title>
  <cp:lastModifiedBy>Usuario de Microsoft Office</cp:lastModifiedBy>
  <cp:revision>1</cp:revision>
  <dcterms:modified xsi:type="dcterms:W3CDTF">2019-05-07T22:52:05Z</dcterms:modified>
</cp:coreProperties>
</file>