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9144000" cy="5143500" type="screen16x9"/>
  <p:notesSz cx="6858000" cy="9144000"/>
  <p:embeddedFontLst>
    <p:embeddedFont>
      <p:font typeface="Roboto" panose="02000000000000000000" pitchFamily="2" charset="0"/>
      <p:regular r:id="rId69"/>
      <p:bold r:id="rId70"/>
      <p:italic r:id="rId71"/>
      <p:boldItalic r:id="rId72"/>
    </p:embeddedFont>
    <p:embeddedFont>
      <p:font typeface="Roboto Slab" pitchFamily="2" charset="0"/>
      <p:regular r:id="rId73"/>
      <p:bold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6.fntdata"/><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3.fntdata"/><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72b96ccb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72b96ccb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72b96ccbe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72b96ccb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72b96ccb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72b96ccb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72b96ccbe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72b96ccbe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72b96ccbe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72b96ccb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59bc4a36a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59bc4a36a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9bc4a36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9bc4a36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9bc4a36a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9bc4a36a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9bc4a36a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9bc4a36a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bc4a36a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bc4a36a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9178119b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178119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9bc4a36a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9bc4a36a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9bc4a36aa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9bc4a36a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9bc4a36a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9bc4a36a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9bc4a36a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9bc4a36a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9bc4a36a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9bc4a36a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72b96cc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72b96cc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72b96ccb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72b96ccb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72b96ccb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72b96ccb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72b96ccb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72b96cc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72b96ccb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72b96ccb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72b96ccbe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72b96ccb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572b96ccb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572b96ccb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72b96ccb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72b96ccb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572b96ccb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572b96ccb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72b96ccb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72b96ccb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72b96ccbe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72b96ccbe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572b96ccbe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572b96ccb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572b96ccbe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572b96ccb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72b96ccbe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572b96ccb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572b96ccb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572b96cc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572b96ccbe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572b96ccb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2b96ccbe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72b96ccb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72b96ccb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72b96ccb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72b96ccbe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72b96ccb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72b96ccb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72b96ccb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72b96ccbe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72b96ccb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72b96ccbe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72b96ccbe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72b96ccbe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72b96ccbe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72b96ccbe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572b96ccb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72b96ccbe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72b96ccbe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72b96ccbe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72b96ccbe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572b96ccbe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572b96ccb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72b96ccbe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72b96ccb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72b96ccbe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72b96ccbe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572b96ccbe_1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572b96ccbe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72b96ccbe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572b96ccbe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572b96ccbe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72b96ccbe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72b96ccbe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72b96ccbe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572b96ccbe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572b96ccbe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572b96ccbe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572b96ccbe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572b96ccbe_1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572b96ccbe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572b96ccbe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572b96ccbe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572b96ccbe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572b96ccbe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2b96ccbe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72b96ccbe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572b96ccbe_1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572b96ccbe_1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72b96ccbe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72b96ccbe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572b96ccbe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572b96ccbe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572b96ccbe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72b96ccb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572b96ccbe_1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572b96ccbe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572b96ccbe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572b96ccbe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72b96ccbe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72b96ccb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72b96ccbe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72b96ccb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72b96ccbe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72b96ccb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000"/>
              <a:buFont typeface="Roboto Slab"/>
              <a:buNone/>
              <a:defRPr sz="4000" b="0" i="0" u="none" strike="noStrike" cap="none">
                <a:solidFill>
                  <a:schemeClr val="dk1"/>
                </a:solidFill>
                <a:latin typeface="Roboto Slab"/>
                <a:ea typeface="Roboto Slab"/>
                <a:cs typeface="Roboto Slab"/>
                <a:sym typeface="Roboto Slab"/>
              </a:defRPr>
            </a:lvl1pPr>
            <a:lvl2pPr lvl="1"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lgn="ctr">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a:endParaRPr/>
          </a:p>
        </p:txBody>
      </p:sp>
      <p:sp>
        <p:nvSpPr>
          <p:cNvPr id="14" name="Google Shape;14;p2"/>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1pPr>
            <a:lvl2pPr marR="0" lvl="1"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2pPr>
            <a:lvl3pPr marR="0" lvl="2"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3pPr>
            <a:lvl4pPr marR="0" lvl="3"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4pPr>
            <a:lvl5pPr marR="0" lvl="4"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5pPr>
            <a:lvl6pPr marR="0" lvl="5"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6pPr>
            <a:lvl7pPr marR="0" lvl="6"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7pPr>
            <a:lvl8pPr marR="0" lvl="7"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8pPr>
            <a:lvl9pPr marR="0" lvl="8" algn="ctr" rtl="0">
              <a:lnSpc>
                <a:spcPct val="100000"/>
              </a:lnSpc>
              <a:spcBef>
                <a:spcPts val="0"/>
              </a:spcBef>
              <a:spcAft>
                <a:spcPts val="0"/>
              </a:spcAft>
              <a:buClr>
                <a:schemeClr val="accent5"/>
              </a:buClr>
              <a:buSzPts val="2400"/>
              <a:buFont typeface="Roboto Slab"/>
              <a:buNone/>
              <a:defRPr sz="2400" b="0" i="0" u="none" strike="noStrike" cap="none">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txBox="1">
            <a:spLocks noGrp="1"/>
          </p:cNvSpPr>
          <p:nvPr>
            <p:ph type="title"/>
          </p:nvPr>
        </p:nvSpPr>
        <p:spPr>
          <a:xfrm>
            <a:off x="387900" y="1152450"/>
            <a:ext cx="8368200" cy="15384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accent5"/>
              </a:buClr>
              <a:buSzPts val="13000"/>
              <a:buFont typeface="Roboto Slab"/>
              <a:buNone/>
              <a:defRPr sz="13000" b="0" i="0" u="none" strike="noStrike" cap="none">
                <a:solidFill>
                  <a:schemeClr val="accent5"/>
                </a:solidFill>
                <a:latin typeface="Roboto Slab"/>
                <a:ea typeface="Roboto Slab"/>
                <a:cs typeface="Roboto Slab"/>
                <a:sym typeface="Roboto Slab"/>
              </a:defRPr>
            </a:lvl1pPr>
            <a:lvl2pPr lvl="1"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2pPr>
            <a:lvl3pPr lvl="2"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3pPr>
            <a:lvl4pPr lvl="3"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4pPr>
            <a:lvl5pPr lvl="4"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5pPr>
            <a:lvl6pPr lvl="5"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6pPr>
            <a:lvl7pPr lvl="6"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7pPr>
            <a:lvl8pPr lvl="7"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8pPr>
            <a:lvl9pPr lvl="8" algn="ctr">
              <a:spcBef>
                <a:spcPts val="0"/>
              </a:spcBef>
              <a:spcAft>
                <a:spcPts val="0"/>
              </a:spcAft>
              <a:buClr>
                <a:schemeClr val="accent5"/>
              </a:buClr>
              <a:buSzPts val="13000"/>
              <a:buFont typeface="Roboto Slab"/>
              <a:buNone/>
              <a:defRPr sz="13000">
                <a:solidFill>
                  <a:schemeClr val="accent5"/>
                </a:solidFill>
                <a:latin typeface="Roboto Slab"/>
                <a:ea typeface="Roboto Slab"/>
                <a:cs typeface="Roboto Slab"/>
                <a:sym typeface="Roboto Slab"/>
              </a:defRPr>
            </a:lvl9pPr>
          </a:lstStyle>
          <a:p>
            <a:endParaRPr/>
          </a:p>
        </p:txBody>
      </p:sp>
      <p:sp>
        <p:nvSpPr>
          <p:cNvPr id="55" name="Google Shape;55;p11"/>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65" name="Google Shape;65;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66" name="Google Shape;66;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4"/>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8" name="Google Shape;68;p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9" name="Google Shape;6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cxnSp>
        <p:nvCxnSpPr>
          <p:cNvPr id="71" name="Google Shape;71;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5"/>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cxnSp>
        <p:nvCxnSpPr>
          <p:cNvPr id="75" name="Google Shape;75;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6" name="Google Shape;76;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cxnSp>
        <p:nvCxnSpPr>
          <p:cNvPr id="80" name="Google Shape;80;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3" name="Google Shape;83;p17"/>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cxnSp>
        <p:nvCxnSpPr>
          <p:cNvPr id="89" name="Google Shape;89;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90" name="Google Shape;90;p19"/>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9"/>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6"/>
        <p:cNvGrpSpPr/>
        <p:nvPr/>
      </p:nvGrpSpPr>
      <p:grpSpPr>
        <a:xfrm>
          <a:off x="0" y="0"/>
          <a:ext cx="0" cy="0"/>
          <a:chOff x="0" y="0"/>
          <a:chExt cx="0" cy="0"/>
        </a:xfrm>
      </p:grpSpPr>
      <p:sp>
        <p:nvSpPr>
          <p:cNvPr id="97" name="Google Shape;97;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9" name="Google Shape;99;p21"/>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100" name="Google Shape;100;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101" name="Google Shape;10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19" name="Google Shape;19;p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6"/>
        <p:cNvGrpSpPr/>
        <p:nvPr/>
      </p:nvGrpSpPr>
      <p:grpSpPr>
        <a:xfrm>
          <a:off x="0" y="0"/>
          <a:ext cx="0" cy="0"/>
          <a:chOff x="0" y="0"/>
          <a:chExt cx="0" cy="0"/>
        </a:xfrm>
      </p:grpSpPr>
      <p:sp>
        <p:nvSpPr>
          <p:cNvPr id="107" name="Google Shape;107;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accent5"/>
              </a:buClr>
              <a:buSzPts val="13000"/>
              <a:buNone/>
              <a:defRPr sz="13000">
                <a:solidFill>
                  <a:schemeClr val="accent5"/>
                </a:solidFill>
              </a:defRPr>
            </a:lvl1pPr>
            <a:lvl2pPr lvl="1" algn="ctr" rtl="0">
              <a:spcBef>
                <a:spcPts val="0"/>
              </a:spcBef>
              <a:spcAft>
                <a:spcPts val="0"/>
              </a:spcAft>
              <a:buClr>
                <a:schemeClr val="accent5"/>
              </a:buClr>
              <a:buSzPts val="13000"/>
              <a:buNone/>
              <a:defRPr sz="13000">
                <a:solidFill>
                  <a:schemeClr val="accent5"/>
                </a:solidFill>
              </a:defRPr>
            </a:lvl2pPr>
            <a:lvl3pPr lvl="2" algn="ctr" rtl="0">
              <a:spcBef>
                <a:spcPts val="0"/>
              </a:spcBef>
              <a:spcAft>
                <a:spcPts val="0"/>
              </a:spcAft>
              <a:buClr>
                <a:schemeClr val="accent5"/>
              </a:buClr>
              <a:buSzPts val="13000"/>
              <a:buNone/>
              <a:defRPr sz="13000">
                <a:solidFill>
                  <a:schemeClr val="accent5"/>
                </a:solidFill>
              </a:defRPr>
            </a:lvl3pPr>
            <a:lvl4pPr lvl="3" algn="ctr" rtl="0">
              <a:spcBef>
                <a:spcPts val="0"/>
              </a:spcBef>
              <a:spcAft>
                <a:spcPts val="0"/>
              </a:spcAft>
              <a:buClr>
                <a:schemeClr val="accent5"/>
              </a:buClr>
              <a:buSzPts val="13000"/>
              <a:buNone/>
              <a:defRPr sz="13000">
                <a:solidFill>
                  <a:schemeClr val="accent5"/>
                </a:solidFill>
              </a:defRPr>
            </a:lvl4pPr>
            <a:lvl5pPr lvl="4" algn="ctr" rtl="0">
              <a:spcBef>
                <a:spcPts val="0"/>
              </a:spcBef>
              <a:spcAft>
                <a:spcPts val="0"/>
              </a:spcAft>
              <a:buClr>
                <a:schemeClr val="accent5"/>
              </a:buClr>
              <a:buSzPts val="13000"/>
              <a:buNone/>
              <a:defRPr sz="13000">
                <a:solidFill>
                  <a:schemeClr val="accent5"/>
                </a:solidFill>
              </a:defRPr>
            </a:lvl5pPr>
            <a:lvl6pPr lvl="5" algn="ctr" rtl="0">
              <a:spcBef>
                <a:spcPts val="0"/>
              </a:spcBef>
              <a:spcAft>
                <a:spcPts val="0"/>
              </a:spcAft>
              <a:buClr>
                <a:schemeClr val="accent5"/>
              </a:buClr>
              <a:buSzPts val="13000"/>
              <a:buNone/>
              <a:defRPr sz="13000">
                <a:solidFill>
                  <a:schemeClr val="accent5"/>
                </a:solidFill>
              </a:defRPr>
            </a:lvl6pPr>
            <a:lvl7pPr lvl="6" algn="ctr" rtl="0">
              <a:spcBef>
                <a:spcPts val="0"/>
              </a:spcBef>
              <a:spcAft>
                <a:spcPts val="0"/>
              </a:spcAft>
              <a:buClr>
                <a:schemeClr val="accent5"/>
              </a:buClr>
              <a:buSzPts val="13000"/>
              <a:buNone/>
              <a:defRPr sz="13000">
                <a:solidFill>
                  <a:schemeClr val="accent5"/>
                </a:solidFill>
              </a:defRPr>
            </a:lvl7pPr>
            <a:lvl8pPr lvl="7" algn="ctr" rtl="0">
              <a:spcBef>
                <a:spcPts val="0"/>
              </a:spcBef>
              <a:spcAft>
                <a:spcPts val="0"/>
              </a:spcAft>
              <a:buClr>
                <a:schemeClr val="accent5"/>
              </a:buClr>
              <a:buSzPts val="13000"/>
              <a:buNone/>
              <a:defRPr sz="13000">
                <a:solidFill>
                  <a:schemeClr val="accent5"/>
                </a:solidFill>
              </a:defRPr>
            </a:lvl8pPr>
            <a:lvl9pPr lvl="8" algn="ctr" rtl="0">
              <a:spcBef>
                <a:spcPts val="0"/>
              </a:spcBef>
              <a:spcAft>
                <a:spcPts val="0"/>
              </a:spcAft>
              <a:buClr>
                <a:schemeClr val="accent5"/>
              </a:buClr>
              <a:buSzPts val="13000"/>
              <a:buNone/>
              <a:defRPr sz="13000">
                <a:solidFill>
                  <a:schemeClr val="accent5"/>
                </a:solidFill>
              </a:defRPr>
            </a:lvl9pPr>
          </a:lstStyle>
          <a:p>
            <a:r>
              <a:t>xx%</a:t>
            </a:r>
          </a:p>
        </p:txBody>
      </p:sp>
      <p:sp>
        <p:nvSpPr>
          <p:cNvPr id="109" name="Google Shape;109;p23"/>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10" name="Google Shape;11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cxnSp>
        <p:nvCxnSpPr>
          <p:cNvPr id="22" name="Google Shape;22;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3" name="Google Shape;23;p4"/>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1pPr>
            <a:lvl2pPr lvl="1"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2pPr>
            <a:lvl3pPr lvl="2"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3pPr>
            <a:lvl4pPr lvl="3"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4pPr>
            <a:lvl5pPr lvl="4"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5pPr>
            <a:lvl6pPr lvl="5"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6pPr>
            <a:lvl7pPr lvl="6"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7pPr>
            <a:lvl8pPr lvl="7"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8pPr>
            <a:lvl9pPr lvl="8" algn="ctr">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endParaRPr/>
          </a:p>
        </p:txBody>
      </p:sp>
      <p:sp>
        <p:nvSpPr>
          <p:cNvPr id="29" name="Google Shape;29;p5"/>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2400"/>
              <a:buFont typeface="Roboto Slab"/>
              <a:buNone/>
              <a:defRPr sz="2400" b="0" i="0" u="none" strike="noStrike" cap="none">
                <a:solidFill>
                  <a:schemeClr val="dk1"/>
                </a:solidFill>
                <a:latin typeface="Roboto Slab"/>
                <a:ea typeface="Roboto Slab"/>
                <a:cs typeface="Roboto Slab"/>
                <a:sym typeface="Roboto Slab"/>
              </a:defRPr>
            </a:lvl1pPr>
            <a:lvl2pPr lvl="1">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2pPr>
            <a:lvl3pPr lvl="2">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3pPr>
            <a:lvl4pPr lvl="3">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4pPr>
            <a:lvl5pPr lvl="4">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5pPr>
            <a:lvl6pPr lvl="5">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6pPr>
            <a:lvl7pPr lvl="6">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7pPr>
            <a:lvl8pPr lvl="7">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8pPr>
            <a:lvl9pPr lvl="8">
              <a:spcBef>
                <a:spcPts val="0"/>
              </a:spcBef>
              <a:spcAft>
                <a:spcPts val="0"/>
              </a:spcAft>
              <a:buClr>
                <a:schemeClr val="dk1"/>
              </a:buClr>
              <a:buSzPts val="2400"/>
              <a:buFont typeface="Roboto Slab"/>
              <a:buNone/>
              <a:defRPr sz="2400">
                <a:solidFill>
                  <a:schemeClr val="dk1"/>
                </a:solidFill>
                <a:latin typeface="Roboto Slab"/>
                <a:ea typeface="Roboto Slab"/>
                <a:cs typeface="Roboto Slab"/>
                <a:sym typeface="Roboto Slab"/>
              </a:defRPr>
            </a:lvl9pPr>
          </a:lstStyle>
          <a:p>
            <a:endParaRPr/>
          </a:p>
        </p:txBody>
      </p:sp>
      <p:sp>
        <p:nvSpPr>
          <p:cNvPr id="37" name="Google Shape;37;p7"/>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4800"/>
              <a:buFont typeface="Roboto Slab"/>
              <a:buNone/>
              <a:defRPr sz="4800" b="0" i="0" u="none" strike="noStrike" cap="none">
                <a:solidFill>
                  <a:schemeClr val="dk1"/>
                </a:solidFill>
                <a:latin typeface="Roboto Slab"/>
                <a:ea typeface="Roboto Slab"/>
                <a:cs typeface="Roboto Slab"/>
                <a:sym typeface="Roboto Slab"/>
              </a:defRPr>
            </a:lvl1pPr>
            <a:lvl2pPr lvl="1">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2pPr>
            <a:lvl3pPr lvl="2">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3pPr>
            <a:lvl4pPr lvl="3">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4pPr>
            <a:lvl5pPr lvl="4">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5pPr>
            <a:lvl6pPr lvl="5">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6pPr>
            <a:lvl7pPr lvl="6">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7pPr>
            <a:lvl8pPr lvl="7">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8pPr>
            <a:lvl9pPr lvl="8">
              <a:spcBef>
                <a:spcPts val="0"/>
              </a:spcBef>
              <a:spcAft>
                <a:spcPts val="0"/>
              </a:spcAft>
              <a:buClr>
                <a:schemeClr val="dk1"/>
              </a:buClr>
              <a:buSzPts val="4800"/>
              <a:buFont typeface="Roboto Slab"/>
              <a:buNone/>
              <a:defRPr sz="4800">
                <a:solidFill>
                  <a:schemeClr val="dk1"/>
                </a:solidFill>
                <a:latin typeface="Roboto Slab"/>
                <a:ea typeface="Roboto Slab"/>
                <a:cs typeface="Roboto Slab"/>
                <a:sym typeface="Roboto Slab"/>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1"/>
              </a:buClr>
              <a:buSzPts val="3800"/>
              <a:buFont typeface="Roboto Slab"/>
              <a:buNone/>
              <a:defRPr sz="3800" b="0" i="0" u="none" strike="noStrike" cap="none">
                <a:solidFill>
                  <a:schemeClr val="dk1"/>
                </a:solidFill>
                <a:latin typeface="Roboto Slab"/>
                <a:ea typeface="Roboto Slab"/>
                <a:cs typeface="Roboto Slab"/>
                <a:sym typeface="Roboto Slab"/>
              </a:defRPr>
            </a:lvl1pPr>
            <a:lvl2pPr lvl="1"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2pPr>
            <a:lvl3pPr lvl="2"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3pPr>
            <a:lvl4pPr lvl="3"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4pPr>
            <a:lvl5pPr lvl="4"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5pPr>
            <a:lvl6pPr lvl="5"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6pPr>
            <a:lvl7pPr lvl="6"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7pPr>
            <a:lvl8pPr lvl="7"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8pPr>
            <a:lvl9pPr lvl="8" algn="ctr">
              <a:spcBef>
                <a:spcPts val="0"/>
              </a:spcBef>
              <a:spcAft>
                <a:spcPts val="0"/>
              </a:spcAft>
              <a:buClr>
                <a:schemeClr val="dk1"/>
              </a:buClr>
              <a:buSzPts val="3800"/>
              <a:buFont typeface="Roboto Slab"/>
              <a:buNone/>
              <a:defRPr sz="3800">
                <a:solidFill>
                  <a:schemeClr val="dk1"/>
                </a:solidFill>
                <a:latin typeface="Roboto Slab"/>
                <a:ea typeface="Roboto Slab"/>
                <a:cs typeface="Roboto Slab"/>
                <a:sym typeface="Roboto Slab"/>
              </a:defRPr>
            </a:lvl9pPr>
          </a:lstStyle>
          <a:p>
            <a:endParaRPr/>
          </a:p>
        </p:txBody>
      </p:sp>
      <p:sp>
        <p:nvSpPr>
          <p:cNvPr id="46" name="Google Shape;46;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1pPr>
            <a:lvl2pPr marR="0" lvl="1"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2pPr>
            <a:lvl3pPr marR="0" lvl="2"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3pPr>
            <a:lvl4pPr marR="0" lvl="3"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4pPr>
            <a:lvl5pPr marR="0" lvl="4"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5pPr>
            <a:lvl6pPr marR="0" lvl="5"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6pPr>
            <a:lvl7pPr marR="0" lvl="6"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7pPr>
            <a:lvl8pPr marR="0" lvl="7"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8pPr>
            <a:lvl9pPr marR="0" lvl="8" algn="ctr" rtl="0">
              <a:lnSpc>
                <a:spcPct val="100000"/>
              </a:lnSpc>
              <a:spcBef>
                <a:spcPts val="0"/>
              </a:spcBef>
              <a:spcAft>
                <a:spcPts val="0"/>
              </a:spcAft>
              <a:buClr>
                <a:schemeClr val="accent5"/>
              </a:buClr>
              <a:buSzPts val="2100"/>
              <a:buFont typeface="Roboto"/>
              <a:buNone/>
              <a:defRPr sz="2100" b="0" i="0" u="none" strike="noStrike" cap="none">
                <a:solidFill>
                  <a:schemeClr val="accent5"/>
                </a:solidFill>
                <a:latin typeface="Roboto"/>
                <a:ea typeface="Roboto"/>
                <a:cs typeface="Roboto"/>
                <a:sym typeface="Roboto"/>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dk1"/>
              </a:buClr>
              <a:buSzPts val="1800"/>
              <a:buFont typeface="Roboto Slab"/>
              <a:buNone/>
              <a:defRPr sz="1800" b="0" i="0" u="none" strike="noStrike" cap="none">
                <a:solidFill>
                  <a:schemeClr val="dk1"/>
                </a:solidFill>
                <a:latin typeface="Roboto Slab"/>
                <a:ea typeface="Roboto Slab"/>
                <a:cs typeface="Roboto Slab"/>
                <a:sym typeface="Roboto Slab"/>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000">
              <a:solidFill>
                <a:schemeClr val="dk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chemeClr val="dk1"/>
              </a:buClr>
              <a:buSzPts val="1000"/>
              <a:buFont typeface="Roboto"/>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61" name="Google Shape;61;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62" name="Google Shape;6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ctrTitle"/>
          </p:nvPr>
        </p:nvSpPr>
        <p:spPr>
          <a:xfrm>
            <a:off x="1680300" y="1893275"/>
            <a:ext cx="5783400" cy="7530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4000"/>
              <a:buFont typeface="Roboto Slab"/>
              <a:buNone/>
            </a:pPr>
            <a:r>
              <a:rPr lang="en" sz="4000" b="0" i="0" u="none" strike="noStrike" cap="none">
                <a:solidFill>
                  <a:schemeClr val="dk1"/>
                </a:solidFill>
                <a:latin typeface="Roboto Slab"/>
                <a:ea typeface="Roboto Slab"/>
                <a:cs typeface="Roboto Slab"/>
                <a:sym typeface="Roboto Slab"/>
              </a:rPr>
              <a:t>Recursion </a:t>
            </a:r>
            <a:endParaRPr/>
          </a:p>
        </p:txBody>
      </p:sp>
      <p:sp>
        <p:nvSpPr>
          <p:cNvPr id="118" name="Google Shape;118;p25"/>
          <p:cNvSpPr txBox="1"/>
          <p:nvPr/>
        </p:nvSpPr>
        <p:spPr>
          <a:xfrm>
            <a:off x="3141125" y="3347000"/>
            <a:ext cx="33471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Roboto"/>
                <a:ea typeface="Roboto"/>
                <a:cs typeface="Roboto"/>
                <a:sym typeface="Roboto"/>
              </a:rPr>
              <a:t>Farhan and Addison</a:t>
            </a:r>
            <a:endParaRPr sz="24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p:nvPr/>
        </p:nvSpPr>
        <p:spPr>
          <a:xfrm>
            <a:off x="4567250" y="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function overlap that takes two strings word1 and word2 and returns the maximum overlap between the end of word1 and the beginning of word2. </a:t>
            </a:r>
            <a:r>
              <a:rPr lang="en" b="1" i="1">
                <a:solidFill>
                  <a:srgbClr val="F1C232"/>
                </a:solidFill>
                <a:latin typeface="Roboto"/>
                <a:ea typeface="Roboto"/>
                <a:cs typeface="Roboto"/>
                <a:sym typeface="Roboto"/>
              </a:rPr>
              <a:t>Assume both strings have the same length. </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overlap(‘ball’, ‘ball’)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overlap(‘pirate’, ‘teepee’)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‘te’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overlap(‘fish, ‘bowl’)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a:t>
            </a:r>
            <a:endParaRPr>
              <a:solidFill>
                <a:srgbClr val="F1C232"/>
              </a:solidFill>
              <a:latin typeface="Roboto"/>
              <a:ea typeface="Roboto"/>
              <a:cs typeface="Roboto"/>
              <a:sym typeface="Roboto"/>
            </a:endParaRPr>
          </a:p>
        </p:txBody>
      </p:sp>
      <p:sp>
        <p:nvSpPr>
          <p:cNvPr id="183" name="Google Shape;183;p3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Roboto Slab"/>
              <a:buNone/>
            </a:pPr>
            <a:r>
              <a:rPr lang="en"/>
              <a:t>Overlap</a:t>
            </a:r>
            <a:endParaRPr/>
          </a:p>
        </p:txBody>
      </p:sp>
      <p:sp>
        <p:nvSpPr>
          <p:cNvPr id="184" name="Google Shape;184;p34"/>
          <p:cNvSpPr txBox="1"/>
          <p:nvPr/>
        </p:nvSpPr>
        <p:spPr>
          <a:xfrm>
            <a:off x="153025" y="2158700"/>
            <a:ext cx="4514100" cy="24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def overlap(word1,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if _________________________________:</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____________________________________</a:t>
            </a:r>
            <a:endParaRPr sz="1800">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endParaRPr>
          </a:p>
        </p:txBody>
      </p:sp>
      <p:sp>
        <p:nvSpPr>
          <p:cNvPr id="185" name="Google Shape;185;p34"/>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When do we know for certain that 2 words overlap?</a:t>
            </a:r>
            <a:endParaRPr sz="1800">
              <a:solidFill>
                <a:srgbClr val="E0666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p:nvPr/>
        </p:nvSpPr>
        <p:spPr>
          <a:xfrm>
            <a:off x="4567250" y="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function overlap that takes two strings word1 and word2 and returns the maximum overlap between the end of word1 and the beginning of word2. </a:t>
            </a:r>
            <a:r>
              <a:rPr lang="en" b="1" i="1">
                <a:solidFill>
                  <a:srgbClr val="F1C232"/>
                </a:solidFill>
                <a:latin typeface="Roboto"/>
                <a:ea typeface="Roboto"/>
                <a:cs typeface="Roboto"/>
                <a:sym typeface="Roboto"/>
              </a:rPr>
              <a:t>Assume both strings have the same length. </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overlap(‘ball’, ‘ball’)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overlap(‘pirate’, ‘teepee’)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‘te’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overlap(‘fish, ‘bowl’)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a:t>
            </a:r>
            <a:endParaRPr>
              <a:solidFill>
                <a:srgbClr val="F1C232"/>
              </a:solidFill>
              <a:latin typeface="Roboto"/>
              <a:ea typeface="Roboto"/>
              <a:cs typeface="Roboto"/>
              <a:sym typeface="Roboto"/>
            </a:endParaRPr>
          </a:p>
        </p:txBody>
      </p:sp>
      <p:sp>
        <p:nvSpPr>
          <p:cNvPr id="191" name="Google Shape;191;p3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Roboto Slab"/>
              <a:buNone/>
            </a:pPr>
            <a:r>
              <a:rPr lang="en"/>
              <a:t>Overlap</a:t>
            </a:r>
            <a:endParaRPr/>
          </a:p>
        </p:txBody>
      </p:sp>
      <p:sp>
        <p:nvSpPr>
          <p:cNvPr id="192" name="Google Shape;192;p35"/>
          <p:cNvSpPr txBox="1"/>
          <p:nvPr/>
        </p:nvSpPr>
        <p:spPr>
          <a:xfrm>
            <a:off x="153025" y="2158700"/>
            <a:ext cx="4514100" cy="24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def overlap(word1,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If word1 ==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return word1</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____________________________________</a:t>
            </a:r>
            <a:endParaRPr sz="1800">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endParaRPr>
          </a:p>
        </p:txBody>
      </p:sp>
      <p:sp>
        <p:nvSpPr>
          <p:cNvPr id="193" name="Google Shape;193;p35"/>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When they’re the same word!</a:t>
            </a:r>
            <a:endParaRPr sz="1800">
              <a:solidFill>
                <a:srgbClr val="E0666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p:nvPr/>
        </p:nvSpPr>
        <p:spPr>
          <a:xfrm>
            <a:off x="4567250" y="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function overlap that takes two strings word1 and word2 and returns the maximum overlap between the end of word1 and the beginning of word2. </a:t>
            </a:r>
            <a:r>
              <a:rPr lang="en" b="1" i="1">
                <a:solidFill>
                  <a:srgbClr val="F1C232"/>
                </a:solidFill>
                <a:latin typeface="Roboto"/>
                <a:ea typeface="Roboto"/>
                <a:cs typeface="Roboto"/>
                <a:sym typeface="Roboto"/>
              </a:rPr>
              <a:t>Assume both strings have the same length. </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overlap(‘ball’, ‘ball’)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overlap(‘pirate’, ‘teepee’)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‘te’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overlap(‘fish, ‘bowl’)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a:t>
            </a:r>
            <a:endParaRPr>
              <a:solidFill>
                <a:srgbClr val="F1C232"/>
              </a:solidFill>
              <a:latin typeface="Roboto"/>
              <a:ea typeface="Roboto"/>
              <a:cs typeface="Roboto"/>
              <a:sym typeface="Roboto"/>
            </a:endParaRPr>
          </a:p>
        </p:txBody>
      </p:sp>
      <p:sp>
        <p:nvSpPr>
          <p:cNvPr id="199" name="Google Shape;199;p3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Roboto Slab"/>
              <a:buNone/>
            </a:pPr>
            <a:r>
              <a:rPr lang="en"/>
              <a:t>Overlap</a:t>
            </a:r>
            <a:endParaRPr/>
          </a:p>
        </p:txBody>
      </p:sp>
      <p:sp>
        <p:nvSpPr>
          <p:cNvPr id="200" name="Google Shape;200;p36"/>
          <p:cNvSpPr txBox="1"/>
          <p:nvPr/>
        </p:nvSpPr>
        <p:spPr>
          <a:xfrm>
            <a:off x="153025" y="2158700"/>
            <a:ext cx="4514100" cy="24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def overlap(word1,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If word1 ==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return word1</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____________________________________</a:t>
            </a:r>
            <a:endParaRPr sz="1800">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endParaRPr>
          </a:p>
        </p:txBody>
      </p:sp>
      <p:sp>
        <p:nvSpPr>
          <p:cNvPr id="201" name="Google Shape;201;p36"/>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Pay attention to the spec: We want to find the overlap between the BEGINNING of word2 and the END of word1. How do we shrink these 2 words to get them to converge correctly?</a:t>
            </a:r>
            <a:endParaRPr sz="1800">
              <a:solidFill>
                <a:srgbClr val="E0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p:nvPr/>
        </p:nvSpPr>
        <p:spPr>
          <a:xfrm>
            <a:off x="4567250" y="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function overlap that takes two strings word1 and word2 and returns the maximum overlap between the end of word1 and the beginning of word2. </a:t>
            </a:r>
            <a:r>
              <a:rPr lang="en" b="1" i="1">
                <a:solidFill>
                  <a:srgbClr val="F1C232"/>
                </a:solidFill>
                <a:latin typeface="Roboto"/>
                <a:ea typeface="Roboto"/>
                <a:cs typeface="Roboto"/>
                <a:sym typeface="Roboto"/>
              </a:rPr>
              <a:t>Assume both strings have the same length. </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overlap(‘ball’, ‘ball’)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overlap(‘pirate’, ‘teepee’)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‘te’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overlap(‘fish, ‘bowl’)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a:t>
            </a:r>
            <a:endParaRPr>
              <a:solidFill>
                <a:srgbClr val="F1C232"/>
              </a:solidFill>
              <a:latin typeface="Roboto"/>
              <a:ea typeface="Roboto"/>
              <a:cs typeface="Roboto"/>
              <a:sym typeface="Roboto"/>
            </a:endParaRPr>
          </a:p>
        </p:txBody>
      </p:sp>
      <p:sp>
        <p:nvSpPr>
          <p:cNvPr id="207" name="Google Shape;207;p3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Roboto Slab"/>
              <a:buNone/>
            </a:pPr>
            <a:r>
              <a:rPr lang="en"/>
              <a:t>Overlap</a:t>
            </a:r>
            <a:endParaRPr/>
          </a:p>
        </p:txBody>
      </p:sp>
      <p:sp>
        <p:nvSpPr>
          <p:cNvPr id="208" name="Google Shape;208;p37"/>
          <p:cNvSpPr txBox="1"/>
          <p:nvPr/>
        </p:nvSpPr>
        <p:spPr>
          <a:xfrm>
            <a:off x="153025" y="2158700"/>
            <a:ext cx="4514100" cy="24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def overlap(word1,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If word1 ==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return word1</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____________________________________</a:t>
            </a:r>
            <a:endParaRPr sz="1800">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endParaRPr>
          </a:p>
        </p:txBody>
      </p:sp>
      <p:sp>
        <p:nvSpPr>
          <p:cNvPr id="209" name="Google Shape;209;p37"/>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Splice word1’s first character out and word2’s last character out!</a:t>
            </a:r>
            <a:endParaRPr sz="1800">
              <a:solidFill>
                <a:srgbClr val="E0666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p:nvPr/>
        </p:nvSpPr>
        <p:spPr>
          <a:xfrm>
            <a:off x="4567250" y="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function overlap that takes two strings word1 and word2 and returns the maximum overlap between the end of word1 and the beginning of word2. </a:t>
            </a:r>
            <a:r>
              <a:rPr lang="en" b="1" i="1">
                <a:solidFill>
                  <a:srgbClr val="F1C232"/>
                </a:solidFill>
                <a:latin typeface="Roboto"/>
                <a:ea typeface="Roboto"/>
                <a:cs typeface="Roboto"/>
                <a:sym typeface="Roboto"/>
              </a:rPr>
              <a:t>Assume both strings have the same length. </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overlap(‘ball’, ‘ball’)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overlap(‘pirate’, ‘teepee’)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‘te’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overlap(‘fish, ‘bowl’)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a:t>
            </a:r>
            <a:endParaRPr>
              <a:solidFill>
                <a:srgbClr val="F1C232"/>
              </a:solidFill>
              <a:latin typeface="Roboto"/>
              <a:ea typeface="Roboto"/>
              <a:cs typeface="Roboto"/>
              <a:sym typeface="Roboto"/>
            </a:endParaRPr>
          </a:p>
        </p:txBody>
      </p:sp>
      <p:sp>
        <p:nvSpPr>
          <p:cNvPr id="215" name="Google Shape;215;p3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Roboto Slab"/>
              <a:buNone/>
            </a:pPr>
            <a:r>
              <a:rPr lang="en"/>
              <a:t>Overlap</a:t>
            </a:r>
            <a:endParaRPr/>
          </a:p>
        </p:txBody>
      </p:sp>
      <p:sp>
        <p:nvSpPr>
          <p:cNvPr id="216" name="Google Shape;216;p38"/>
          <p:cNvSpPr txBox="1"/>
          <p:nvPr/>
        </p:nvSpPr>
        <p:spPr>
          <a:xfrm>
            <a:off x="140925" y="2158700"/>
            <a:ext cx="5542800" cy="24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def overlap(word1,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If word1 ==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return word1</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return overlap(word1[1:], word2[:len(word2) - 1])</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22" name="Google Shape;222;p39"/>
          <p:cNvSpPr txBox="1">
            <a:spLocks noGrp="1"/>
          </p:cNvSpPr>
          <p:nvPr>
            <p:ph type="body" idx="1"/>
          </p:nvPr>
        </p:nvSpPr>
        <p:spPr>
          <a:xfrm>
            <a:off x="387900" y="1489825"/>
            <a:ext cx="48261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_______________________</a:t>
            </a:r>
            <a:endParaRPr/>
          </a:p>
          <a:p>
            <a:pPr marL="0" lvl="0" indent="0" algn="l" rtl="0">
              <a:lnSpc>
                <a:spcPct val="100000"/>
              </a:lnSpc>
              <a:spcBef>
                <a:spcPts val="1600"/>
              </a:spcBef>
              <a:spcAft>
                <a:spcPts val="0"/>
              </a:spcAft>
              <a:buNone/>
            </a:pPr>
            <a:r>
              <a:rPr lang="en"/>
              <a:t>		return _____________________</a:t>
            </a:r>
            <a:endParaRPr/>
          </a:p>
          <a:p>
            <a:pPr marL="0" lvl="0" indent="0" algn="l" rtl="0">
              <a:lnSpc>
                <a:spcPct val="100000"/>
              </a:lnSpc>
              <a:spcBef>
                <a:spcPts val="1600"/>
              </a:spcBef>
              <a:spcAft>
                <a:spcPts val="1600"/>
              </a:spcAft>
              <a:buNone/>
            </a:pPr>
            <a:r>
              <a:rPr lang="en"/>
              <a:t>	return _____________________</a:t>
            </a:r>
            <a:endParaRPr/>
          </a:p>
        </p:txBody>
      </p:sp>
      <p:sp>
        <p:nvSpPr>
          <p:cNvPr id="223" name="Google Shape;223;p39"/>
          <p:cNvSpPr txBox="1"/>
          <p:nvPr/>
        </p:nvSpPr>
        <p:spPr>
          <a:xfrm>
            <a:off x="3366375" y="142000"/>
            <a:ext cx="5856000" cy="21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29" name="Google Shape;229;p40"/>
          <p:cNvSpPr txBox="1">
            <a:spLocks noGrp="1"/>
          </p:cNvSpPr>
          <p:nvPr>
            <p:ph type="body" idx="1"/>
          </p:nvPr>
        </p:nvSpPr>
        <p:spPr>
          <a:xfrm>
            <a:off x="387900" y="1489825"/>
            <a:ext cx="48261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_______________________</a:t>
            </a:r>
            <a:endParaRPr/>
          </a:p>
          <a:p>
            <a:pPr marL="0" lvl="0" indent="0" algn="l" rtl="0">
              <a:lnSpc>
                <a:spcPct val="100000"/>
              </a:lnSpc>
              <a:spcBef>
                <a:spcPts val="1600"/>
              </a:spcBef>
              <a:spcAft>
                <a:spcPts val="0"/>
              </a:spcAft>
              <a:buNone/>
            </a:pPr>
            <a:r>
              <a:rPr lang="en"/>
              <a:t>		return _____________________</a:t>
            </a:r>
            <a:endParaRPr/>
          </a:p>
          <a:p>
            <a:pPr marL="0" lvl="0" indent="0" algn="l" rtl="0">
              <a:lnSpc>
                <a:spcPct val="100000"/>
              </a:lnSpc>
              <a:spcBef>
                <a:spcPts val="1600"/>
              </a:spcBef>
              <a:spcAft>
                <a:spcPts val="1600"/>
              </a:spcAft>
              <a:buNone/>
            </a:pPr>
            <a:r>
              <a:rPr lang="en"/>
              <a:t>	return _____________________</a:t>
            </a:r>
            <a:endParaRPr/>
          </a:p>
        </p:txBody>
      </p:sp>
      <p:sp>
        <p:nvSpPr>
          <p:cNvPr id="230" name="Google Shape;230;p40"/>
          <p:cNvSpPr txBox="1"/>
          <p:nvPr/>
        </p:nvSpPr>
        <p:spPr>
          <a:xfrm>
            <a:off x="3366375" y="142000"/>
            <a:ext cx="5856000" cy="21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31" name="Google Shape;231;p40"/>
          <p:cNvSpPr txBox="1"/>
          <p:nvPr/>
        </p:nvSpPr>
        <p:spPr>
          <a:xfrm>
            <a:off x="5088700" y="2304275"/>
            <a:ext cx="39768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FIRST: establish what args_so_far and k represent</a:t>
            </a:r>
            <a:endParaRPr sz="1800">
              <a:solidFill>
                <a:srgbClr val="E06666"/>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37" name="Google Shape;237;p41"/>
          <p:cNvSpPr txBox="1">
            <a:spLocks noGrp="1"/>
          </p:cNvSpPr>
          <p:nvPr>
            <p:ph type="body" idx="1"/>
          </p:nvPr>
        </p:nvSpPr>
        <p:spPr>
          <a:xfrm>
            <a:off x="387900" y="1489825"/>
            <a:ext cx="48261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_______________________</a:t>
            </a:r>
            <a:endParaRPr/>
          </a:p>
          <a:p>
            <a:pPr marL="0" lvl="0" indent="0" algn="l" rtl="0">
              <a:lnSpc>
                <a:spcPct val="100000"/>
              </a:lnSpc>
              <a:spcBef>
                <a:spcPts val="1600"/>
              </a:spcBef>
              <a:spcAft>
                <a:spcPts val="0"/>
              </a:spcAft>
              <a:buNone/>
            </a:pPr>
            <a:r>
              <a:rPr lang="en"/>
              <a:t>		return _____________________</a:t>
            </a:r>
            <a:endParaRPr/>
          </a:p>
          <a:p>
            <a:pPr marL="0" lvl="0" indent="0" algn="l" rtl="0">
              <a:lnSpc>
                <a:spcPct val="100000"/>
              </a:lnSpc>
              <a:spcBef>
                <a:spcPts val="1600"/>
              </a:spcBef>
              <a:spcAft>
                <a:spcPts val="1600"/>
              </a:spcAft>
              <a:buNone/>
            </a:pPr>
            <a:r>
              <a:rPr lang="en"/>
              <a:t>	return _____________________</a:t>
            </a:r>
            <a:endParaRPr/>
          </a:p>
        </p:txBody>
      </p:sp>
      <p:sp>
        <p:nvSpPr>
          <p:cNvPr id="238" name="Google Shape;238;p41"/>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39" name="Google Shape;239;p41"/>
          <p:cNvSpPr txBox="1"/>
          <p:nvPr/>
        </p:nvSpPr>
        <p:spPr>
          <a:xfrm>
            <a:off x="4994750" y="2304275"/>
            <a:ext cx="4071000" cy="13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NEXT: Approach the base case (our recommendation)</a:t>
            </a:r>
            <a:endParaRPr sz="1800">
              <a:solidFill>
                <a:srgbClr val="E06666"/>
              </a:solidFill>
              <a:latin typeface="Roboto"/>
              <a:ea typeface="Roboto"/>
              <a:cs typeface="Roboto"/>
              <a:sym typeface="Roboto"/>
            </a:endParaRPr>
          </a:p>
          <a:p>
            <a:pPr marL="0" lvl="0" indent="0" algn="l" rtl="0">
              <a:spcBef>
                <a:spcPts val="0"/>
              </a:spcBef>
              <a:spcAft>
                <a:spcPts val="0"/>
              </a:spcAft>
              <a:buNone/>
            </a:pPr>
            <a:r>
              <a:rPr lang="en" sz="1800">
                <a:solidFill>
                  <a:srgbClr val="E06666"/>
                </a:solidFill>
                <a:latin typeface="Roboto"/>
                <a:ea typeface="Roboto"/>
                <a:cs typeface="Roboto"/>
                <a:sym typeface="Roboto"/>
              </a:rPr>
              <a:t>Simplest case: a function that takes in no arguments (n = 0) should return f([])</a:t>
            </a:r>
            <a:endParaRPr sz="1800">
              <a:solidFill>
                <a:srgbClr val="E06666"/>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45" name="Google Shape;245;p42"/>
          <p:cNvSpPr txBox="1">
            <a:spLocks noGrp="1"/>
          </p:cNvSpPr>
          <p:nvPr>
            <p:ph type="body" idx="1"/>
          </p:nvPr>
        </p:nvSpPr>
        <p:spPr>
          <a:xfrm>
            <a:off x="387900" y="1489825"/>
            <a:ext cx="48261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_____________________</a:t>
            </a:r>
            <a:endParaRPr/>
          </a:p>
          <a:p>
            <a:pPr marL="0" lvl="0" indent="0" algn="l" rtl="0">
              <a:lnSpc>
                <a:spcPct val="100000"/>
              </a:lnSpc>
              <a:spcBef>
                <a:spcPts val="1600"/>
              </a:spcBef>
              <a:spcAft>
                <a:spcPts val="1600"/>
              </a:spcAft>
              <a:buNone/>
            </a:pPr>
            <a:r>
              <a:rPr lang="en"/>
              <a:t>	return _____________________</a:t>
            </a:r>
            <a:endParaRPr/>
          </a:p>
        </p:txBody>
      </p:sp>
      <p:sp>
        <p:nvSpPr>
          <p:cNvPr id="246" name="Google Shape;246;p42"/>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47" name="Google Shape;247;p42"/>
          <p:cNvSpPr txBox="1"/>
          <p:nvPr/>
        </p:nvSpPr>
        <p:spPr>
          <a:xfrm>
            <a:off x="4994750" y="2304275"/>
            <a:ext cx="4071000" cy="20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NEXT: Approach the base case (our recommendation)</a:t>
            </a:r>
            <a:endParaRPr sz="1800">
              <a:solidFill>
                <a:srgbClr val="E06666"/>
              </a:solidFill>
              <a:latin typeface="Roboto"/>
              <a:ea typeface="Roboto"/>
              <a:cs typeface="Roboto"/>
              <a:sym typeface="Roboto"/>
            </a:endParaRPr>
          </a:p>
          <a:p>
            <a:pPr marL="0" lvl="0" indent="0" algn="l" rtl="0">
              <a:spcBef>
                <a:spcPts val="0"/>
              </a:spcBef>
              <a:spcAft>
                <a:spcPts val="0"/>
              </a:spcAft>
              <a:buNone/>
            </a:pPr>
            <a:r>
              <a:rPr lang="en" sz="1800">
                <a:solidFill>
                  <a:srgbClr val="E06666"/>
                </a:solidFill>
                <a:latin typeface="Roboto"/>
                <a:ea typeface="Roboto"/>
                <a:cs typeface="Roboto"/>
                <a:sym typeface="Roboto"/>
              </a:rPr>
              <a:t>Simplest case: a function that takes in no arguments (n = 0) should return f([])</a:t>
            </a:r>
            <a:endParaRPr sz="1800">
              <a:solidFill>
                <a:srgbClr val="E06666"/>
              </a:solidFill>
              <a:latin typeface="Roboto"/>
              <a:ea typeface="Roboto"/>
              <a:cs typeface="Roboto"/>
              <a:sym typeface="Roboto"/>
            </a:endParaRPr>
          </a:p>
          <a:p>
            <a:pPr marL="0" lvl="0" indent="0" algn="l" rtl="0">
              <a:spcBef>
                <a:spcPts val="0"/>
              </a:spcBef>
              <a:spcAft>
                <a:spcPts val="0"/>
              </a:spcAft>
              <a:buNone/>
            </a:pPr>
            <a:r>
              <a:rPr lang="en" sz="1800">
                <a:solidFill>
                  <a:srgbClr val="E06666"/>
                </a:solidFill>
                <a:latin typeface="Roboto"/>
                <a:ea typeface="Roboto"/>
                <a:cs typeface="Roboto"/>
                <a:sym typeface="Roboto"/>
              </a:rPr>
              <a:t>More generally: f(args_so_far)</a:t>
            </a:r>
            <a:endParaRPr sz="1800">
              <a:solidFill>
                <a:srgbClr val="E06666"/>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53" name="Google Shape;253;p43"/>
          <p:cNvSpPr txBox="1">
            <a:spLocks noGrp="1"/>
          </p:cNvSpPr>
          <p:nvPr>
            <p:ph type="body" idx="1"/>
          </p:nvPr>
        </p:nvSpPr>
        <p:spPr>
          <a:xfrm>
            <a:off x="387900" y="1489825"/>
            <a:ext cx="48261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_____________________</a:t>
            </a:r>
            <a:endParaRPr/>
          </a:p>
          <a:p>
            <a:pPr marL="0" lvl="0" indent="0" algn="l" rtl="0">
              <a:lnSpc>
                <a:spcPct val="100000"/>
              </a:lnSpc>
              <a:spcBef>
                <a:spcPts val="1600"/>
              </a:spcBef>
              <a:spcAft>
                <a:spcPts val="1600"/>
              </a:spcAft>
              <a:buNone/>
            </a:pPr>
            <a:r>
              <a:rPr lang="en"/>
              <a:t>	return _____________________</a:t>
            </a:r>
            <a:endParaRPr/>
          </a:p>
        </p:txBody>
      </p:sp>
      <p:sp>
        <p:nvSpPr>
          <p:cNvPr id="254" name="Google Shape;254;p43"/>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55" name="Google Shape;255;p43"/>
          <p:cNvSpPr txBox="1"/>
          <p:nvPr/>
        </p:nvSpPr>
        <p:spPr>
          <a:xfrm>
            <a:off x="4994750" y="2304275"/>
            <a:ext cx="4071000" cy="20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RECURSIVE CASE: We want to apply f to a list containing an input. How? Lambda!</a:t>
            </a:r>
            <a:endParaRPr sz="1800">
              <a:solidFill>
                <a:srgbClr val="E0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Tips / Tricks for Recursion Problems</a:t>
            </a:r>
            <a:endParaRPr/>
          </a:p>
        </p:txBody>
      </p:sp>
      <p:sp>
        <p:nvSpPr>
          <p:cNvPr id="124" name="Google Shape;124;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 is okay to do the base case </a:t>
            </a:r>
            <a:r>
              <a:rPr lang="en" b="1" u="sng"/>
              <a:t>last</a:t>
            </a:r>
            <a:r>
              <a:rPr lang="en" b="1"/>
              <a:t> </a:t>
            </a:r>
            <a:r>
              <a:rPr lang="en"/>
              <a:t>(not necessary but OKAY)</a:t>
            </a:r>
            <a:endParaRPr/>
          </a:p>
          <a:p>
            <a:pPr marL="914400" lvl="1" indent="-317500" algn="l" rtl="0">
              <a:spcBef>
                <a:spcPts val="0"/>
              </a:spcBef>
              <a:spcAft>
                <a:spcPts val="0"/>
              </a:spcAft>
              <a:buSzPts val="1400"/>
              <a:buChar char="○"/>
            </a:pPr>
            <a:r>
              <a:rPr lang="en"/>
              <a:t>This is why we call it the recursive leap of faith</a:t>
            </a:r>
            <a:endParaRPr/>
          </a:p>
          <a:p>
            <a:pPr marL="914400" lvl="1" indent="-317500" algn="l" rtl="0">
              <a:spcBef>
                <a:spcPts val="0"/>
              </a:spcBef>
              <a:spcAft>
                <a:spcPts val="0"/>
              </a:spcAft>
              <a:buSzPts val="1400"/>
              <a:buChar char="○"/>
            </a:pPr>
            <a:r>
              <a:rPr lang="en"/>
              <a:t>Determine what the base case is after you make recursive calls, so you can observe how the parameters are changing (i.e., if x decreases by 1 each time, but y doesn’t change, your base case should be checking for x, not y)</a:t>
            </a:r>
            <a:endParaRPr/>
          </a:p>
          <a:p>
            <a:pPr marL="457200" lvl="0" indent="-342900" algn="l" rtl="0">
              <a:spcBef>
                <a:spcPts val="0"/>
              </a:spcBef>
              <a:spcAft>
                <a:spcPts val="0"/>
              </a:spcAft>
              <a:buSzPts val="1800"/>
              <a:buChar char="●"/>
            </a:pPr>
            <a:r>
              <a:rPr lang="en"/>
              <a:t>If you already have a base case, make sure you are updating the parameters in the recursive call so that they get “closer” to the base case</a:t>
            </a:r>
            <a:endParaRPr>
              <a:solidFill>
                <a:srgbClr val="FFFFFF"/>
              </a:solidFill>
            </a:endParaRPr>
          </a:p>
          <a:p>
            <a:pPr marL="457200" lvl="0" indent="-342900" algn="l" rtl="0">
              <a:spcBef>
                <a:spcPts val="0"/>
              </a:spcBef>
              <a:spcAft>
                <a:spcPts val="0"/>
              </a:spcAft>
              <a:buSzPts val="1800"/>
              <a:buChar char="●"/>
            </a:pPr>
            <a:r>
              <a:rPr lang="en"/>
              <a:t>Make sure return value is always the same type of data (True/False, Tree, Link, List, Number, None)</a:t>
            </a:r>
            <a:endParaRPr/>
          </a:p>
          <a:p>
            <a:pPr marL="914400" lvl="1" indent="-317500" algn="l" rtl="0">
              <a:spcBef>
                <a:spcPts val="0"/>
              </a:spcBef>
              <a:spcAft>
                <a:spcPts val="0"/>
              </a:spcAft>
              <a:buSzPts val="1400"/>
              <a:buChar char="○"/>
            </a:pPr>
            <a:r>
              <a:rPr lang="en" sz="1800"/>
              <a:t>(i.e., don’t </a:t>
            </a:r>
            <a:r>
              <a:rPr lang="en" sz="1800">
                <a:solidFill>
                  <a:srgbClr val="E06666"/>
                </a:solidFill>
              </a:rPr>
              <a:t>return False</a:t>
            </a:r>
            <a:r>
              <a:rPr lang="en" sz="1800"/>
              <a:t> in the base case and </a:t>
            </a:r>
            <a:r>
              <a:rPr lang="en" sz="1800">
                <a:solidFill>
                  <a:srgbClr val="E06666"/>
                </a:solidFill>
              </a:rPr>
              <a:t>return 1 + f(x-1)</a:t>
            </a:r>
            <a:r>
              <a:rPr lang="en" sz="1800"/>
              <a:t> </a:t>
            </a:r>
            <a:r>
              <a:rPr lang="en" sz="1800">
                <a:solidFill>
                  <a:srgbClr val="FFFFFF"/>
                </a:solidFill>
              </a:rPr>
              <a:t>in the else case</a:t>
            </a: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61" name="Google Shape;261;p44"/>
          <p:cNvSpPr txBox="1">
            <a:spLocks noGrp="1"/>
          </p:cNvSpPr>
          <p:nvPr>
            <p:ph type="body" idx="1"/>
          </p:nvPr>
        </p:nvSpPr>
        <p:spPr>
          <a:xfrm>
            <a:off x="387900" y="1489825"/>
            <a:ext cx="48261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_____________________</a:t>
            </a:r>
            <a:endParaRPr/>
          </a:p>
          <a:p>
            <a:pPr marL="0" lvl="0" indent="0" algn="l" rtl="0">
              <a:lnSpc>
                <a:spcPct val="100000"/>
              </a:lnSpc>
              <a:spcBef>
                <a:spcPts val="1600"/>
              </a:spcBef>
              <a:spcAft>
                <a:spcPts val="1600"/>
              </a:spcAft>
              <a:buNone/>
            </a:pPr>
            <a:r>
              <a:rPr lang="en"/>
              <a:t>	return _____________________</a:t>
            </a:r>
            <a:endParaRPr/>
          </a:p>
        </p:txBody>
      </p:sp>
      <p:sp>
        <p:nvSpPr>
          <p:cNvPr id="262" name="Google Shape;262;p44"/>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63" name="Google Shape;263;p44"/>
          <p:cNvSpPr txBox="1"/>
          <p:nvPr/>
        </p:nvSpPr>
        <p:spPr>
          <a:xfrm>
            <a:off x="4994750" y="2304275"/>
            <a:ext cx="4071000" cy="20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RECURSIVE CASE: Given an input, we want to return a function which includes the input in the list of arguments.</a:t>
            </a:r>
            <a:endParaRPr sz="1800">
              <a:solidFill>
                <a:srgbClr val="E06666"/>
              </a:solidFill>
              <a:latin typeface="Roboto"/>
              <a:ea typeface="Roboto"/>
              <a:cs typeface="Roboto"/>
              <a:sym typeface="Roboto"/>
            </a:endParaRPr>
          </a:p>
          <a:p>
            <a:pPr marL="0" lvl="0" indent="0" algn="l" rtl="0">
              <a:spcBef>
                <a:spcPts val="0"/>
              </a:spcBef>
              <a:spcAft>
                <a:spcPts val="0"/>
              </a:spcAft>
              <a:buNone/>
            </a:pPr>
            <a:r>
              <a:rPr lang="en" sz="1800">
                <a:solidFill>
                  <a:srgbClr val="E06666"/>
                </a:solidFill>
                <a:latin typeface="Roboto"/>
                <a:ea typeface="Roboto"/>
                <a:cs typeface="Roboto"/>
                <a:sym typeface="Roboto"/>
              </a:rPr>
              <a:t>Add the input to args_so_far!</a:t>
            </a:r>
            <a:endParaRPr sz="1800">
              <a:solidFill>
                <a:srgbClr val="E06666"/>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69" name="Google Shape;269;p45"/>
          <p:cNvSpPr txBox="1">
            <a:spLocks noGrp="1"/>
          </p:cNvSpPr>
          <p:nvPr>
            <p:ph type="body" idx="1"/>
          </p:nvPr>
        </p:nvSpPr>
        <p:spPr>
          <a:xfrm>
            <a:off x="387900" y="1489825"/>
            <a:ext cx="609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lambda input: h(k - 1, args_so_far + [input]</a:t>
            </a:r>
            <a:endParaRPr/>
          </a:p>
          <a:p>
            <a:pPr marL="0" lvl="0" indent="0" algn="l" rtl="0">
              <a:lnSpc>
                <a:spcPct val="100000"/>
              </a:lnSpc>
              <a:spcBef>
                <a:spcPts val="1600"/>
              </a:spcBef>
              <a:spcAft>
                <a:spcPts val="1600"/>
              </a:spcAft>
              <a:buNone/>
            </a:pPr>
            <a:r>
              <a:rPr lang="en"/>
              <a:t>	return _____________________</a:t>
            </a:r>
            <a:endParaRPr/>
          </a:p>
        </p:txBody>
      </p:sp>
      <p:sp>
        <p:nvSpPr>
          <p:cNvPr id="270" name="Google Shape;270;p45"/>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76" name="Google Shape;276;p46"/>
          <p:cNvSpPr txBox="1">
            <a:spLocks noGrp="1"/>
          </p:cNvSpPr>
          <p:nvPr>
            <p:ph type="body" idx="1"/>
          </p:nvPr>
        </p:nvSpPr>
        <p:spPr>
          <a:xfrm>
            <a:off x="387900" y="1489825"/>
            <a:ext cx="609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lambda input: h(k - 1, args_so_far + [input]</a:t>
            </a:r>
            <a:endParaRPr/>
          </a:p>
          <a:p>
            <a:pPr marL="0" lvl="0" indent="0" algn="l" rtl="0">
              <a:lnSpc>
                <a:spcPct val="100000"/>
              </a:lnSpc>
              <a:spcBef>
                <a:spcPts val="1600"/>
              </a:spcBef>
              <a:spcAft>
                <a:spcPts val="1600"/>
              </a:spcAft>
              <a:buNone/>
            </a:pPr>
            <a:r>
              <a:rPr lang="en"/>
              <a:t>	return _____________________</a:t>
            </a:r>
            <a:endParaRPr/>
          </a:p>
        </p:txBody>
      </p:sp>
      <p:sp>
        <p:nvSpPr>
          <p:cNvPr id="277" name="Google Shape;277;p46"/>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78" name="Google Shape;278;p46"/>
          <p:cNvSpPr txBox="1"/>
          <p:nvPr/>
        </p:nvSpPr>
        <p:spPr>
          <a:xfrm>
            <a:off x="4681625" y="239560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Finally, what starting conditions do we want?</a:t>
            </a:r>
            <a:endParaRPr sz="1800">
              <a:solidFill>
                <a:srgbClr val="E06666"/>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84" name="Google Shape;284;p47"/>
          <p:cNvSpPr txBox="1">
            <a:spLocks noGrp="1"/>
          </p:cNvSpPr>
          <p:nvPr>
            <p:ph type="body" idx="1"/>
          </p:nvPr>
        </p:nvSpPr>
        <p:spPr>
          <a:xfrm>
            <a:off x="387900" y="1489825"/>
            <a:ext cx="609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lambda input: h(k - 1, args_so_far + [input]</a:t>
            </a:r>
            <a:endParaRPr/>
          </a:p>
          <a:p>
            <a:pPr marL="0" lvl="0" indent="0" algn="l" rtl="0">
              <a:lnSpc>
                <a:spcPct val="100000"/>
              </a:lnSpc>
              <a:spcBef>
                <a:spcPts val="1600"/>
              </a:spcBef>
              <a:spcAft>
                <a:spcPts val="1600"/>
              </a:spcAft>
              <a:buNone/>
            </a:pPr>
            <a:r>
              <a:rPr lang="en"/>
              <a:t>	return _____________________</a:t>
            </a:r>
            <a:endParaRPr/>
          </a:p>
        </p:txBody>
      </p:sp>
      <p:sp>
        <p:nvSpPr>
          <p:cNvPr id="285" name="Google Shape;285;p47"/>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
        <p:nvSpPr>
          <p:cNvPr id="286" name="Google Shape;286;p47"/>
          <p:cNvSpPr txBox="1"/>
          <p:nvPr/>
        </p:nvSpPr>
        <p:spPr>
          <a:xfrm>
            <a:off x="4681625" y="214425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We want to take in n inputs. The amount of args we have “so far” when we start is none (0). Then, args_so_far must be []!</a:t>
            </a:r>
            <a:endParaRPr sz="1800">
              <a:solidFill>
                <a:srgbClr val="E06666"/>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#5a</a:t>
            </a:r>
            <a:endParaRPr/>
          </a:p>
        </p:txBody>
      </p:sp>
      <p:sp>
        <p:nvSpPr>
          <p:cNvPr id="292" name="Google Shape;292;p48"/>
          <p:cNvSpPr txBox="1">
            <a:spLocks noGrp="1"/>
          </p:cNvSpPr>
          <p:nvPr>
            <p:ph type="body" idx="1"/>
          </p:nvPr>
        </p:nvSpPr>
        <p:spPr>
          <a:xfrm>
            <a:off x="387900" y="1489825"/>
            <a:ext cx="609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scurry(f, n):</a:t>
            </a:r>
            <a:endParaRPr/>
          </a:p>
          <a:p>
            <a:pPr marL="0" lvl="0" indent="0" algn="l" rtl="0">
              <a:lnSpc>
                <a:spcPct val="100000"/>
              </a:lnSpc>
              <a:spcBef>
                <a:spcPts val="1600"/>
              </a:spcBef>
              <a:spcAft>
                <a:spcPts val="0"/>
              </a:spcAft>
              <a:buNone/>
            </a:pPr>
            <a:r>
              <a:rPr lang="en"/>
              <a:t>	def h(k, args_so_far):</a:t>
            </a:r>
            <a:endParaRPr/>
          </a:p>
          <a:p>
            <a:pPr marL="0" lvl="0" indent="0" algn="l" rtl="0">
              <a:lnSpc>
                <a:spcPct val="100000"/>
              </a:lnSpc>
              <a:spcBef>
                <a:spcPts val="1600"/>
              </a:spcBef>
              <a:spcAft>
                <a:spcPts val="0"/>
              </a:spcAft>
              <a:buNone/>
            </a:pPr>
            <a:r>
              <a:rPr lang="en"/>
              <a:t> 		if k == 0:</a:t>
            </a:r>
            <a:endParaRPr/>
          </a:p>
          <a:p>
            <a:pPr marL="0" lvl="0" indent="0" algn="l" rtl="0">
              <a:lnSpc>
                <a:spcPct val="100000"/>
              </a:lnSpc>
              <a:spcBef>
                <a:spcPts val="1600"/>
              </a:spcBef>
              <a:spcAft>
                <a:spcPts val="0"/>
              </a:spcAft>
              <a:buNone/>
            </a:pPr>
            <a:r>
              <a:rPr lang="en"/>
              <a:t>			return f(args_so_far)</a:t>
            </a:r>
            <a:endParaRPr/>
          </a:p>
          <a:p>
            <a:pPr marL="0" lvl="0" indent="0" algn="l" rtl="0">
              <a:lnSpc>
                <a:spcPct val="100000"/>
              </a:lnSpc>
              <a:spcBef>
                <a:spcPts val="1600"/>
              </a:spcBef>
              <a:spcAft>
                <a:spcPts val="0"/>
              </a:spcAft>
              <a:buNone/>
            </a:pPr>
            <a:r>
              <a:rPr lang="en"/>
              <a:t>		return lambda input: h(k - 1, args_so_far + [input]</a:t>
            </a:r>
            <a:endParaRPr/>
          </a:p>
          <a:p>
            <a:pPr marL="0" lvl="0" indent="0" algn="l" rtl="0">
              <a:lnSpc>
                <a:spcPct val="100000"/>
              </a:lnSpc>
              <a:spcBef>
                <a:spcPts val="1600"/>
              </a:spcBef>
              <a:spcAft>
                <a:spcPts val="1600"/>
              </a:spcAft>
              <a:buNone/>
            </a:pPr>
            <a:r>
              <a:rPr lang="en"/>
              <a:t>	return h(n, [])</a:t>
            </a:r>
            <a:endParaRPr/>
          </a:p>
        </p:txBody>
      </p:sp>
      <p:sp>
        <p:nvSpPr>
          <p:cNvPr id="293" name="Google Shape;293;p48"/>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scurry, which takes a function f and a positive integer n. f must be a function that takes a list as its argument. scurry returns an order n function that, when called successively n times on a sequence of values x1, x2, . . . xn, returns the result of calling f on a list containing x1, x2, . . . xn.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a function that calls f on a list of arguments after being called n times</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scurry(sum, 4)(1)(1)(3)(2) # equivalent to sum([1, 1 ,3 ,2])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scurry(len, 3)(7)([8])(-9) # equivalent to len([7, [8], -9])</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3</a:t>
            </a:r>
            <a:endParaRPr sz="1200">
              <a:solidFill>
                <a:srgbClr val="FFD966"/>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4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299" name="Google Shape;299;p49"/>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__________:</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________:</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00" name="Google Shape;300;p49"/>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01" name="Google Shape;301;p49"/>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5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07" name="Google Shape;307;p50"/>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__________:</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________:</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08" name="Google Shape;308;p50"/>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09" name="Google Shape;309;p50"/>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10" name="Google Shape;310;p50"/>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1" name="Google Shape;311;p50"/>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When is there only 1 way GUARANTEED to factorize a number n into products of integers &gt;= k?</a:t>
            </a:r>
            <a:endParaRPr sz="1800">
              <a:solidFill>
                <a:srgbClr val="E06666"/>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17" name="Google Shape;317;p51"/>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________:</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18" name="Google Shape;318;p51"/>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19" name="Google Shape;319;p51"/>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20" name="Google Shape;320;p51"/>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21" name="Google Shape;321;p51"/>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When n = k!</a:t>
            </a:r>
            <a:endParaRPr sz="1800">
              <a:solidFill>
                <a:srgbClr val="E06666"/>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sp>
        <p:nvSpPr>
          <p:cNvPr id="326" name="Google Shape;326;p5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27" name="Google Shape;327;p52"/>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________:</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28" name="Google Shape;328;p52"/>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29" name="Google Shape;329;p52"/>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30" name="Google Shape;330;p52"/>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31" name="Google Shape;331;p52"/>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On a similar note, when are we GUARANTEED no solutions exist?</a:t>
            </a:r>
            <a:endParaRPr sz="1800">
              <a:solidFill>
                <a:srgbClr val="E06666"/>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35"/>
        <p:cNvGrpSpPr/>
        <p:nvPr/>
      </p:nvGrpSpPr>
      <p:grpSpPr>
        <a:xfrm>
          <a:off x="0" y="0"/>
          <a:ext cx="0" cy="0"/>
          <a:chOff x="0" y="0"/>
          <a:chExt cx="0" cy="0"/>
        </a:xfrm>
      </p:grpSpPr>
      <p:sp>
        <p:nvSpPr>
          <p:cNvPr id="336" name="Google Shape;336;p5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37" name="Google Shape;337;p53"/>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38" name="Google Shape;338;p53"/>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39" name="Google Shape;339;p53"/>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40" name="Google Shape;340;p53"/>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41" name="Google Shape;341;p53"/>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When k &gt; n!</a:t>
            </a:r>
            <a:endParaRPr sz="1800">
              <a:solidFill>
                <a:srgbClr val="E0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a:t>
            </a:r>
            <a:endParaRPr/>
          </a:p>
        </p:txBody>
      </p:sp>
      <p:sp>
        <p:nvSpPr>
          <p:cNvPr id="130" name="Google Shape;130;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list_prod(lst):</a:t>
            </a:r>
            <a:endParaRPr/>
          </a:p>
          <a:p>
            <a:pPr marL="0" lvl="0" indent="0" algn="l" rtl="0">
              <a:lnSpc>
                <a:spcPct val="100000"/>
              </a:lnSpc>
              <a:spcBef>
                <a:spcPts val="1600"/>
              </a:spcBef>
              <a:spcAft>
                <a:spcPts val="0"/>
              </a:spcAft>
              <a:buNone/>
            </a:pPr>
            <a:r>
              <a:rPr lang="en"/>
              <a:t>	_____________</a:t>
            </a:r>
            <a:endParaRPr/>
          </a:p>
          <a:p>
            <a:pPr marL="0" lvl="0" indent="0" algn="l" rtl="0">
              <a:lnSpc>
                <a:spcPct val="100000"/>
              </a:lnSpc>
              <a:spcBef>
                <a:spcPts val="1600"/>
              </a:spcBef>
              <a:spcAft>
                <a:spcPts val="0"/>
              </a:spcAft>
              <a:buNone/>
            </a:pPr>
            <a:r>
              <a:rPr lang="en"/>
              <a:t>		__________</a:t>
            </a:r>
            <a:endParaRPr/>
          </a:p>
          <a:p>
            <a:pPr marL="0" lvl="0" indent="0" algn="l" rtl="0">
              <a:lnSpc>
                <a:spcPct val="100000"/>
              </a:lnSpc>
              <a:spcBef>
                <a:spcPts val="1600"/>
              </a:spcBef>
              <a:spcAft>
                <a:spcPts val="1600"/>
              </a:spcAft>
              <a:buNone/>
            </a:pPr>
            <a:r>
              <a:rPr lang="en"/>
              <a:t>	____________</a:t>
            </a:r>
            <a:endParaRPr/>
          </a:p>
        </p:txBody>
      </p:sp>
      <p:sp>
        <p:nvSpPr>
          <p:cNvPr id="131" name="Google Shape;131;p27"/>
          <p:cNvSpPr txBox="1"/>
          <p:nvPr/>
        </p:nvSpPr>
        <p:spPr>
          <a:xfrm>
            <a:off x="4242000" y="54800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list_prod which takes in a list of numbers and returns the product of all the numbers in the list. Do not use any for loops or built in functions (use recursion!)</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1</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lst_prod([2,4,6])</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48</a:t>
            </a:r>
            <a:endParaRPr>
              <a:solidFill>
                <a:srgbClr val="F1C23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45"/>
        <p:cNvGrpSpPr/>
        <p:nvPr/>
      </p:nvGrpSpPr>
      <p:grpSpPr>
        <a:xfrm>
          <a:off x="0" y="0"/>
          <a:ext cx="0" cy="0"/>
          <a:chOff x="0" y="0"/>
          <a:chExt cx="0" cy="0"/>
        </a:xfrm>
      </p:grpSpPr>
      <p:sp>
        <p:nvSpPr>
          <p:cNvPr id="346" name="Google Shape;346;p5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47" name="Google Shape;347;p54"/>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48" name="Google Shape;348;p54"/>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49" name="Google Shape;349;p54"/>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50" name="Google Shape;350;p54"/>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1" name="Google Shape;351;p54"/>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Now: how do we proceed? A good question to ask is how are we breaking down n and k?</a:t>
            </a:r>
            <a:endParaRPr sz="1800">
              <a:solidFill>
                <a:srgbClr val="E06666"/>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Google Shape;356;p5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57" name="Google Shape;357;p55"/>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58" name="Google Shape;358;p55"/>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9" name="Google Shape;359;p55"/>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60" name="Google Shape;360;p55"/>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1" name="Google Shape;361;p55"/>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We want to factorize n, so it seems natural to divide it by something, how about k?</a:t>
            </a:r>
            <a:endParaRPr sz="1800">
              <a:solidFill>
                <a:srgbClr val="E06666"/>
              </a:solidFill>
              <a:latin typeface="Roboto"/>
              <a:ea typeface="Roboto"/>
              <a:cs typeface="Roboto"/>
              <a:sym typeface="Roboto"/>
            </a:endParaRPr>
          </a:p>
          <a:p>
            <a:pPr marL="0" lvl="0" indent="0" algn="l" rtl="0">
              <a:spcBef>
                <a:spcPts val="0"/>
              </a:spcBef>
              <a:spcAft>
                <a:spcPts val="0"/>
              </a:spcAft>
              <a:buNone/>
            </a:pPr>
            <a:r>
              <a:rPr lang="en" sz="1800">
                <a:solidFill>
                  <a:srgbClr val="E06666"/>
                </a:solidFill>
                <a:latin typeface="Roboto"/>
                <a:ea typeface="Roboto"/>
                <a:cs typeface="Roboto"/>
                <a:sym typeface="Roboto"/>
              </a:rPr>
              <a:t>But what if n isn’t divisible by k?</a:t>
            </a:r>
            <a:endParaRPr sz="1800">
              <a:solidFill>
                <a:srgbClr val="E06666"/>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65"/>
        <p:cNvGrpSpPr/>
        <p:nvPr/>
      </p:nvGrpSpPr>
      <p:grpSpPr>
        <a:xfrm>
          <a:off x="0" y="0"/>
          <a:ext cx="0" cy="0"/>
          <a:chOff x="0" y="0"/>
          <a:chExt cx="0" cy="0"/>
        </a:xfrm>
      </p:grpSpPr>
      <p:sp>
        <p:nvSpPr>
          <p:cNvPr id="366" name="Google Shape;366;p5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67" name="Google Shape;367;p56"/>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68" name="Google Shape;368;p56"/>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9" name="Google Shape;369;p56"/>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70" name="Google Shape;370;p56"/>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71" name="Google Shape;371;p56"/>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E06666"/>
              </a:solidFill>
              <a:latin typeface="Roboto"/>
              <a:ea typeface="Roboto"/>
              <a:cs typeface="Roboto"/>
              <a:sym typeface="Roboto"/>
            </a:endParaRPr>
          </a:p>
        </p:txBody>
      </p:sp>
      <p:sp>
        <p:nvSpPr>
          <p:cNvPr id="372" name="Google Shape;372;p56"/>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If n isn’t divisible by k, then this value of k is useless! Let’s try the next possible value. What would that be?</a:t>
            </a:r>
            <a:endParaRPr sz="1800">
              <a:solidFill>
                <a:srgbClr val="E06666"/>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76"/>
        <p:cNvGrpSpPr/>
        <p:nvPr/>
      </p:nvGrpSpPr>
      <p:grpSpPr>
        <a:xfrm>
          <a:off x="0" y="0"/>
          <a:ext cx="0" cy="0"/>
          <a:chOff x="0" y="0"/>
          <a:chExt cx="0" cy="0"/>
        </a:xfrm>
      </p:grpSpPr>
      <p:sp>
        <p:nvSpPr>
          <p:cNvPr id="377" name="Google Shape;377;p5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78" name="Google Shape;378;p57"/>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_________:</a:t>
            </a:r>
            <a:endParaRPr/>
          </a:p>
          <a:p>
            <a:pPr marL="0" lvl="0" indent="0" algn="l" rtl="0">
              <a:lnSpc>
                <a:spcPct val="100000"/>
              </a:lnSpc>
              <a:spcBef>
                <a:spcPts val="1600"/>
              </a:spcBef>
              <a:spcAft>
                <a:spcPts val="0"/>
              </a:spcAft>
              <a:buNone/>
            </a:pPr>
            <a:r>
              <a:rPr lang="en"/>
              <a:t>		return factorize(__________, ______________)</a:t>
            </a:r>
            <a:endParaRPr/>
          </a:p>
          <a:p>
            <a:pPr marL="0" lvl="0" indent="0" algn="l" rtl="0">
              <a:lnSpc>
                <a:spcPct val="100000"/>
              </a:lnSpc>
              <a:spcBef>
                <a:spcPts val="1600"/>
              </a:spcBef>
              <a:spcAft>
                <a:spcPts val="1600"/>
              </a:spcAft>
              <a:buNone/>
            </a:pPr>
            <a:r>
              <a:rPr lang="en"/>
              <a:t>return ____________________________</a:t>
            </a:r>
            <a:endParaRPr/>
          </a:p>
        </p:txBody>
      </p:sp>
      <p:sp>
        <p:nvSpPr>
          <p:cNvPr id="379" name="Google Shape;379;p57"/>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80" name="Google Shape;380;p57"/>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81" name="Google Shape;381;p57"/>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82" name="Google Shape;382;p57"/>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E06666"/>
              </a:solidFill>
              <a:latin typeface="Roboto"/>
              <a:ea typeface="Roboto"/>
              <a:cs typeface="Roboto"/>
              <a:sym typeface="Roboto"/>
            </a:endParaRPr>
          </a:p>
        </p:txBody>
      </p:sp>
      <p:sp>
        <p:nvSpPr>
          <p:cNvPr id="383" name="Google Shape;383;p57"/>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k + 1 is the next possible candidate!</a:t>
            </a:r>
            <a:endParaRPr sz="1800">
              <a:solidFill>
                <a:srgbClr val="E06666"/>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387"/>
        <p:cNvGrpSpPr/>
        <p:nvPr/>
      </p:nvGrpSpPr>
      <p:grpSpPr>
        <a:xfrm>
          <a:off x="0" y="0"/>
          <a:ext cx="0" cy="0"/>
          <a:chOff x="0" y="0"/>
          <a:chExt cx="0" cy="0"/>
        </a:xfrm>
      </p:grpSpPr>
      <p:sp>
        <p:nvSpPr>
          <p:cNvPr id="388" name="Google Shape;388;p5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389" name="Google Shape;389;p58"/>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n % k &gt; 0:</a:t>
            </a:r>
            <a:endParaRPr/>
          </a:p>
          <a:p>
            <a:pPr marL="0" lvl="0" indent="0" algn="l" rtl="0">
              <a:lnSpc>
                <a:spcPct val="100000"/>
              </a:lnSpc>
              <a:spcBef>
                <a:spcPts val="1600"/>
              </a:spcBef>
              <a:spcAft>
                <a:spcPts val="0"/>
              </a:spcAft>
              <a:buNone/>
            </a:pPr>
            <a:r>
              <a:rPr lang="en"/>
              <a:t>		return factorize(n, k + 1)</a:t>
            </a:r>
            <a:endParaRPr/>
          </a:p>
          <a:p>
            <a:pPr marL="0" lvl="0" indent="0" algn="l" rtl="0">
              <a:lnSpc>
                <a:spcPct val="100000"/>
              </a:lnSpc>
              <a:spcBef>
                <a:spcPts val="1600"/>
              </a:spcBef>
              <a:spcAft>
                <a:spcPts val="1600"/>
              </a:spcAft>
              <a:buNone/>
            </a:pPr>
            <a:r>
              <a:rPr lang="en"/>
              <a:t>return ____________________________</a:t>
            </a:r>
            <a:endParaRPr/>
          </a:p>
        </p:txBody>
      </p:sp>
      <p:sp>
        <p:nvSpPr>
          <p:cNvPr id="390" name="Google Shape;390;p58"/>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91" name="Google Shape;391;p58"/>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392" name="Google Shape;392;p58"/>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93" name="Google Shape;393;p58"/>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E06666"/>
              </a:solidFill>
              <a:latin typeface="Roboto"/>
              <a:ea typeface="Roboto"/>
              <a:cs typeface="Roboto"/>
              <a:sym typeface="Roboto"/>
            </a:endParaRPr>
          </a:p>
        </p:txBody>
      </p:sp>
      <p:sp>
        <p:nvSpPr>
          <p:cNvPr id="394" name="Google Shape;394;p58"/>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All together now</a:t>
            </a:r>
            <a:endParaRPr sz="1800">
              <a:solidFill>
                <a:srgbClr val="E0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Google Shape;399;p5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400" name="Google Shape;400;p59"/>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n % k &gt; 0:</a:t>
            </a:r>
            <a:endParaRPr/>
          </a:p>
          <a:p>
            <a:pPr marL="0" lvl="0" indent="0" algn="l" rtl="0">
              <a:lnSpc>
                <a:spcPct val="100000"/>
              </a:lnSpc>
              <a:spcBef>
                <a:spcPts val="1600"/>
              </a:spcBef>
              <a:spcAft>
                <a:spcPts val="0"/>
              </a:spcAft>
              <a:buNone/>
            </a:pPr>
            <a:r>
              <a:rPr lang="en"/>
              <a:t>		return factorize(n, k + 1)</a:t>
            </a:r>
            <a:endParaRPr/>
          </a:p>
          <a:p>
            <a:pPr marL="0" lvl="0" indent="0" algn="l" rtl="0">
              <a:lnSpc>
                <a:spcPct val="100000"/>
              </a:lnSpc>
              <a:spcBef>
                <a:spcPts val="1600"/>
              </a:spcBef>
              <a:spcAft>
                <a:spcPts val="1600"/>
              </a:spcAft>
              <a:buNone/>
            </a:pPr>
            <a:r>
              <a:rPr lang="en"/>
              <a:t>return ____________________________</a:t>
            </a:r>
            <a:endParaRPr/>
          </a:p>
        </p:txBody>
      </p:sp>
      <p:sp>
        <p:nvSpPr>
          <p:cNvPr id="401" name="Google Shape;401;p59"/>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2" name="Google Shape;402;p59"/>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403" name="Google Shape;403;p59"/>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04" name="Google Shape;404;p59"/>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E06666"/>
              </a:solidFill>
              <a:latin typeface="Roboto"/>
              <a:ea typeface="Roboto"/>
              <a:cs typeface="Roboto"/>
              <a:sym typeface="Roboto"/>
            </a:endParaRPr>
          </a:p>
        </p:txBody>
      </p:sp>
      <p:sp>
        <p:nvSpPr>
          <p:cNvPr id="405" name="Google Shape;405;p59"/>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What if n is divisible by k? Well we definitely want to at least try k+1 as we did before, but what else?</a:t>
            </a:r>
            <a:endParaRPr sz="1800">
              <a:solidFill>
                <a:srgbClr val="E06666"/>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409"/>
        <p:cNvGrpSpPr/>
        <p:nvPr/>
      </p:nvGrpSpPr>
      <p:grpSpPr>
        <a:xfrm>
          <a:off x="0" y="0"/>
          <a:ext cx="0" cy="0"/>
          <a:chOff x="0" y="0"/>
          <a:chExt cx="0" cy="0"/>
        </a:xfrm>
      </p:grpSpPr>
      <p:sp>
        <p:nvSpPr>
          <p:cNvPr id="410" name="Google Shape;410;p6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411" name="Google Shape;411;p60"/>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n % k &gt; 0:</a:t>
            </a:r>
            <a:endParaRPr/>
          </a:p>
          <a:p>
            <a:pPr marL="0" lvl="0" indent="0" algn="l" rtl="0">
              <a:lnSpc>
                <a:spcPct val="100000"/>
              </a:lnSpc>
              <a:spcBef>
                <a:spcPts val="1600"/>
              </a:spcBef>
              <a:spcAft>
                <a:spcPts val="0"/>
              </a:spcAft>
              <a:buNone/>
            </a:pPr>
            <a:r>
              <a:rPr lang="en"/>
              <a:t>		return factorize(n, k + 1)</a:t>
            </a:r>
            <a:endParaRPr/>
          </a:p>
          <a:p>
            <a:pPr marL="0" lvl="0" indent="0" algn="l" rtl="0">
              <a:lnSpc>
                <a:spcPct val="100000"/>
              </a:lnSpc>
              <a:spcBef>
                <a:spcPts val="1600"/>
              </a:spcBef>
              <a:spcAft>
                <a:spcPts val="1600"/>
              </a:spcAft>
              <a:buNone/>
            </a:pPr>
            <a:r>
              <a:rPr lang="en"/>
              <a:t>return ____________________________</a:t>
            </a:r>
            <a:endParaRPr/>
          </a:p>
        </p:txBody>
      </p:sp>
      <p:sp>
        <p:nvSpPr>
          <p:cNvPr id="412" name="Google Shape;412;p60"/>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3" name="Google Shape;413;p60"/>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414" name="Google Shape;414;p60"/>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5" name="Google Shape;415;p60"/>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E06666"/>
              </a:solidFill>
              <a:latin typeface="Roboto"/>
              <a:ea typeface="Roboto"/>
              <a:cs typeface="Roboto"/>
              <a:sym typeface="Roboto"/>
            </a:endParaRPr>
          </a:p>
        </p:txBody>
      </p:sp>
      <p:sp>
        <p:nvSpPr>
          <p:cNvPr id="416" name="Google Shape;416;p60"/>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We divide n by k! Then we can keep k the same, since n // k can still be divisible by k again.</a:t>
            </a:r>
            <a:endParaRPr sz="1800">
              <a:solidFill>
                <a:srgbClr val="E06666"/>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420"/>
        <p:cNvGrpSpPr/>
        <p:nvPr/>
      </p:nvGrpSpPr>
      <p:grpSpPr>
        <a:xfrm>
          <a:off x="0" y="0"/>
          <a:ext cx="0" cy="0"/>
          <a:chOff x="0" y="0"/>
          <a:chExt cx="0" cy="0"/>
        </a:xfrm>
      </p:grpSpPr>
      <p:sp>
        <p:nvSpPr>
          <p:cNvPr id="421" name="Google Shape;421;p6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2018 #5b</a:t>
            </a:r>
            <a:endParaRPr/>
          </a:p>
        </p:txBody>
      </p:sp>
      <p:sp>
        <p:nvSpPr>
          <p:cNvPr id="422" name="Google Shape;422;p61"/>
          <p:cNvSpPr txBox="1">
            <a:spLocks noGrp="1"/>
          </p:cNvSpPr>
          <p:nvPr>
            <p:ph type="body" idx="1"/>
          </p:nvPr>
        </p:nvSpPr>
        <p:spPr>
          <a:xfrm>
            <a:off x="387900" y="1315799"/>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factorize(n, k = 2):</a:t>
            </a:r>
            <a:endParaRPr/>
          </a:p>
          <a:p>
            <a:pPr marL="0" lvl="0" indent="0" algn="l" rtl="0">
              <a:lnSpc>
                <a:spcPct val="100000"/>
              </a:lnSpc>
              <a:spcBef>
                <a:spcPts val="1600"/>
              </a:spcBef>
              <a:spcAft>
                <a:spcPts val="0"/>
              </a:spcAft>
              <a:buNone/>
            </a:pPr>
            <a:r>
              <a:rPr lang="en"/>
              <a:t>	If k == n:</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0"/>
              </a:spcAft>
              <a:buNone/>
            </a:pPr>
            <a:r>
              <a:rPr lang="en"/>
              <a:t>	elif k &gt; n:</a:t>
            </a:r>
            <a:endParaRPr/>
          </a:p>
          <a:p>
            <a:pPr marL="0" lvl="0" indent="0" algn="l" rtl="0">
              <a:lnSpc>
                <a:spcPct val="100000"/>
              </a:lnSpc>
              <a:spcBef>
                <a:spcPts val="1600"/>
              </a:spcBef>
              <a:spcAft>
                <a:spcPts val="0"/>
              </a:spcAft>
              <a:buNone/>
            </a:pPr>
            <a:r>
              <a:rPr lang="en"/>
              <a:t>		return 0</a:t>
            </a:r>
            <a:endParaRPr/>
          </a:p>
          <a:p>
            <a:pPr marL="0" lvl="0" indent="0" algn="l" rtl="0">
              <a:lnSpc>
                <a:spcPct val="100000"/>
              </a:lnSpc>
              <a:spcBef>
                <a:spcPts val="1600"/>
              </a:spcBef>
              <a:spcAft>
                <a:spcPts val="0"/>
              </a:spcAft>
              <a:buNone/>
            </a:pPr>
            <a:r>
              <a:rPr lang="en"/>
              <a:t>	elif n % k &gt; 0:</a:t>
            </a:r>
            <a:endParaRPr/>
          </a:p>
          <a:p>
            <a:pPr marL="0" lvl="0" indent="0" algn="l" rtl="0">
              <a:lnSpc>
                <a:spcPct val="100000"/>
              </a:lnSpc>
              <a:spcBef>
                <a:spcPts val="1600"/>
              </a:spcBef>
              <a:spcAft>
                <a:spcPts val="0"/>
              </a:spcAft>
              <a:buNone/>
            </a:pPr>
            <a:r>
              <a:rPr lang="en"/>
              <a:t>		return factorize(n, k + 1)</a:t>
            </a:r>
            <a:endParaRPr/>
          </a:p>
          <a:p>
            <a:pPr marL="0" lvl="0" indent="0" algn="l" rtl="0">
              <a:lnSpc>
                <a:spcPct val="100000"/>
              </a:lnSpc>
              <a:spcBef>
                <a:spcPts val="1600"/>
              </a:spcBef>
              <a:spcAft>
                <a:spcPts val="1600"/>
              </a:spcAft>
              <a:buNone/>
            </a:pPr>
            <a:r>
              <a:rPr lang="en"/>
              <a:t>return factorize(n, k + 1) + factorize(n // k, k)</a:t>
            </a:r>
            <a:endParaRPr/>
          </a:p>
        </p:txBody>
      </p:sp>
      <p:sp>
        <p:nvSpPr>
          <p:cNvPr id="423" name="Google Shape;423;p61"/>
          <p:cNvSpPr txBox="1"/>
          <p:nvPr/>
        </p:nvSpPr>
        <p:spPr>
          <a:xfrm>
            <a:off x="4404650" y="902550"/>
            <a:ext cx="37443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4" name="Google Shape;424;p61"/>
          <p:cNvSpPr txBox="1"/>
          <p:nvPr/>
        </p:nvSpPr>
        <p:spPr>
          <a:xfrm>
            <a:off x="3522950" y="2516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factorize, which takes two integers n and k, both larger than 1. It returns the number of ways that n can be expressed as a product of non-decreasing integers greater than or equal to k.</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“””Return the number of ways to factorize a positive integer n.</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factorize(7)</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factorize(12) # 2*2*3, 2*6, 3*4, 12</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factorize(36) # 2*2*3*3, 2*2*9, 2*3*6, 2*18, 3*3*4, 3*12, 4*9, 6*6, 36</a:t>
            </a:r>
            <a:endParaRPr sz="1200">
              <a:solidFill>
                <a:srgbClr val="FFD966"/>
              </a:solidFill>
              <a:latin typeface="Roboto"/>
              <a:ea typeface="Roboto"/>
              <a:cs typeface="Roboto"/>
              <a:sym typeface="Roboto"/>
            </a:endParaRPr>
          </a:p>
        </p:txBody>
      </p:sp>
      <p:sp>
        <p:nvSpPr>
          <p:cNvPr id="425" name="Google Shape;425;p61"/>
          <p:cNvSpPr txBox="1"/>
          <p:nvPr/>
        </p:nvSpPr>
        <p:spPr>
          <a:xfrm>
            <a:off x="3681700" y="2583900"/>
            <a:ext cx="4712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26" name="Google Shape;426;p61"/>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E06666"/>
              </a:solidFill>
              <a:latin typeface="Roboto"/>
              <a:ea typeface="Roboto"/>
              <a:cs typeface="Roboto"/>
              <a:sym typeface="Roboto"/>
            </a:endParaRPr>
          </a:p>
        </p:txBody>
      </p:sp>
      <p:sp>
        <p:nvSpPr>
          <p:cNvPr id="427" name="Google Shape;427;p61"/>
          <p:cNvSpPr txBox="1"/>
          <p:nvPr/>
        </p:nvSpPr>
        <p:spPr>
          <a:xfrm>
            <a:off x="4509350" y="2361600"/>
            <a:ext cx="3570000" cy="130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Finally</a:t>
            </a:r>
            <a:endParaRPr sz="1800">
              <a:solidFill>
                <a:srgbClr val="E06666"/>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33" name="Google Shape;433;p62"/>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________:</a:t>
            </a:r>
            <a:endParaRPr/>
          </a:p>
          <a:p>
            <a:pPr marL="0" lvl="0" indent="0" algn="l" rtl="0">
              <a:lnSpc>
                <a:spcPct val="100000"/>
              </a:lnSpc>
              <a:spcBef>
                <a:spcPts val="1600"/>
              </a:spcBef>
              <a:spcAft>
                <a:spcPts val="0"/>
              </a:spcAft>
              <a:buNone/>
            </a:pPr>
            <a:r>
              <a:rPr lang="en"/>
              <a:t>		return ________</a:t>
            </a:r>
            <a:endParaRPr/>
          </a:p>
          <a:p>
            <a:pPr marL="0" lvl="0" indent="0" algn="l" rtl="0">
              <a:lnSpc>
                <a:spcPct val="100000"/>
              </a:lnSpc>
              <a:spcBef>
                <a:spcPts val="1600"/>
              </a:spcBef>
              <a:spcAft>
                <a:spcPts val="1600"/>
              </a:spcAft>
              <a:buNone/>
            </a:pPr>
            <a:r>
              <a:rPr lang="en"/>
              <a:t>	return ___________</a:t>
            </a:r>
            <a:endParaRPr/>
          </a:p>
        </p:txBody>
      </p:sp>
      <p:sp>
        <p:nvSpPr>
          <p:cNvPr id="434" name="Google Shape;434;p62"/>
          <p:cNvSpPr txBox="1"/>
          <p:nvPr/>
        </p:nvSpPr>
        <p:spPr>
          <a:xfrm>
            <a:off x="3806125" y="10421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40" name="Google Shape;440;p63"/>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________:</a:t>
            </a:r>
            <a:endParaRPr/>
          </a:p>
          <a:p>
            <a:pPr marL="0" lvl="0" indent="0" algn="l" rtl="0">
              <a:lnSpc>
                <a:spcPct val="100000"/>
              </a:lnSpc>
              <a:spcBef>
                <a:spcPts val="1600"/>
              </a:spcBef>
              <a:spcAft>
                <a:spcPts val="0"/>
              </a:spcAft>
              <a:buNone/>
            </a:pPr>
            <a:r>
              <a:rPr lang="en"/>
              <a:t>		return ________</a:t>
            </a:r>
            <a:endParaRPr/>
          </a:p>
          <a:p>
            <a:pPr marL="0" lvl="0" indent="0" algn="l" rtl="0">
              <a:lnSpc>
                <a:spcPct val="100000"/>
              </a:lnSpc>
              <a:spcBef>
                <a:spcPts val="1600"/>
              </a:spcBef>
              <a:spcAft>
                <a:spcPts val="1600"/>
              </a:spcAft>
              <a:buNone/>
            </a:pPr>
            <a:r>
              <a:rPr lang="en"/>
              <a:t>	return ____________</a:t>
            </a:r>
            <a:endParaRPr/>
          </a:p>
        </p:txBody>
      </p:sp>
      <p:sp>
        <p:nvSpPr>
          <p:cNvPr id="441" name="Google Shape;441;p63"/>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42" name="Google Shape;442;p63"/>
          <p:cNvSpPr txBox="1"/>
          <p:nvPr/>
        </p:nvSpPr>
        <p:spPr>
          <a:xfrm>
            <a:off x="3332775" y="3185625"/>
            <a:ext cx="43443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What is the simplest case of n?</a:t>
            </a:r>
            <a:endParaRPr sz="1800">
              <a:solidFill>
                <a:srgbClr val="E0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a:t>
            </a:r>
            <a:endParaRPr/>
          </a:p>
        </p:txBody>
      </p:sp>
      <p:sp>
        <p:nvSpPr>
          <p:cNvPr id="137" name="Google Shape;137;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list_prod(lst):</a:t>
            </a:r>
            <a:endParaRPr/>
          </a:p>
          <a:p>
            <a:pPr marL="0" lvl="0" indent="0" algn="l" rtl="0">
              <a:lnSpc>
                <a:spcPct val="100000"/>
              </a:lnSpc>
              <a:spcBef>
                <a:spcPts val="1600"/>
              </a:spcBef>
              <a:spcAft>
                <a:spcPts val="0"/>
              </a:spcAft>
              <a:buNone/>
            </a:pPr>
            <a:r>
              <a:rPr lang="en"/>
              <a:t>	_____________</a:t>
            </a:r>
            <a:endParaRPr/>
          </a:p>
          <a:p>
            <a:pPr marL="0" lvl="0" indent="0" algn="l" rtl="0">
              <a:lnSpc>
                <a:spcPct val="100000"/>
              </a:lnSpc>
              <a:spcBef>
                <a:spcPts val="1600"/>
              </a:spcBef>
              <a:spcAft>
                <a:spcPts val="0"/>
              </a:spcAft>
              <a:buNone/>
            </a:pPr>
            <a:r>
              <a:rPr lang="en"/>
              <a:t>		__________</a:t>
            </a:r>
            <a:endParaRPr/>
          </a:p>
          <a:p>
            <a:pPr marL="0" lvl="0" indent="0" algn="l" rtl="0">
              <a:lnSpc>
                <a:spcPct val="100000"/>
              </a:lnSpc>
              <a:spcBef>
                <a:spcPts val="1600"/>
              </a:spcBef>
              <a:spcAft>
                <a:spcPts val="1600"/>
              </a:spcAft>
              <a:buNone/>
            </a:pPr>
            <a:r>
              <a:rPr lang="en"/>
              <a:t>	____________</a:t>
            </a:r>
            <a:endParaRPr/>
          </a:p>
        </p:txBody>
      </p:sp>
      <p:sp>
        <p:nvSpPr>
          <p:cNvPr id="138" name="Google Shape;138;p28"/>
          <p:cNvSpPr txBox="1"/>
          <p:nvPr/>
        </p:nvSpPr>
        <p:spPr>
          <a:xfrm>
            <a:off x="4242000" y="54800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list_prod which takes in a list of numbers and returns the product of all the numbers in the list. Do not use any for loops or built in functions (use recursion!)</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1</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lst_prod([2,4,6])</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48</a:t>
            </a:r>
            <a:endParaRPr>
              <a:solidFill>
                <a:srgbClr val="F1C232"/>
              </a:solidFill>
              <a:latin typeface="Roboto"/>
              <a:ea typeface="Roboto"/>
              <a:cs typeface="Roboto"/>
              <a:sym typeface="Roboto"/>
            </a:endParaRPr>
          </a:p>
        </p:txBody>
      </p:sp>
      <p:sp>
        <p:nvSpPr>
          <p:cNvPr id="139" name="Google Shape;139;p28"/>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What’s the simplest input to this function?</a:t>
            </a:r>
            <a:endParaRPr sz="1800">
              <a:solidFill>
                <a:srgbClr val="E06666"/>
              </a:solidFill>
              <a:latin typeface="Roboto"/>
              <a:ea typeface="Roboto"/>
              <a:cs typeface="Roboto"/>
              <a:sym typeface="Roboto"/>
            </a:endParaRPr>
          </a:p>
          <a:p>
            <a:pPr marL="0" lvl="0" indent="0" algn="l" rtl="0">
              <a:spcBef>
                <a:spcPts val="0"/>
              </a:spcBef>
              <a:spcAft>
                <a:spcPts val="0"/>
              </a:spcAft>
              <a:buNone/>
            </a:pPr>
            <a:r>
              <a:rPr lang="en" sz="1800">
                <a:solidFill>
                  <a:srgbClr val="E06666"/>
                </a:solidFill>
                <a:latin typeface="Roboto"/>
                <a:ea typeface="Roboto"/>
                <a:cs typeface="Roboto"/>
                <a:sym typeface="Roboto"/>
              </a:rPr>
              <a:t>(HINT: look at the doctests!)</a:t>
            </a:r>
            <a:endParaRPr sz="1800">
              <a:solidFill>
                <a:srgbClr val="E06666"/>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48" name="Google Shape;448;p64"/>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________:</a:t>
            </a:r>
            <a:endParaRPr/>
          </a:p>
          <a:p>
            <a:pPr marL="0" lvl="0" indent="0" algn="l" rtl="0">
              <a:lnSpc>
                <a:spcPct val="100000"/>
              </a:lnSpc>
              <a:spcBef>
                <a:spcPts val="1600"/>
              </a:spcBef>
              <a:spcAft>
                <a:spcPts val="0"/>
              </a:spcAft>
              <a:buNone/>
            </a:pPr>
            <a:r>
              <a:rPr lang="en"/>
              <a:t>		return ________</a:t>
            </a:r>
            <a:endParaRPr/>
          </a:p>
          <a:p>
            <a:pPr marL="0" lvl="0" indent="0" algn="l" rtl="0">
              <a:lnSpc>
                <a:spcPct val="100000"/>
              </a:lnSpc>
              <a:spcBef>
                <a:spcPts val="1600"/>
              </a:spcBef>
              <a:spcAft>
                <a:spcPts val="1600"/>
              </a:spcAft>
              <a:buNone/>
            </a:pPr>
            <a:r>
              <a:rPr lang="en"/>
              <a:t>	return  ___________</a:t>
            </a:r>
            <a:endParaRPr/>
          </a:p>
        </p:txBody>
      </p:sp>
      <p:sp>
        <p:nvSpPr>
          <p:cNvPr id="449" name="Google Shape;449;p64"/>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50" name="Google Shape;450;p64"/>
          <p:cNvSpPr txBox="1"/>
          <p:nvPr/>
        </p:nvSpPr>
        <p:spPr>
          <a:xfrm>
            <a:off x="3332775" y="3185625"/>
            <a:ext cx="43443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N = 1. What kind of “thing” would a multiadder(1) return?</a:t>
            </a:r>
            <a:endParaRPr sz="1800">
              <a:solidFill>
                <a:srgbClr val="E06666"/>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56" name="Google Shape;456;p65"/>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________:</a:t>
            </a:r>
            <a:endParaRPr/>
          </a:p>
          <a:p>
            <a:pPr marL="0" lvl="0" indent="0" algn="l" rtl="0">
              <a:lnSpc>
                <a:spcPct val="100000"/>
              </a:lnSpc>
              <a:spcBef>
                <a:spcPts val="1600"/>
              </a:spcBef>
              <a:spcAft>
                <a:spcPts val="0"/>
              </a:spcAft>
              <a:buNone/>
            </a:pPr>
            <a:r>
              <a:rPr lang="en"/>
              <a:t>		return ________</a:t>
            </a:r>
            <a:endParaRPr/>
          </a:p>
          <a:p>
            <a:pPr marL="0" lvl="0" indent="0" algn="l" rtl="0">
              <a:lnSpc>
                <a:spcPct val="100000"/>
              </a:lnSpc>
              <a:spcBef>
                <a:spcPts val="1600"/>
              </a:spcBef>
              <a:spcAft>
                <a:spcPts val="1600"/>
              </a:spcAft>
              <a:buNone/>
            </a:pPr>
            <a:r>
              <a:rPr lang="en"/>
              <a:t>	return _________</a:t>
            </a:r>
            <a:endParaRPr/>
          </a:p>
        </p:txBody>
      </p:sp>
      <p:sp>
        <p:nvSpPr>
          <p:cNvPr id="457" name="Google Shape;457;p65"/>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58" name="Google Shape;458;p65"/>
          <p:cNvSpPr txBox="1"/>
          <p:nvPr/>
        </p:nvSpPr>
        <p:spPr>
          <a:xfrm>
            <a:off x="3332775" y="3185625"/>
            <a:ext cx="43443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A function that takes in a single input and returns it!</a:t>
            </a:r>
            <a:endParaRPr sz="1800">
              <a:solidFill>
                <a:srgbClr val="E06666"/>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64" name="Google Shape;464;p66"/>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465" name="Google Shape;465;p66"/>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71" name="Google Shape;471;p67"/>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472" name="Google Shape;472;p67"/>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73" name="Google Shape;473;p67"/>
          <p:cNvSpPr txBox="1"/>
          <p:nvPr/>
        </p:nvSpPr>
        <p:spPr>
          <a:xfrm>
            <a:off x="3332775" y="3185625"/>
            <a:ext cx="43443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Now, what kind of object should multiadder return in general?</a:t>
            </a:r>
            <a:endParaRPr sz="1800">
              <a:solidFill>
                <a:srgbClr val="E06666"/>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79" name="Google Shape;479;p68"/>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480" name="Google Shape;480;p68"/>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81" name="Google Shape;481;p68"/>
          <p:cNvSpPr txBox="1"/>
          <p:nvPr/>
        </p:nvSpPr>
        <p:spPr>
          <a:xfrm>
            <a:off x="3332775" y="3185625"/>
            <a:ext cx="43443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A function right? But what should that function return?</a:t>
            </a:r>
            <a:endParaRPr sz="1800">
              <a:solidFill>
                <a:srgbClr val="E06666"/>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87" name="Google Shape;487;p69"/>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488" name="Google Shape;488;p69"/>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89" name="Google Shape;489;p69"/>
          <p:cNvSpPr txBox="1"/>
          <p:nvPr/>
        </p:nvSpPr>
        <p:spPr>
          <a:xfrm>
            <a:off x="3332775" y="3185625"/>
            <a:ext cx="4344300" cy="11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Another function! And so on. Seems endless right? Perhaps we can exploit this pattern by breaking down n and using multiadder. What’s the most natural way to break down n?</a:t>
            </a:r>
            <a:endParaRPr sz="1800">
              <a:solidFill>
                <a:srgbClr val="E06666"/>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495" name="Google Shape;495;p70"/>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496" name="Google Shape;496;p70"/>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497" name="Google Shape;497;p70"/>
          <p:cNvSpPr txBox="1"/>
          <p:nvPr/>
        </p:nvSpPr>
        <p:spPr>
          <a:xfrm>
            <a:off x="3332775" y="3185625"/>
            <a:ext cx="4344300" cy="11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N - 1! What does multiadder(n - 1) return if it works correctly? A function that takes in n - 1 numbers and adds all of them!</a:t>
            </a:r>
            <a:endParaRPr sz="1800">
              <a:solidFill>
                <a:srgbClr val="E06666"/>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503" name="Google Shape;503;p71"/>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504" name="Google Shape;504;p71"/>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505" name="Google Shape;505;p71"/>
          <p:cNvSpPr txBox="1"/>
          <p:nvPr/>
        </p:nvSpPr>
        <p:spPr>
          <a:xfrm>
            <a:off x="3332775" y="3185625"/>
            <a:ext cx="4344300" cy="11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We can’t just return multiadder(n - 1) though. How will we incorporate the nth number? And where does the addition come in?</a:t>
            </a:r>
            <a:endParaRPr sz="1800">
              <a:solidFill>
                <a:srgbClr val="E06666"/>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511" name="Google Shape;511;p72"/>
          <p:cNvSpPr txBox="1">
            <a:spLocks noGrp="1"/>
          </p:cNvSpPr>
          <p:nvPr>
            <p:ph type="body" idx="1"/>
          </p:nvPr>
        </p:nvSpPr>
        <p:spPr>
          <a:xfrm>
            <a:off x="387900" y="1489825"/>
            <a:ext cx="41073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___________</a:t>
            </a:r>
            <a:endParaRPr/>
          </a:p>
        </p:txBody>
      </p:sp>
      <p:sp>
        <p:nvSpPr>
          <p:cNvPr id="512" name="Google Shape;512;p72"/>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
        <p:nvSpPr>
          <p:cNvPr id="513" name="Google Shape;513;p72"/>
          <p:cNvSpPr txBox="1"/>
          <p:nvPr/>
        </p:nvSpPr>
        <p:spPr>
          <a:xfrm>
            <a:off x="3332775" y="3185625"/>
            <a:ext cx="4344300" cy="11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Idea: let’s chain 2 lambda functions, and combine their inputs!</a:t>
            </a:r>
            <a:endParaRPr sz="1800">
              <a:solidFill>
                <a:srgbClr val="E06666"/>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2016 MT1 #5a</a:t>
            </a:r>
            <a:endParaRPr/>
          </a:p>
        </p:txBody>
      </p:sp>
      <p:sp>
        <p:nvSpPr>
          <p:cNvPr id="519" name="Google Shape;519;p73"/>
          <p:cNvSpPr txBox="1">
            <a:spLocks noGrp="1"/>
          </p:cNvSpPr>
          <p:nvPr>
            <p:ph type="body" idx="1"/>
          </p:nvPr>
        </p:nvSpPr>
        <p:spPr>
          <a:xfrm>
            <a:off x="387900" y="1489825"/>
            <a:ext cx="64200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multiadder(n):</a:t>
            </a:r>
            <a:endParaRPr/>
          </a:p>
          <a:p>
            <a:pPr marL="0" lvl="0" indent="0" algn="l" rtl="0">
              <a:lnSpc>
                <a:spcPct val="100000"/>
              </a:lnSpc>
              <a:spcBef>
                <a:spcPts val="1600"/>
              </a:spcBef>
              <a:spcAft>
                <a:spcPts val="0"/>
              </a:spcAft>
              <a:buNone/>
            </a:pPr>
            <a:r>
              <a:rPr lang="en"/>
              <a:t>	if n == 1:</a:t>
            </a:r>
            <a:endParaRPr/>
          </a:p>
          <a:p>
            <a:pPr marL="0" lvl="0" indent="0" algn="l" rtl="0">
              <a:lnSpc>
                <a:spcPct val="100000"/>
              </a:lnSpc>
              <a:spcBef>
                <a:spcPts val="1600"/>
              </a:spcBef>
              <a:spcAft>
                <a:spcPts val="0"/>
              </a:spcAft>
              <a:buNone/>
            </a:pPr>
            <a:r>
              <a:rPr lang="en"/>
              <a:t>		return lambda x: x</a:t>
            </a:r>
            <a:endParaRPr/>
          </a:p>
          <a:p>
            <a:pPr marL="0" lvl="0" indent="0" algn="l" rtl="0">
              <a:lnSpc>
                <a:spcPct val="100000"/>
              </a:lnSpc>
              <a:spcBef>
                <a:spcPts val="1600"/>
              </a:spcBef>
              <a:spcAft>
                <a:spcPts val="1600"/>
              </a:spcAft>
              <a:buNone/>
            </a:pPr>
            <a:r>
              <a:rPr lang="en"/>
              <a:t>	return lambda x: lambda y: multiadder(n - 1)(x + y)</a:t>
            </a:r>
            <a:endParaRPr/>
          </a:p>
        </p:txBody>
      </p:sp>
      <p:sp>
        <p:nvSpPr>
          <p:cNvPr id="520" name="Google Shape;520;p73"/>
          <p:cNvSpPr txBox="1"/>
          <p:nvPr/>
        </p:nvSpPr>
        <p:spPr>
          <a:xfrm>
            <a:off x="3806125" y="458025"/>
            <a:ext cx="55428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Implement multiadder, which takes a positive integer n and returns an order n numeric function that sums an argument sequence of length n. Assume n &gt; 0.</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&gt;&gt;&gt;f = multiiadder (3)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f (5)(6)(7) # 5 + 6 + 7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(1)(5)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(2)(5)(6) # 5 + 6</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11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multiadder (4)(5)(6)(7)(8) # 5 + 6 + 7 + 8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26</a:t>
            </a:r>
            <a:endParaRPr sz="1200">
              <a:solidFill>
                <a:srgbClr val="FFD9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a:t>
            </a:r>
            <a:endParaRPr/>
          </a:p>
        </p:txBody>
      </p:sp>
      <p:sp>
        <p:nvSpPr>
          <p:cNvPr id="145" name="Google Shape;14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list_prod(lst):</a:t>
            </a:r>
            <a:endParaRPr/>
          </a:p>
          <a:p>
            <a:pPr marL="0" lvl="0" indent="0" algn="l" rtl="0">
              <a:lnSpc>
                <a:spcPct val="100000"/>
              </a:lnSpc>
              <a:spcBef>
                <a:spcPts val="1600"/>
              </a:spcBef>
              <a:spcAft>
                <a:spcPts val="0"/>
              </a:spcAft>
              <a:buNone/>
            </a:pPr>
            <a:r>
              <a:rPr lang="en"/>
              <a:t>	_____________</a:t>
            </a:r>
            <a:endParaRPr/>
          </a:p>
          <a:p>
            <a:pPr marL="0" lvl="0" indent="0" algn="l" rtl="0">
              <a:lnSpc>
                <a:spcPct val="100000"/>
              </a:lnSpc>
              <a:spcBef>
                <a:spcPts val="1600"/>
              </a:spcBef>
              <a:spcAft>
                <a:spcPts val="0"/>
              </a:spcAft>
              <a:buNone/>
            </a:pPr>
            <a:r>
              <a:rPr lang="en"/>
              <a:t>		__________</a:t>
            </a:r>
            <a:endParaRPr/>
          </a:p>
          <a:p>
            <a:pPr marL="0" lvl="0" indent="0" algn="l" rtl="0">
              <a:lnSpc>
                <a:spcPct val="100000"/>
              </a:lnSpc>
              <a:spcBef>
                <a:spcPts val="1600"/>
              </a:spcBef>
              <a:spcAft>
                <a:spcPts val="1600"/>
              </a:spcAft>
              <a:buNone/>
            </a:pPr>
            <a:r>
              <a:rPr lang="en"/>
              <a:t>	____________</a:t>
            </a:r>
            <a:endParaRPr/>
          </a:p>
        </p:txBody>
      </p:sp>
      <p:sp>
        <p:nvSpPr>
          <p:cNvPr id="146" name="Google Shape;146;p29"/>
          <p:cNvSpPr txBox="1"/>
          <p:nvPr/>
        </p:nvSpPr>
        <p:spPr>
          <a:xfrm>
            <a:off x="4242000" y="54800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list_prod which takes in a list of numbers and returns the product of all the numbers in the list. Do not use any for loops or built in functions (use recursion!)</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1</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lst_prod([2,4,6])</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48</a:t>
            </a:r>
            <a:endParaRPr>
              <a:solidFill>
                <a:srgbClr val="F1C232"/>
              </a:solidFill>
              <a:latin typeface="Roboto"/>
              <a:ea typeface="Roboto"/>
              <a:cs typeface="Roboto"/>
              <a:sym typeface="Roboto"/>
            </a:endParaRPr>
          </a:p>
        </p:txBody>
      </p:sp>
      <p:sp>
        <p:nvSpPr>
          <p:cNvPr id="147" name="Google Shape;147;p29"/>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list_prod([]) = 1!</a:t>
            </a:r>
            <a:endParaRPr sz="1800">
              <a:solidFill>
                <a:srgbClr val="E06666"/>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26" name="Google Shape;526;p74"/>
          <p:cNvSpPr txBox="1"/>
          <p:nvPr/>
        </p:nvSpPr>
        <p:spPr>
          <a:xfrm>
            <a:off x="0" y="1216475"/>
            <a:ext cx="47667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27" name="Google Shape;527;p74"/>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33" name="Google Shape;533;p75"/>
          <p:cNvSpPr txBox="1"/>
          <p:nvPr/>
        </p:nvSpPr>
        <p:spPr>
          <a:xfrm>
            <a:off x="0" y="1216475"/>
            <a:ext cx="47667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34" name="Google Shape;534;p75"/>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
        <p:nvSpPr>
          <p:cNvPr id="535" name="Google Shape;535;p75"/>
          <p:cNvSpPr txBox="1"/>
          <p:nvPr/>
        </p:nvSpPr>
        <p:spPr>
          <a:xfrm>
            <a:off x="4766700" y="385817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What is the simplest possible code?</a:t>
            </a:r>
            <a:endParaRPr sz="1800">
              <a:solidFill>
                <a:srgbClr val="E06666"/>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41" name="Google Shape;541;p76"/>
          <p:cNvSpPr txBox="1"/>
          <p:nvPr/>
        </p:nvSpPr>
        <p:spPr>
          <a:xfrm>
            <a:off x="0" y="1216475"/>
            <a:ext cx="47667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42" name="Google Shape;542;p76"/>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
        <p:nvSpPr>
          <p:cNvPr id="543" name="Google Shape;543;p76"/>
          <p:cNvSpPr txBox="1"/>
          <p:nvPr/>
        </p:nvSpPr>
        <p:spPr>
          <a:xfrm>
            <a:off x="4766700" y="385817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A single digit! When prefix &lt; 10. What do we want to return?</a:t>
            </a:r>
            <a:endParaRPr sz="1800">
              <a:solidFill>
                <a:srgbClr val="E06666"/>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49" name="Google Shape;549;p77"/>
          <p:cNvSpPr txBox="1"/>
          <p:nvPr/>
        </p:nvSpPr>
        <p:spPr>
          <a:xfrm>
            <a:off x="0" y="1216475"/>
            <a:ext cx="47667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50" name="Google Shape;550;p77"/>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
        <p:nvSpPr>
          <p:cNvPr id="551" name="Google Shape;551;p77"/>
          <p:cNvSpPr txBox="1"/>
          <p:nvPr/>
        </p:nvSpPr>
        <p:spPr>
          <a:xfrm>
            <a:off x="4807950" y="3704800"/>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True if the digit matches and the rest of the digits matched (for a single digit code this is true), and False otherwise.</a:t>
            </a:r>
            <a:endParaRPr sz="1800">
              <a:solidFill>
                <a:srgbClr val="E06666"/>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7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57" name="Google Shape;557;p78"/>
          <p:cNvSpPr txBox="1"/>
          <p:nvPr/>
        </p:nvSpPr>
        <p:spPr>
          <a:xfrm>
            <a:off x="0" y="1216475"/>
            <a:ext cx="47667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prefix &lt;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confirm1(prefix,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58" name="Google Shape;558;p78"/>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
        <p:nvSpPr>
          <p:cNvPr id="559" name="Google Shape;559;p78"/>
          <p:cNvSpPr txBox="1"/>
          <p:nvPr/>
        </p:nvSpPr>
        <p:spPr>
          <a:xfrm>
            <a:off x="4560150" y="3681200"/>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confirm1 does this for us! Just assume rest is a boolean holding true if all previous digits were confirmed and false otherwise</a:t>
            </a:r>
            <a:endParaRPr sz="1800">
              <a:solidFill>
                <a:srgbClr val="E06666"/>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65" name="Google Shape;565;p79"/>
          <p:cNvSpPr txBox="1"/>
          <p:nvPr/>
        </p:nvSpPr>
        <p:spPr>
          <a:xfrm>
            <a:off x="0" y="1216475"/>
            <a:ext cx="47667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prefix &lt;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confirm1(prefix,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66" name="Google Shape;566;p79"/>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
        <p:nvSpPr>
          <p:cNvPr id="567" name="Google Shape;567;p79"/>
          <p:cNvSpPr txBox="1"/>
          <p:nvPr/>
        </p:nvSpPr>
        <p:spPr>
          <a:xfrm>
            <a:off x="4560150" y="3681200"/>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Recursive case: we want to verify the prefix, then check the rest</a:t>
            </a:r>
            <a:endParaRPr sz="1800">
              <a:solidFill>
                <a:srgbClr val="E06666"/>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8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73" name="Google Shape;573;p80"/>
          <p:cNvSpPr txBox="1"/>
          <p:nvPr/>
        </p:nvSpPr>
        <p:spPr>
          <a:xfrm>
            <a:off x="0" y="1216475"/>
            <a:ext cx="53211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prefix &lt;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confirm1(prefix,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extend(left, confirm1(last,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74" name="Google Shape;574;p80"/>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80" name="Google Shape;580;p81"/>
          <p:cNvSpPr txBox="1"/>
          <p:nvPr/>
        </p:nvSpPr>
        <p:spPr>
          <a:xfrm>
            <a:off x="0" y="1216475"/>
            <a:ext cx="53211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prefix &lt;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confirm1(prefix,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extend(left, confirm1(last,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_____________</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81" name="Google Shape;581;p81"/>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
        <p:nvSpPr>
          <p:cNvPr id="582" name="Google Shape;582;p81"/>
          <p:cNvSpPr txBox="1"/>
          <p:nvPr/>
        </p:nvSpPr>
        <p:spPr>
          <a:xfrm>
            <a:off x="5468650" y="3450150"/>
            <a:ext cx="3822900" cy="15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Finally, we want to start off by assuming the code is correct, and return False if any of the digits in the code which we get turn out to be wrong</a:t>
            </a:r>
            <a:endParaRPr sz="1800">
              <a:solidFill>
                <a:srgbClr val="E06666"/>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8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#7a</a:t>
            </a:r>
            <a:endParaRPr/>
          </a:p>
        </p:txBody>
      </p:sp>
      <p:sp>
        <p:nvSpPr>
          <p:cNvPr id="588" name="Google Shape;588;p82"/>
          <p:cNvSpPr txBox="1"/>
          <p:nvPr/>
        </p:nvSpPr>
        <p:spPr>
          <a:xfrm>
            <a:off x="0" y="1216475"/>
            <a:ext cx="5321100" cy="30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Roboto"/>
                <a:ea typeface="Roboto"/>
                <a:cs typeface="Roboto"/>
                <a:sym typeface="Roboto"/>
              </a:rPr>
              <a:t>def confirmer(code):</a:t>
            </a:r>
            <a:endParaRPr sz="1800">
              <a:solidFill>
                <a:srgbClr val="FFFFFF"/>
              </a:solidFill>
              <a:latin typeface="Roboto"/>
              <a:ea typeface="Roboto"/>
              <a:cs typeface="Roboto"/>
              <a:sym typeface="Roboto"/>
            </a:endParaRPr>
          </a:p>
          <a:p>
            <a:pPr marL="0" lvl="0" indent="0" algn="l" rtl="0">
              <a:spcBef>
                <a:spcPts val="0"/>
              </a:spcBef>
              <a:spcAft>
                <a:spcPts val="0"/>
              </a:spcAft>
              <a:buNone/>
            </a:pPr>
            <a:r>
              <a:rPr lang="en" sz="1800">
                <a:solidFill>
                  <a:srgbClr val="FFFFFF"/>
                </a:solidFill>
                <a:latin typeface="Roboto"/>
                <a:ea typeface="Roboto"/>
                <a:cs typeface="Roboto"/>
                <a:sym typeface="Roboto"/>
              </a:rPr>
              <a:t>	</a:t>
            </a:r>
            <a:r>
              <a:rPr lang="en" sz="1800">
                <a:solidFill>
                  <a:schemeClr val="dk1"/>
                </a:solidFill>
                <a:latin typeface="Roboto"/>
                <a:ea typeface="Roboto"/>
                <a:cs typeface="Roboto"/>
                <a:sym typeface="Roboto"/>
              </a:rPr>
              <a:t>def confirm(d,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def result(digit):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if (d == digit):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t</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False</a:t>
            </a:r>
            <a:endParaRPr sz="1800">
              <a:solidFill>
                <a:schemeClr val="dk1"/>
              </a:solidFill>
              <a:latin typeface="Roboto"/>
              <a:ea typeface="Roboto"/>
              <a:cs typeface="Roboto"/>
              <a:sym typeface="Roboto"/>
            </a:endParaRPr>
          </a:p>
          <a:p>
            <a:pPr marL="457200" lvl="0" indent="0" algn="l" rtl="0">
              <a:spcBef>
                <a:spcPts val="0"/>
              </a:spcBef>
              <a:spcAft>
                <a:spcPts val="0"/>
              </a:spcAft>
              <a:buNone/>
            </a:pPr>
            <a:r>
              <a:rPr lang="en" sz="1800">
                <a:solidFill>
                  <a:schemeClr val="dk1"/>
                </a:solidFill>
                <a:latin typeface="Roboto"/>
                <a:ea typeface="Roboto"/>
                <a:cs typeface="Roboto"/>
                <a:sym typeface="Roboto"/>
              </a:rPr>
              <a:t>	return result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def extend(prefix,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left, last = prefix // 10, prefix %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if prefix &lt; 10:</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confirm1(prefix,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	return extend(left, confirm1(last, rest))</a:t>
            </a:r>
            <a:endParaRPr sz="1800">
              <a:solidFill>
                <a:srgbClr val="FFFFFF"/>
              </a:solidFill>
              <a:latin typeface="Roboto"/>
              <a:ea typeface="Roboto"/>
              <a:cs typeface="Roboto"/>
              <a:sym typeface="Roboto"/>
            </a:endParaRPr>
          </a:p>
          <a:p>
            <a:pPr marL="457200" lvl="0" indent="0" algn="l" rtl="0">
              <a:spcBef>
                <a:spcPts val="0"/>
              </a:spcBef>
              <a:spcAft>
                <a:spcPts val="0"/>
              </a:spcAft>
              <a:buNone/>
            </a:pPr>
            <a:r>
              <a:rPr lang="en" sz="1800">
                <a:solidFill>
                  <a:srgbClr val="FFFFFF"/>
                </a:solidFill>
                <a:latin typeface="Roboto"/>
                <a:ea typeface="Roboto"/>
                <a:cs typeface="Roboto"/>
                <a:sym typeface="Roboto"/>
              </a:rPr>
              <a:t>return extend(code, true)</a:t>
            </a:r>
            <a:endParaRPr sz="1800">
              <a:solidFill>
                <a:srgbClr val="FFFFFF"/>
              </a:solidFill>
              <a:latin typeface="Roboto"/>
              <a:ea typeface="Roboto"/>
              <a:cs typeface="Roboto"/>
              <a:sym typeface="Roboto"/>
            </a:endParaRPr>
          </a:p>
          <a:p>
            <a:pPr marL="457200" lvl="0" indent="0" algn="l" rtl="0">
              <a:spcBef>
                <a:spcPts val="0"/>
              </a:spcBef>
              <a:spcAft>
                <a:spcPts val="0"/>
              </a:spcAft>
              <a:buNone/>
            </a:pPr>
            <a:endParaRPr sz="1800">
              <a:solidFill>
                <a:srgbClr val="FFFFFF"/>
              </a:solidFill>
              <a:latin typeface="Roboto"/>
              <a:ea typeface="Roboto"/>
              <a:cs typeface="Roboto"/>
              <a:sym typeface="Roboto"/>
            </a:endParaRPr>
          </a:p>
        </p:txBody>
      </p:sp>
      <p:sp>
        <p:nvSpPr>
          <p:cNvPr id="589" name="Google Shape;589;p82"/>
          <p:cNvSpPr txBox="1"/>
          <p:nvPr/>
        </p:nvSpPr>
        <p:spPr>
          <a:xfrm>
            <a:off x="4294800" y="92250"/>
            <a:ext cx="4849200" cy="33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A confirming function for a sequence of digits, called a code, takes a single digit as its only argument. If the digit does not match the first (left-most) digit of the code to be confirmed, it returns False. If the digit does match, then the confirming function returns True if the code has only one digit, or another confirming function for the rest of the code if there are more digits to confirm.</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Implement confirmer so that when confirmer takes a positive integer code, it returns a confirming function for the digits of that code.</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confirmer(204)(2)(0)(4) # The digits of 204 are 2, then 0, then 4. True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confirmer(204)(2)(0)(0) # The third digit of 204 is not 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confirmer(204)(2)(1) # The second digit of 204 is not 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confirmer(204)(20) # The first digit of 204 is not 20.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False</a:t>
            </a:r>
            <a:endParaRPr sz="1200">
              <a:solidFill>
                <a:srgbClr val="FFD966"/>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595" name="Google Shape;595;p83"/>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__________, _________</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___________________</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_______________</a:t>
            </a:r>
            <a:endParaRPr/>
          </a:p>
        </p:txBody>
      </p:sp>
      <p:sp>
        <p:nvSpPr>
          <p:cNvPr id="596" name="Google Shape;596;p83"/>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
        <p:nvSpPr>
          <p:cNvPr id="597" name="Google Shape;597;p83"/>
          <p:cNvSpPr txBox="1"/>
          <p:nvPr/>
        </p:nvSpPr>
        <p:spPr>
          <a:xfrm>
            <a:off x="4678125" y="244232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Remember: a confirmer function returns either a function, telling us we were correct so far, True if we got the full code, or False if our digit was wrong.</a:t>
            </a:r>
            <a:endParaRPr sz="1800">
              <a:solidFill>
                <a:srgbClr val="E0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a:t>
            </a:r>
            <a:endParaRPr/>
          </a:p>
        </p:txBody>
      </p:sp>
      <p:sp>
        <p:nvSpPr>
          <p:cNvPr id="153" name="Google Shape;153;p3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list_prod(lst):</a:t>
            </a:r>
            <a:endParaRPr/>
          </a:p>
          <a:p>
            <a:pPr marL="0" lvl="0" indent="0" algn="l" rtl="0">
              <a:lnSpc>
                <a:spcPct val="100000"/>
              </a:lnSpc>
              <a:spcBef>
                <a:spcPts val="1600"/>
              </a:spcBef>
              <a:spcAft>
                <a:spcPts val="0"/>
              </a:spcAft>
              <a:buNone/>
            </a:pPr>
            <a:r>
              <a:rPr lang="en"/>
              <a:t>	if len(lst) == 0</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1600"/>
              </a:spcAft>
              <a:buNone/>
            </a:pPr>
            <a:r>
              <a:rPr lang="en"/>
              <a:t>	____________</a:t>
            </a:r>
            <a:endParaRPr/>
          </a:p>
        </p:txBody>
      </p:sp>
      <p:sp>
        <p:nvSpPr>
          <p:cNvPr id="154" name="Google Shape;154;p30"/>
          <p:cNvSpPr txBox="1"/>
          <p:nvPr/>
        </p:nvSpPr>
        <p:spPr>
          <a:xfrm>
            <a:off x="4242000" y="54800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list_prod which takes in a list of numbers and returns the product of all the numbers in the list. Do not use any for loops or built in functions (use recursion!)</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1</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lst_prod([2,4,6])</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48</a:t>
            </a:r>
            <a:endParaRPr>
              <a:solidFill>
                <a:srgbClr val="F1C232"/>
              </a:solidFill>
              <a:latin typeface="Roboto"/>
              <a:ea typeface="Roboto"/>
              <a:cs typeface="Roboto"/>
              <a:sym typeface="Roboto"/>
            </a:endParaRPr>
          </a:p>
        </p:txBody>
      </p:sp>
      <p:sp>
        <p:nvSpPr>
          <p:cNvPr id="155" name="Google Shape;155;p30"/>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list_prod([]) = 1!</a:t>
            </a:r>
            <a:endParaRPr sz="1800">
              <a:solidFill>
                <a:srgbClr val="E06666"/>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603" name="Google Shape;603;p84"/>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__________, _________</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___________________</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_______________</a:t>
            </a:r>
            <a:endParaRPr/>
          </a:p>
        </p:txBody>
      </p:sp>
      <p:sp>
        <p:nvSpPr>
          <p:cNvPr id="604" name="Google Shape;604;p84"/>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
        <p:nvSpPr>
          <p:cNvPr id="605" name="Google Shape;605;p84"/>
          <p:cNvSpPr txBox="1"/>
          <p:nvPr/>
        </p:nvSpPr>
        <p:spPr>
          <a:xfrm>
            <a:off x="4678125" y="244232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Idea: Just check all digits, and continue when we find a match! x here will represent the output of the confirmer. y will represent the code we built up from the previous try, and code will be our code after this try.</a:t>
            </a:r>
            <a:endParaRPr sz="1800">
              <a:solidFill>
                <a:srgbClr val="E06666"/>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611" name="Google Shape;611;p85"/>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f(d), 10 * y + d</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___________________</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_______________</a:t>
            </a:r>
            <a:endParaRPr/>
          </a:p>
        </p:txBody>
      </p:sp>
      <p:sp>
        <p:nvSpPr>
          <p:cNvPr id="612" name="Google Shape;612;p85"/>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
        <p:nvSpPr>
          <p:cNvPr id="613" name="Google Shape;613;p85"/>
          <p:cNvSpPr txBox="1"/>
          <p:nvPr/>
        </p:nvSpPr>
        <p:spPr>
          <a:xfrm>
            <a:off x="4678125" y="244232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The 10 * y allows us to put d at the end of the previous partially built code y which we know must have worked by our leap of faith</a:t>
            </a:r>
            <a:endParaRPr sz="1800">
              <a:solidFill>
                <a:srgbClr val="E06666"/>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619" name="Google Shape;619;p86"/>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f(d), 10 * y + d</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___________________</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_______________</a:t>
            </a:r>
            <a:endParaRPr/>
          </a:p>
        </p:txBody>
      </p:sp>
      <p:sp>
        <p:nvSpPr>
          <p:cNvPr id="620" name="Google Shape;620;p86"/>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
        <p:nvSpPr>
          <p:cNvPr id="621" name="Google Shape;621;p86"/>
          <p:cNvSpPr txBox="1"/>
          <p:nvPr/>
        </p:nvSpPr>
        <p:spPr>
          <a:xfrm>
            <a:off x="4678125" y="244232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If x is False, we need to try a different digit. What is the next candidate?</a:t>
            </a:r>
            <a:endParaRPr sz="1800">
              <a:solidFill>
                <a:srgbClr val="E06666"/>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627" name="Google Shape;627;p87"/>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f(d), 10 * y + d</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d += 1</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_______________</a:t>
            </a:r>
            <a:endParaRPr/>
          </a:p>
        </p:txBody>
      </p:sp>
      <p:sp>
        <p:nvSpPr>
          <p:cNvPr id="628" name="Google Shape;628;p87"/>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
        <p:nvSpPr>
          <p:cNvPr id="629" name="Google Shape;629;p87"/>
          <p:cNvSpPr txBox="1"/>
          <p:nvPr/>
        </p:nvSpPr>
        <p:spPr>
          <a:xfrm>
            <a:off x="4678125" y="244232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d + 1!</a:t>
            </a:r>
            <a:endParaRPr sz="1800">
              <a:solidFill>
                <a:srgbClr val="E06666"/>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635" name="Google Shape;635;p88"/>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f(d), 10 * y + d</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d += 1</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_______________</a:t>
            </a:r>
            <a:endParaRPr/>
          </a:p>
        </p:txBody>
      </p:sp>
      <p:sp>
        <p:nvSpPr>
          <p:cNvPr id="636" name="Google Shape;636;p88"/>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
        <p:nvSpPr>
          <p:cNvPr id="637" name="Google Shape;637;p88"/>
          <p:cNvSpPr txBox="1"/>
          <p:nvPr/>
        </p:nvSpPr>
        <p:spPr>
          <a:xfrm>
            <a:off x="4678125" y="2442325"/>
            <a:ext cx="38229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What is the last case? Well we know that f must now return a function, and that d was a correct digit, so lets use decode on that function and the partially correct code!</a:t>
            </a:r>
            <a:endParaRPr sz="1800">
              <a:solidFill>
                <a:srgbClr val="E06666"/>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Fall 2017 MT1 #7b</a:t>
            </a:r>
            <a:endParaRPr/>
          </a:p>
        </p:txBody>
      </p:sp>
      <p:sp>
        <p:nvSpPr>
          <p:cNvPr id="643" name="Google Shape;643;p89"/>
          <p:cNvSpPr txBox="1">
            <a:spLocks noGrp="1"/>
          </p:cNvSpPr>
          <p:nvPr>
            <p:ph type="body" idx="1"/>
          </p:nvPr>
        </p:nvSpPr>
        <p:spPr>
          <a:xfrm>
            <a:off x="387900" y="1489825"/>
            <a:ext cx="4414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decode(f, y = 0):</a:t>
            </a:r>
            <a:endParaRPr/>
          </a:p>
          <a:p>
            <a:pPr marL="0" lvl="0" indent="0" algn="l" rtl="0">
              <a:lnSpc>
                <a:spcPct val="100000"/>
              </a:lnSpc>
              <a:spcBef>
                <a:spcPts val="0"/>
              </a:spcBef>
              <a:spcAft>
                <a:spcPts val="0"/>
              </a:spcAft>
              <a:buNone/>
            </a:pPr>
            <a:r>
              <a:rPr lang="en"/>
              <a:t>	d = 0</a:t>
            </a:r>
            <a:endParaRPr/>
          </a:p>
          <a:p>
            <a:pPr marL="0" lvl="0" indent="0" algn="l" rtl="0">
              <a:lnSpc>
                <a:spcPct val="100000"/>
              </a:lnSpc>
              <a:spcBef>
                <a:spcPts val="0"/>
              </a:spcBef>
              <a:spcAft>
                <a:spcPts val="0"/>
              </a:spcAft>
              <a:buNone/>
            </a:pPr>
            <a:r>
              <a:rPr lang="en"/>
              <a:t>	while d &lt; 10:</a:t>
            </a:r>
            <a:endParaRPr/>
          </a:p>
          <a:p>
            <a:pPr marL="0" lvl="0" indent="0" algn="l" rtl="0">
              <a:lnSpc>
                <a:spcPct val="100000"/>
              </a:lnSpc>
              <a:spcBef>
                <a:spcPts val="0"/>
              </a:spcBef>
              <a:spcAft>
                <a:spcPts val="0"/>
              </a:spcAft>
              <a:buNone/>
            </a:pPr>
            <a:r>
              <a:rPr lang="en"/>
              <a:t>		x, code = f(d), 10 * y + d</a:t>
            </a:r>
            <a:endParaRPr/>
          </a:p>
          <a:p>
            <a:pPr marL="0" lvl="0" indent="0" algn="l" rtl="0">
              <a:lnSpc>
                <a:spcPct val="100000"/>
              </a:lnSpc>
              <a:spcBef>
                <a:spcPts val="0"/>
              </a:spcBef>
              <a:spcAft>
                <a:spcPts val="0"/>
              </a:spcAft>
              <a:buNone/>
            </a:pPr>
            <a:r>
              <a:rPr lang="en"/>
              <a:t>		if x == True:</a:t>
            </a:r>
            <a:endParaRPr/>
          </a:p>
          <a:p>
            <a:pPr marL="0" lvl="0" indent="0" algn="l" rtl="0">
              <a:lnSpc>
                <a:spcPct val="100000"/>
              </a:lnSpc>
              <a:spcBef>
                <a:spcPts val="0"/>
              </a:spcBef>
              <a:spcAft>
                <a:spcPts val="0"/>
              </a:spcAft>
              <a:buNone/>
            </a:pPr>
            <a:r>
              <a:rPr lang="en"/>
              <a:t>			return code</a:t>
            </a:r>
            <a:endParaRPr/>
          </a:p>
          <a:p>
            <a:pPr marL="0" lvl="0" indent="0" algn="l" rtl="0">
              <a:lnSpc>
                <a:spcPct val="100000"/>
              </a:lnSpc>
              <a:spcBef>
                <a:spcPts val="0"/>
              </a:spcBef>
              <a:spcAft>
                <a:spcPts val="0"/>
              </a:spcAft>
              <a:buNone/>
            </a:pPr>
            <a:r>
              <a:rPr lang="en"/>
              <a:t>		elif x == False</a:t>
            </a:r>
            <a:endParaRPr/>
          </a:p>
          <a:p>
            <a:pPr marL="0" lvl="0" indent="0" algn="l" rtl="0">
              <a:lnSpc>
                <a:spcPct val="100000"/>
              </a:lnSpc>
              <a:spcBef>
                <a:spcPts val="0"/>
              </a:spcBef>
              <a:spcAft>
                <a:spcPts val="0"/>
              </a:spcAft>
              <a:buNone/>
            </a:pPr>
            <a:r>
              <a:rPr lang="en"/>
              <a:t>			d += 1</a:t>
            </a:r>
            <a:endParaRPr/>
          </a:p>
          <a:p>
            <a:pPr marL="0" lvl="0" indent="0" algn="l" rtl="0">
              <a:lnSpc>
                <a:spcPct val="100000"/>
              </a:lnSpc>
              <a:spcBef>
                <a:spcPts val="0"/>
              </a:spcBef>
              <a:spcAft>
                <a:spcPts val="0"/>
              </a:spcAft>
              <a:buNone/>
            </a:pPr>
            <a:r>
              <a:rPr lang="en"/>
              <a:t>		else: </a:t>
            </a:r>
            <a:endParaRPr/>
          </a:p>
          <a:p>
            <a:pPr marL="0" lvl="0" indent="0" algn="l" rtl="0">
              <a:lnSpc>
                <a:spcPct val="100000"/>
              </a:lnSpc>
              <a:spcBef>
                <a:spcPts val="0"/>
              </a:spcBef>
              <a:spcAft>
                <a:spcPts val="0"/>
              </a:spcAft>
              <a:buNone/>
            </a:pPr>
            <a:r>
              <a:rPr lang="en"/>
              <a:t>			return decode(x, code)</a:t>
            </a:r>
            <a:endParaRPr/>
          </a:p>
        </p:txBody>
      </p:sp>
      <p:sp>
        <p:nvSpPr>
          <p:cNvPr id="644" name="Google Shape;644;p89"/>
          <p:cNvSpPr txBox="1"/>
          <p:nvPr/>
        </p:nvSpPr>
        <p:spPr>
          <a:xfrm>
            <a:off x="4294800" y="92250"/>
            <a:ext cx="4849200" cy="19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D966"/>
                </a:solidFill>
                <a:latin typeface="Roboto"/>
                <a:ea typeface="Roboto"/>
                <a:cs typeface="Roboto"/>
                <a:sym typeface="Roboto"/>
              </a:rPr>
              <a:t> Given a confirming function, one can find the code it confirms, one digit at a time. Implement decode, which takes a confirming function f and returns the code that it confirms.</a:t>
            </a:r>
            <a:endParaRPr sz="1200">
              <a:solidFill>
                <a:srgbClr val="FFD966"/>
              </a:solidFill>
              <a:latin typeface="Roboto"/>
              <a:ea typeface="Roboto"/>
              <a:cs typeface="Roboto"/>
              <a:sym typeface="Roboto"/>
            </a:endParaRPr>
          </a:p>
          <a:p>
            <a:pPr marL="0" lvl="0" indent="0" algn="l" rtl="0">
              <a:spcBef>
                <a:spcPts val="0"/>
              </a:spcBef>
              <a:spcAft>
                <a:spcPts val="0"/>
              </a:spcAft>
              <a:buNone/>
            </a:pP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&gt;&gt;&gt; decode(confirmer(12001))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12001</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 &gt;&gt;&gt; decode(confirmer(56789)) </a:t>
            </a:r>
            <a:endParaRPr sz="1200">
              <a:solidFill>
                <a:srgbClr val="FFD966"/>
              </a:solidFill>
              <a:latin typeface="Roboto"/>
              <a:ea typeface="Roboto"/>
              <a:cs typeface="Roboto"/>
              <a:sym typeface="Roboto"/>
            </a:endParaRPr>
          </a:p>
          <a:p>
            <a:pPr marL="0" lvl="0" indent="0" algn="l" rtl="0">
              <a:spcBef>
                <a:spcPts val="0"/>
              </a:spcBef>
              <a:spcAft>
                <a:spcPts val="0"/>
              </a:spcAft>
              <a:buNone/>
            </a:pPr>
            <a:r>
              <a:rPr lang="en" sz="1200">
                <a:solidFill>
                  <a:srgbClr val="FFD966"/>
                </a:solidFill>
                <a:latin typeface="Roboto"/>
                <a:ea typeface="Roboto"/>
                <a:cs typeface="Roboto"/>
                <a:sym typeface="Roboto"/>
              </a:rPr>
              <a:t>56789</a:t>
            </a:r>
            <a:endParaRPr sz="1200">
              <a:solidFill>
                <a:srgbClr val="FFD9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a:t>
            </a:r>
            <a:endParaRPr/>
          </a:p>
        </p:txBody>
      </p:sp>
      <p:sp>
        <p:nvSpPr>
          <p:cNvPr id="161" name="Google Shape;161;p3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list_prod(lst):</a:t>
            </a:r>
            <a:endParaRPr/>
          </a:p>
          <a:p>
            <a:pPr marL="0" lvl="0" indent="0" algn="l" rtl="0">
              <a:lnSpc>
                <a:spcPct val="100000"/>
              </a:lnSpc>
              <a:spcBef>
                <a:spcPts val="1600"/>
              </a:spcBef>
              <a:spcAft>
                <a:spcPts val="0"/>
              </a:spcAft>
              <a:buNone/>
            </a:pPr>
            <a:r>
              <a:rPr lang="en"/>
              <a:t>	if len(lst) == 0</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1600"/>
              </a:spcAft>
              <a:buNone/>
            </a:pPr>
            <a:r>
              <a:rPr lang="en"/>
              <a:t>	____________</a:t>
            </a:r>
            <a:endParaRPr/>
          </a:p>
        </p:txBody>
      </p:sp>
      <p:sp>
        <p:nvSpPr>
          <p:cNvPr id="162" name="Google Shape;162;p31"/>
          <p:cNvSpPr txBox="1"/>
          <p:nvPr/>
        </p:nvSpPr>
        <p:spPr>
          <a:xfrm>
            <a:off x="4242000" y="54800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list_prod which takes in a list of numbers and returns the product of all the numbers in the list. Do not use any for loops or built in functions (use recursion!)</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1</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lst_prod([2,4,6])</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48</a:t>
            </a:r>
            <a:endParaRPr>
              <a:solidFill>
                <a:srgbClr val="F1C232"/>
              </a:solidFill>
              <a:latin typeface="Roboto"/>
              <a:ea typeface="Roboto"/>
              <a:cs typeface="Roboto"/>
              <a:sym typeface="Roboto"/>
            </a:endParaRPr>
          </a:p>
        </p:txBody>
      </p:sp>
      <p:sp>
        <p:nvSpPr>
          <p:cNvPr id="163" name="Google Shape;163;p31"/>
          <p:cNvSpPr txBox="1"/>
          <p:nvPr/>
        </p:nvSpPr>
        <p:spPr>
          <a:xfrm>
            <a:off x="5104350" y="2945750"/>
            <a:ext cx="3570000" cy="85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E06666"/>
                </a:solidFill>
                <a:latin typeface="Roboto"/>
                <a:ea typeface="Roboto"/>
                <a:cs typeface="Roboto"/>
                <a:sym typeface="Roboto"/>
              </a:rPr>
              <a:t>We need to make some progress at our current element. How do we do that?</a:t>
            </a:r>
            <a:endParaRPr sz="1800">
              <a:solidFill>
                <a:srgbClr val="E0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Warmup</a:t>
            </a:r>
            <a:endParaRPr/>
          </a:p>
        </p:txBody>
      </p:sp>
      <p:sp>
        <p:nvSpPr>
          <p:cNvPr id="169" name="Google Shape;169;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def list_prod(lst):</a:t>
            </a:r>
            <a:endParaRPr/>
          </a:p>
          <a:p>
            <a:pPr marL="0" lvl="0" indent="0" algn="l" rtl="0">
              <a:lnSpc>
                <a:spcPct val="100000"/>
              </a:lnSpc>
              <a:spcBef>
                <a:spcPts val="1600"/>
              </a:spcBef>
              <a:spcAft>
                <a:spcPts val="0"/>
              </a:spcAft>
              <a:buNone/>
            </a:pPr>
            <a:r>
              <a:rPr lang="en"/>
              <a:t>	if len(lst) == 0</a:t>
            </a:r>
            <a:endParaRPr/>
          </a:p>
          <a:p>
            <a:pPr marL="0" lvl="0" indent="0" algn="l" rtl="0">
              <a:lnSpc>
                <a:spcPct val="100000"/>
              </a:lnSpc>
              <a:spcBef>
                <a:spcPts val="1600"/>
              </a:spcBef>
              <a:spcAft>
                <a:spcPts val="0"/>
              </a:spcAft>
              <a:buNone/>
            </a:pPr>
            <a:r>
              <a:rPr lang="en"/>
              <a:t>		return 1</a:t>
            </a:r>
            <a:endParaRPr/>
          </a:p>
          <a:p>
            <a:pPr marL="0" lvl="0" indent="0" algn="l" rtl="0">
              <a:lnSpc>
                <a:spcPct val="100000"/>
              </a:lnSpc>
              <a:spcBef>
                <a:spcPts val="1600"/>
              </a:spcBef>
              <a:spcAft>
                <a:spcPts val="1600"/>
              </a:spcAft>
              <a:buNone/>
            </a:pPr>
            <a:r>
              <a:rPr lang="en"/>
              <a:t>	return lst[0] + list_prod(lst[1:])</a:t>
            </a:r>
            <a:endParaRPr/>
          </a:p>
        </p:txBody>
      </p:sp>
      <p:sp>
        <p:nvSpPr>
          <p:cNvPr id="170" name="Google Shape;170;p32"/>
          <p:cNvSpPr txBox="1"/>
          <p:nvPr/>
        </p:nvSpPr>
        <p:spPr>
          <a:xfrm>
            <a:off x="4242000" y="54800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list_prod which takes in a list of numbers and returns the product of all the numbers in the list. Do not use any for loops or built in functions (use recursion!)</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1</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lst_prod([2,4,6])</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48</a:t>
            </a:r>
            <a:endParaRPr>
              <a:solidFill>
                <a:srgbClr val="F1C23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p:nvPr/>
        </p:nvSpPr>
        <p:spPr>
          <a:xfrm>
            <a:off x="4567250" y="366650"/>
            <a:ext cx="4514100" cy="242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Write a function overlap that takes two strings word1 and word2 and returns the maximum overlap between the end of word1 and the beginning of word2. </a:t>
            </a:r>
            <a:r>
              <a:rPr lang="en" b="1" i="1">
                <a:solidFill>
                  <a:srgbClr val="F1C232"/>
                </a:solidFill>
                <a:latin typeface="Roboto"/>
                <a:ea typeface="Roboto"/>
                <a:cs typeface="Roboto"/>
                <a:sym typeface="Roboto"/>
              </a:rPr>
              <a:t>Assume both strings have the same length. </a:t>
            </a: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endParaRPr b="1" i="1">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overlap(‘ball’, ‘ball’)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‘ball’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overlap(‘pirate’, ‘teepee’)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‘te’</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&gt;&gt;&gt; overlap(‘fish, ‘bowl’)</a:t>
            </a:r>
            <a:endParaRPr>
              <a:solidFill>
                <a:srgbClr val="F1C232"/>
              </a:solidFill>
              <a:latin typeface="Roboto"/>
              <a:ea typeface="Roboto"/>
              <a:cs typeface="Roboto"/>
              <a:sym typeface="Roboto"/>
            </a:endParaRPr>
          </a:p>
          <a:p>
            <a:pPr marL="0" lvl="0" indent="0" algn="l" rtl="0">
              <a:lnSpc>
                <a:spcPct val="115000"/>
              </a:lnSpc>
              <a:spcBef>
                <a:spcPts val="0"/>
              </a:spcBef>
              <a:spcAft>
                <a:spcPts val="0"/>
              </a:spcAft>
              <a:buNone/>
            </a:pPr>
            <a:r>
              <a:rPr lang="en">
                <a:solidFill>
                  <a:srgbClr val="F1C232"/>
                </a:solidFill>
                <a:latin typeface="Roboto"/>
                <a:ea typeface="Roboto"/>
                <a:cs typeface="Roboto"/>
                <a:sym typeface="Roboto"/>
              </a:rPr>
              <a:t>‘’</a:t>
            </a:r>
            <a:endParaRPr>
              <a:solidFill>
                <a:srgbClr val="F1C232"/>
              </a:solidFill>
              <a:latin typeface="Roboto"/>
              <a:ea typeface="Roboto"/>
              <a:cs typeface="Roboto"/>
              <a:sym typeface="Roboto"/>
            </a:endParaRPr>
          </a:p>
        </p:txBody>
      </p:sp>
      <p:sp>
        <p:nvSpPr>
          <p:cNvPr id="176" name="Google Shape;176;p3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3000"/>
              <a:buFont typeface="Roboto Slab"/>
              <a:buNone/>
            </a:pPr>
            <a:r>
              <a:rPr lang="en"/>
              <a:t>Overlap</a:t>
            </a:r>
            <a:endParaRPr/>
          </a:p>
        </p:txBody>
      </p:sp>
      <p:sp>
        <p:nvSpPr>
          <p:cNvPr id="177" name="Google Shape;177;p33"/>
          <p:cNvSpPr txBox="1"/>
          <p:nvPr/>
        </p:nvSpPr>
        <p:spPr>
          <a:xfrm>
            <a:off x="153025" y="2158700"/>
            <a:ext cx="4514100" cy="242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def overlap(word1, word2):</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if _________________________________:</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a:t>
            </a:r>
            <a:endParaRPr sz="1800">
              <a:solidFill>
                <a:srgbClr val="FFFFFF"/>
              </a:solidFill>
              <a:latin typeface="Roboto"/>
              <a:ea typeface="Roboto"/>
              <a:cs typeface="Roboto"/>
              <a:sym typeface="Roboto"/>
            </a:endParaRPr>
          </a:p>
          <a:p>
            <a:pPr marL="0" lvl="0" indent="0" algn="l" rtl="0">
              <a:lnSpc>
                <a:spcPct val="115000"/>
              </a:lnSpc>
              <a:spcBef>
                <a:spcPts val="0"/>
              </a:spcBef>
              <a:spcAft>
                <a:spcPts val="0"/>
              </a:spcAft>
              <a:buClr>
                <a:srgbClr val="000000"/>
              </a:buClr>
              <a:buSzPts val="1100"/>
              <a:buFont typeface="Arial"/>
              <a:buNone/>
            </a:pPr>
            <a:r>
              <a:rPr lang="en" sz="1800">
                <a:solidFill>
                  <a:srgbClr val="FFFFFF"/>
                </a:solidFill>
                <a:latin typeface="Roboto"/>
                <a:ea typeface="Roboto"/>
                <a:cs typeface="Roboto"/>
                <a:sym typeface="Roboto"/>
              </a:rPr>
              <a:t>	____________________________________</a:t>
            </a:r>
            <a:endParaRPr sz="1800">
              <a:solidFill>
                <a:srgbClr val="FFFFFF"/>
              </a:solidFill>
              <a:latin typeface="Roboto"/>
              <a:ea typeface="Roboto"/>
              <a:cs typeface="Roboto"/>
              <a:sym typeface="Roboto"/>
            </a:endParaRPr>
          </a:p>
          <a:p>
            <a:pPr marL="0" lvl="0" indent="0" algn="l" rtl="0">
              <a:spcBef>
                <a:spcPts val="0"/>
              </a:spcBef>
              <a:spcAft>
                <a:spcPts val="0"/>
              </a:spcAft>
              <a:buNone/>
            </a:pPr>
            <a:endParaRPr>
              <a:solidFill>
                <a:srgbClr val="FFFFFF"/>
              </a:solidFill>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8491</Words>
  <Application>Microsoft Macintosh PowerPoint</Application>
  <PresentationFormat>Presentación en pantalla (16:9)</PresentationFormat>
  <Paragraphs>1104</Paragraphs>
  <Slides>65</Slides>
  <Notes>65</Notes>
  <HiddenSlides>13</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65</vt:i4>
      </vt:variant>
    </vt:vector>
  </HeadingPairs>
  <TitlesOfParts>
    <vt:vector size="70" baseType="lpstr">
      <vt:lpstr>Roboto Slab</vt:lpstr>
      <vt:lpstr>Arial</vt:lpstr>
      <vt:lpstr>Roboto</vt:lpstr>
      <vt:lpstr>Marina</vt:lpstr>
      <vt:lpstr>Marina</vt:lpstr>
      <vt:lpstr>Recursion </vt:lpstr>
      <vt:lpstr>Tips / Tricks for Recursion Problems</vt:lpstr>
      <vt:lpstr>Warmup</vt:lpstr>
      <vt:lpstr>Warmup</vt:lpstr>
      <vt:lpstr>Warmup</vt:lpstr>
      <vt:lpstr>Warmup</vt:lpstr>
      <vt:lpstr>Warmup</vt:lpstr>
      <vt:lpstr>Warmup</vt:lpstr>
      <vt:lpstr>Overlap</vt:lpstr>
      <vt:lpstr>Overlap</vt:lpstr>
      <vt:lpstr>Overlap</vt:lpstr>
      <vt:lpstr>Overlap</vt:lpstr>
      <vt:lpstr>Overlap</vt:lpstr>
      <vt:lpstr>Overlap</vt:lpstr>
      <vt:lpstr>Spring 2018 #5a</vt:lpstr>
      <vt:lpstr>Spring 2018 #5a</vt:lpstr>
      <vt:lpstr>Spring 2018 #5a</vt:lpstr>
      <vt:lpstr>Spring 2018 #5a</vt:lpstr>
      <vt:lpstr>Spring 2018 #5a</vt:lpstr>
      <vt:lpstr>Spring 2018 #5a</vt:lpstr>
      <vt:lpstr>Spring 2018 #5a</vt:lpstr>
      <vt:lpstr>Spring 2018 #5a</vt:lpstr>
      <vt:lpstr>Spring 2018 #5a</vt:lpstr>
      <vt:lpstr>Spring 2018 #5a</vt:lpstr>
      <vt:lpstr>Spring 2018 #5b</vt:lpstr>
      <vt:lpstr>Spring 2018 #5b</vt:lpstr>
      <vt:lpstr>Spring 2018 #5b</vt:lpstr>
      <vt:lpstr>Spring 2018 #5b</vt:lpstr>
      <vt:lpstr>Spring 2018 #5b</vt:lpstr>
      <vt:lpstr>Spring 2018 #5b</vt:lpstr>
      <vt:lpstr>Spring 2018 #5b</vt:lpstr>
      <vt:lpstr>Spring 2018 #5b</vt:lpstr>
      <vt:lpstr>Spring 2018 #5b</vt:lpstr>
      <vt:lpstr>Spring 2018 #5b</vt:lpstr>
      <vt:lpstr>Spring 2018 #5b</vt:lpstr>
      <vt:lpstr>Spring 2018 #5b</vt:lpstr>
      <vt:lpstr>Spring 2018 #5b</vt:lpstr>
      <vt:lpstr>Fall 2016 MT1 #5a</vt:lpstr>
      <vt:lpstr>Fall 2016 MT1 #5a</vt:lpstr>
      <vt:lpstr>Fall 2016 MT1 #5a</vt:lpstr>
      <vt:lpstr>Fall 2016 MT1 #5a</vt:lpstr>
      <vt:lpstr>Fall 2016 MT1 #5a</vt:lpstr>
      <vt:lpstr>Fall 2016 MT1 #5a</vt:lpstr>
      <vt:lpstr>Fall 2016 MT1 #5a</vt:lpstr>
      <vt:lpstr>Fall 2016 MT1 #5a</vt:lpstr>
      <vt:lpstr>Fall 2016 MT1 #5a</vt:lpstr>
      <vt:lpstr>Fall 2016 MT1 #5a</vt:lpstr>
      <vt:lpstr>Fall 2016 MT1 #5a</vt:lpstr>
      <vt:lpstr>Fall 2016 MT1 #5a</vt:lpstr>
      <vt:lpstr>Fall 2017 MT1 #7a</vt:lpstr>
      <vt:lpstr>Fall 2017 MT1 #7a</vt:lpstr>
      <vt:lpstr>Fall 2017 MT1 #7a</vt:lpstr>
      <vt:lpstr>Fall 2017 MT1 #7a</vt:lpstr>
      <vt:lpstr>Fall 2017 MT1 #7a</vt:lpstr>
      <vt:lpstr>Fall 2017 MT1 #7a</vt:lpstr>
      <vt:lpstr>Fall 2017 MT1 #7a</vt:lpstr>
      <vt:lpstr>Fall 2017 MT1 #7a</vt:lpstr>
      <vt:lpstr>Fall 2017 MT1 #7a</vt:lpstr>
      <vt:lpstr>Fall 2017 MT1 #7b</vt:lpstr>
      <vt:lpstr>Fall 2017 MT1 #7b</vt:lpstr>
      <vt:lpstr>Fall 2017 MT1 #7b</vt:lpstr>
      <vt:lpstr>Fall 2017 MT1 #7b</vt:lpstr>
      <vt:lpstr>Fall 2017 MT1 #7b</vt:lpstr>
      <vt:lpstr>Fall 2017 MT1 #7b</vt:lpstr>
      <vt:lpstr>Fall 2017 MT1 #7b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 </dc:title>
  <cp:lastModifiedBy>Usuario de Microsoft Office</cp:lastModifiedBy>
  <cp:revision>1</cp:revision>
  <dcterms:modified xsi:type="dcterms:W3CDTF">2019-05-07T22:49:02Z</dcterms:modified>
</cp:coreProperties>
</file>