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Lato" panose="020F0502020204030203" pitchFamily="34" charset="77"/>
      <p:regular r:id="rId58"/>
      <p:bold r:id="rId59"/>
      <p:italic r:id="rId60"/>
      <p:boldItalic r:id="rId61"/>
    </p:embeddedFont>
    <p:embeddedFont>
      <p:font typeface="Raleway" panose="020B0503030101060003" pitchFamily="34" charset="77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a1f30d4a_12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9a1f30d4a_12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a1f30d4a_1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a1f30d4a_12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a1f30d4a_1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9a1f30d4a_1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a1f30d4a_1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a1f30d4a_1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a1f30d4a_1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a1f30d4a_12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a1f30d4a_1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a1f30d4a_12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9a1f30d4a_1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9a1f30d4a_1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9a1f30d4a_1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9a1f30d4a_1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9a1f30d4a_1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9a1f30d4a_1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9a1f30d4a_1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9a1f30d4a_1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8cedef5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8cedef5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a1f30d4a_1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a1f30d4a_1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9a1f30d4a_1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9a1f30d4a_1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9a1f30d4a_1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9a1f30d4a_1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9a1f30d4a_1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9a1f30d4a_1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9a1f30d4a_1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9a1f30d4a_1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9a1f30d4a_1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9a1f30d4a_1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9a1f30d4a_1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9a1f30d4a_1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9a1f30d4a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9a1f30d4a_1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9a1f30d4a_12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9a1f30d4a_12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9a1f30d4a_1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9a1f30d4a_1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8cedef5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8cedef5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9a1f30d4a_1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9a1f30d4a_1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9a1f30d4a_12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9a1f30d4a_12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9a1f30d4a_1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9a1f30d4a_12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9a1f30d4a_12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9a1f30d4a_12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9a1f30d4a_1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9a1f30d4a_12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9a1f30d4a_12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9a1f30d4a_12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936bb29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936bb29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9a1f30d4a_5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9a1f30d4a_5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9a1f30d4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9a1f30d4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9a1f30d4a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9a1f30d4a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1f30d4a_1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1f30d4a_1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98cedef5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98cedef5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9a1f30d4a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9a1f30d4a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9a1f30d4a_12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9a1f30d4a_12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fit on slide 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9a1f30d4a_12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9a1f30d4a_12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fit on slide 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9ada83dd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9ada83dd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fit on slide 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9ada83dd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9ada83dd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fit on slide 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936bb291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936bb291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936bb291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936bb291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9925c3f77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9925c3f77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9925c3f77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9925c3f77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925c3f7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925c3f7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936bb291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936bb291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fit on slide 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98cedef5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98cedef5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9ada83dd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9ada83dd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a1f30d4a_12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a1f30d4a_12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a1f30d4a_1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a1f30d4a_1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a1f30d4a_1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a1f30d4a_1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.eecs.berkeley.edu/~cs61a/sp18/assets/pdfs/exam_prep10.pdf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and Generators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 and Ajan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158" y="2278625"/>
            <a:ext cx="2762214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 rot="-348120">
            <a:off x="7696285" y="2082809"/>
            <a:ext cx="673651" cy="97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 rot="1785073">
            <a:off x="7165488" y="3744496"/>
            <a:ext cx="673471" cy="97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 rot="-828804">
            <a:off x="8144226" y="3286906"/>
            <a:ext cx="673478" cy="978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NEXT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457675" y="4662000"/>
            <a:ext cx="41073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Ellen/Yannan/Dalton/Annie (Sp 2018),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the rest of staff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73" name="Google Shape;173;p22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75" name="Google Shape;175;p22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76" name="Google Shape;176;p22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77" name="Google Shape;177;p22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78" name="Google Shape;178;p22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80" name="Google Shape;180;p22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87" name="Google Shape;187;p23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88" name="Google Shape;188;p23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89" name="Google Shape;189;p23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90" name="Google Shape;190;p23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91" name="Google Shape;191;p23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92" name="Google Shape;192;p23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194" name="Google Shape;194;p23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201" name="Google Shape;201;p24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02" name="Google Shape;202;p24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03" name="Google Shape;203;p24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04" name="Google Shape;204;p24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05" name="Google Shape;205;p24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06" name="Google Shape;206;p24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08" name="Google Shape;208;p24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4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216" name="Google Shape;216;p25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17" name="Google Shape;217;p25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18" name="Google Shape;218;p25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19" name="Google Shape;219;p25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20" name="Google Shape;220;p25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21" name="Google Shape;221;p25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23" name="Google Shape;223;p25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5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231" name="Google Shape;231;p26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32" name="Google Shape;232;p26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33" name="Google Shape;233;p26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34" name="Google Shape;234;p26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35" name="Google Shape;235;p26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36" name="Google Shape;236;p26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38" name="Google Shape;238;p26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6"/>
          <p:cNvSpPr/>
          <p:nvPr/>
        </p:nvSpPr>
        <p:spPr>
          <a:xfrm rot="5400000">
            <a:off x="36532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246" name="Google Shape;246;p27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47" name="Google Shape;247;p27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48" name="Google Shape;248;p27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49" name="Google Shape;249;p27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50" name="Google Shape;250;p27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51" name="Google Shape;251;p27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53" name="Google Shape;253;p27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7"/>
          <p:cNvSpPr/>
          <p:nvPr/>
        </p:nvSpPr>
        <p:spPr>
          <a:xfrm rot="5400000">
            <a:off x="42700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261" name="Google Shape;261;p28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62" name="Google Shape;262;p28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63" name="Google Shape;263;p28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64" name="Google Shape;264;p28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65" name="Google Shape;265;p28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66" name="Google Shape;266;p28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68" name="Google Shape;268;p28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8"/>
          <p:cNvSpPr/>
          <p:nvPr/>
        </p:nvSpPr>
        <p:spPr>
          <a:xfrm rot="5400000">
            <a:off x="42700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276" name="Google Shape;276;p29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77" name="Google Shape;277;p29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78" name="Google Shape;278;p29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79" name="Google Shape;279;p29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80" name="Google Shape;280;p29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81" name="Google Shape;281;p29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83" name="Google Shape;283;p29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9"/>
          <p:cNvSpPr/>
          <p:nvPr/>
        </p:nvSpPr>
        <p:spPr>
          <a:xfrm rot="5400000">
            <a:off x="42700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291" name="Google Shape;291;p30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292" name="Google Shape;292;p30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293" name="Google Shape;293;p30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294" name="Google Shape;294;p30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295" name="Google Shape;295;p30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296" name="Google Shape;296;p30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298" name="Google Shape;298;p30"/>
          <p:cNvSpPr/>
          <p:nvPr/>
        </p:nvSpPr>
        <p:spPr>
          <a:xfrm rot="-5400000">
            <a:off x="36532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0"/>
          <p:cNvSpPr/>
          <p:nvPr/>
        </p:nvSpPr>
        <p:spPr>
          <a:xfrm rot="5400000">
            <a:off x="42700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06" name="Google Shape;306;p31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07" name="Google Shape;307;p31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08" name="Google Shape;308;p31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09" name="Google Shape;309;p31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10" name="Google Shape;310;p31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11" name="Google Shape;311;p31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13" name="Google Shape;313;p31"/>
          <p:cNvSpPr/>
          <p:nvPr/>
        </p:nvSpPr>
        <p:spPr>
          <a:xfrm rot="-5400000">
            <a:off x="42700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1"/>
          <p:cNvSpPr/>
          <p:nvPr/>
        </p:nvSpPr>
        <p:spPr>
          <a:xfrm rot="5400000">
            <a:off x="42700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Anything that has some elements that can be looped over is an </a:t>
            </a:r>
            <a:r>
              <a:rPr lang="en" sz="1800" b="1"/>
              <a:t>iterable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call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iter()</a:t>
            </a:r>
            <a:r>
              <a:rPr lang="en" sz="1800"/>
              <a:t>on an iterable to get an </a:t>
            </a:r>
            <a:r>
              <a:rPr lang="en" sz="1800" b="1"/>
              <a:t>iterator</a:t>
            </a:r>
            <a:r>
              <a:rPr lang="en" sz="1800"/>
              <a:t>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examples of iterables: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lists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dictionaries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21" name="Google Shape;321;p32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22" name="Google Shape;322;p32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23" name="Google Shape;323;p32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24" name="Google Shape;324;p32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25" name="Google Shape;325;p32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26" name="Google Shape;326;p32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28" name="Google Shape;328;p32"/>
          <p:cNvSpPr/>
          <p:nvPr/>
        </p:nvSpPr>
        <p:spPr>
          <a:xfrm rot="-5400000">
            <a:off x="42700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2"/>
          <p:cNvSpPr/>
          <p:nvPr/>
        </p:nvSpPr>
        <p:spPr>
          <a:xfrm rot="5400000">
            <a:off x="42700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36" name="Google Shape;336;p33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37" name="Google Shape;337;p33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38" name="Google Shape;338;p33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39" name="Google Shape;339;p33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40" name="Google Shape;340;p33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41" name="Google Shape;341;p33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42700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3"/>
          <p:cNvSpPr/>
          <p:nvPr/>
        </p:nvSpPr>
        <p:spPr>
          <a:xfrm rot="5400000">
            <a:off x="48868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50" name="Google Shape;350;p34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51" name="Google Shape;351;p34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52" name="Google Shape;352;p34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53" name="Google Shape;353;p34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54" name="Google Shape;354;p34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55" name="Google Shape;355;p34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56" name="Google Shape;356;p34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58" name="Google Shape;358;p34"/>
          <p:cNvSpPr/>
          <p:nvPr/>
        </p:nvSpPr>
        <p:spPr>
          <a:xfrm rot="-5400000">
            <a:off x="42700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34"/>
          <p:cNvSpPr/>
          <p:nvPr/>
        </p:nvSpPr>
        <p:spPr>
          <a:xfrm rot="5400000">
            <a:off x="48868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65" name="Google Shape;365;p35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66" name="Google Shape;366;p35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67" name="Google Shape;367;p35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68" name="Google Shape;368;p35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69" name="Google Shape;369;p35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70" name="Google Shape;370;p35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71" name="Google Shape;371;p35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73" name="Google Shape;373;p35"/>
          <p:cNvSpPr/>
          <p:nvPr/>
        </p:nvSpPr>
        <p:spPr>
          <a:xfrm rot="-5400000">
            <a:off x="42700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5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81" name="Google Shape;381;p36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82" name="Google Shape;382;p36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83" name="Google Shape;383;p36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84" name="Google Shape;384;p36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385" name="Google Shape;385;p36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386" name="Google Shape;386;p36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388" name="Google Shape;388;p36"/>
          <p:cNvSpPr/>
          <p:nvPr/>
        </p:nvSpPr>
        <p:spPr>
          <a:xfrm rot="-5400000">
            <a:off x="42700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36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396" name="Google Shape;396;p37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397" name="Google Shape;397;p37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398" name="Google Shape;398;p37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399" name="Google Shape;399;p37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400" name="Google Shape;400;p37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401" name="Google Shape;401;p37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403" name="Google Shape;403;p37"/>
          <p:cNvSpPr/>
          <p:nvPr/>
        </p:nvSpPr>
        <p:spPr>
          <a:xfrm rot="-5400000">
            <a:off x="490888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37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411" name="Google Shape;411;p38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412" name="Google Shape;412;p38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413" name="Google Shape;413;p38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414" name="Google Shape;414;p38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415" name="Google Shape;415;p38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416" name="Google Shape;416;p38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next(i3)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418" name="Google Shape;418;p38"/>
          <p:cNvSpPr/>
          <p:nvPr/>
        </p:nvSpPr>
        <p:spPr>
          <a:xfrm rot="-5400000">
            <a:off x="490888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8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400"/>
              <a:t>33</a:t>
            </a:r>
            <a:endParaRPr sz="2400"/>
          </a:p>
        </p:txBody>
      </p:sp>
      <p:sp>
        <p:nvSpPr>
          <p:cNvPr id="426" name="Google Shape;426;p39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427" name="Google Shape;427;p39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428" name="Google Shape;428;p39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429" name="Google Shape;429;p39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430" name="Google Shape;430;p39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431" name="Google Shape;431;p39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i2 = iter(lst)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i3 = iter(i2)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lst[0] = 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next(i1)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next(i2)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next(i3) </a:t>
            </a:r>
            <a:r>
              <a:rPr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  <p:sp>
        <p:nvSpPr>
          <p:cNvPr id="433" name="Google Shape;433;p39"/>
          <p:cNvSpPr/>
          <p:nvPr/>
        </p:nvSpPr>
        <p:spPr>
          <a:xfrm rot="-5400000">
            <a:off x="5503630" y="21910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9"/>
          <p:cNvSpPr/>
          <p:nvPr/>
        </p:nvSpPr>
        <p:spPr>
          <a:xfrm rot="5400000">
            <a:off x="5503630" y="959214"/>
            <a:ext cx="659100" cy="572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40" name="Google Shape;440;p40"/>
          <p:cNvSpPr txBox="1"/>
          <p:nvPr/>
        </p:nvSpPr>
        <p:spPr>
          <a:xfrm>
            <a:off x="311700" y="142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lst = [1, 5, 4, 3]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j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next(j)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46" name="Google Shape;446;p41"/>
          <p:cNvSpPr txBox="1"/>
          <p:nvPr/>
        </p:nvSpPr>
        <p:spPr>
          <a:xfrm>
            <a:off x="311700" y="142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lst = [1, 5, 4, 3]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j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next(j)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	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</a:t>
            </a:r>
            <a:r>
              <a:rPr lang="en" sz="1800" b="1"/>
              <a:t>iterator</a:t>
            </a:r>
            <a:r>
              <a:rPr lang="en" sz="1800"/>
              <a:t> is an object that keeps track of a location in an </a:t>
            </a:r>
            <a:r>
              <a:rPr lang="en" sz="1800" b="1"/>
              <a:t>iterable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Think of it like a bookmark: If an iterable is a book, an iterator for that book is its bookmark.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can have many bookmarks in the same book, each with a unique location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call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/>
              <a:t>on any iterator to get the current element and move the bookmark to the next element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Because iterators are also iterables, you can call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iter()</a:t>
            </a:r>
            <a:r>
              <a:rPr lang="en" sz="1800"/>
              <a:t>on them: it just returns itself (an iterator!)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52" name="Google Shape;452;p42"/>
          <p:cNvSpPr txBox="1"/>
          <p:nvPr/>
        </p:nvSpPr>
        <p:spPr>
          <a:xfrm>
            <a:off x="311700" y="137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for _ in range(len(lst)):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	print(next(i))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311700" y="137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for _ in range(len(lst)):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	print(next(i))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 (StopIteration)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64" name="Google Shape;464;p44"/>
          <p:cNvSpPr txBox="1"/>
          <p:nvPr/>
        </p:nvSpPr>
        <p:spPr>
          <a:xfrm>
            <a:off x="311700" y="137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for k in i: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print(k)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70" name="Google Shape;470;p45"/>
          <p:cNvSpPr txBox="1"/>
          <p:nvPr/>
        </p:nvSpPr>
        <p:spPr>
          <a:xfrm>
            <a:off x="311700" y="1379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lst = [1, 2, 3, 4, 5]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iter(lst)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next(i)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for k in i: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	print(k)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311700" y="130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obj = SomeObj()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iter(obj)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next(obj)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>
            <a:spLocks noGrp="1"/>
          </p:cNvSpPr>
          <p:nvPr>
            <p:ph type="title"/>
          </p:nvPr>
        </p:nvSpPr>
        <p:spPr>
          <a:xfrm>
            <a:off x="729450" y="611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Display?</a:t>
            </a:r>
            <a:endParaRPr/>
          </a:p>
        </p:txBody>
      </p:sp>
      <p:sp>
        <p:nvSpPr>
          <p:cNvPr id="482" name="Google Shape;482;p47"/>
          <p:cNvSpPr txBox="1"/>
          <p:nvPr/>
        </p:nvSpPr>
        <p:spPr>
          <a:xfrm>
            <a:off x="311700" y="130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obj = SomeObj()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i = iter(obj)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&gt;&gt;&gt; next(obj)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 (obj is not an iterator)</a:t>
            </a:r>
            <a:endParaRPr sz="2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488" name="Google Shape;488;p48"/>
          <p:cNvSpPr txBox="1">
            <a:spLocks noGrp="1"/>
          </p:cNvSpPr>
          <p:nvPr>
            <p:ph type="body" idx="1"/>
          </p:nvPr>
        </p:nvSpPr>
        <p:spPr>
          <a:xfrm>
            <a:off x="729450" y="1999875"/>
            <a:ext cx="7688700" cy="2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Generator functions are created 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using the traditional function definition syntax in Python (def)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with the suite of the function containing 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one or more yield statements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When a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generator function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called, it returns a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generator object (an iterator)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not until next is called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on this generator object that the suite of the function is evaluated.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494" name="Google Shape;494;p49"/>
          <p:cNvSpPr txBox="1">
            <a:spLocks noGrp="1"/>
          </p:cNvSpPr>
          <p:nvPr>
            <p:ph type="body" idx="1"/>
          </p:nvPr>
        </p:nvSpPr>
        <p:spPr>
          <a:xfrm>
            <a:off x="729450" y="1999875"/>
            <a:ext cx="7688700" cy="2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generator(x):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1 / 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 x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generator(5)   # What happens ???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500" name="Google Shape;500;p50"/>
          <p:cNvSpPr txBox="1">
            <a:spLocks noGrp="1"/>
          </p:cNvSpPr>
          <p:nvPr>
            <p:ph type="body" idx="1"/>
          </p:nvPr>
        </p:nvSpPr>
        <p:spPr>
          <a:xfrm>
            <a:off x="729450" y="1999875"/>
            <a:ext cx="7688700" cy="2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generator(x):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1 / 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 x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generator(5)   # What happens?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Won’t error! Why? 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‘It is not until next is called on this generator object that the suite of the function is evaluated.’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506" name="Google Shape;506;p51"/>
          <p:cNvSpPr txBox="1">
            <a:spLocks noGrp="1"/>
          </p:cNvSpPr>
          <p:nvPr>
            <p:ph type="body" idx="1"/>
          </p:nvPr>
        </p:nvSpPr>
        <p:spPr>
          <a:xfrm>
            <a:off x="729450" y="1999875"/>
            <a:ext cx="7688700" cy="2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generator(x):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1 / 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yield x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generator(5)   # What happens?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next(x)            # Calling next(x) will error!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ZeroDivisonError: divison by zero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happened? The suite of the function was evaluated when we called ‘next’.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call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/>
              <a:t> on an iterator until it runs out of elements. What happens when you reach the end of a book?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call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/>
              <a:t> on an iterator that has no more elements, it will raise a StopIteration. If this is uncaught, this is a Python error and your program will stop!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have to use a try/except block to </a:t>
            </a:r>
            <a:r>
              <a:rPr lang="en" sz="1800" b="1"/>
              <a:t>catch</a:t>
            </a:r>
            <a:r>
              <a:rPr lang="en" sz="1800"/>
              <a:t> this error before it halts your program. This is how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/>
              <a:t> loops work. They call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/>
              <a:t> in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800"/>
              <a:t> block and catch the inevitable StopIteration exception.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512" name="Google Shape;512;p52"/>
          <p:cNvSpPr txBox="1">
            <a:spLocks noGrp="1"/>
          </p:cNvSpPr>
          <p:nvPr>
            <p:ph type="body" idx="1"/>
          </p:nvPr>
        </p:nvSpPr>
        <p:spPr>
          <a:xfrm>
            <a:off x="729450" y="1999875"/>
            <a:ext cx="7688700" cy="2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Generator objects run up to and 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including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yield statement, then stop until called again.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yield statement pauses the function, yields the value (operates like a 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return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statement), saves the local state so that evaluation can be resumed.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will start running again at the line </a:t>
            </a:r>
            <a:r>
              <a:rPr lang="en" sz="18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right after the most recently returned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yield statement.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625" y="894600"/>
            <a:ext cx="3586359" cy="384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3"/>
          <p:cNvSpPr txBox="1"/>
          <p:nvPr/>
        </p:nvSpPr>
        <p:spPr>
          <a:xfrm>
            <a:off x="815700" y="1959975"/>
            <a:ext cx="3852000" cy="27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Generators allow for lazy evaluation (only calculated upon request - streams do this too!).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This is useful, because we can have infinite generators…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It’s common to use/see “while True:” in generator implementations.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WWPD  </a:t>
            </a:r>
            <a:r>
              <a:rPr lang="en" sz="1200" b="0"/>
              <a:t>(Spring 2017 Q1)</a:t>
            </a:r>
            <a:endParaRPr sz="1200" b="0"/>
          </a:p>
        </p:txBody>
      </p:sp>
      <p:pic>
        <p:nvPicPr>
          <p:cNvPr id="525" name="Google Shape;5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75" y="1199125"/>
            <a:ext cx="2083007" cy="37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4"/>
          <p:cNvPicPr preferRelativeResize="0"/>
          <p:nvPr/>
        </p:nvPicPr>
        <p:blipFill rotWithShape="1">
          <a:blip r:embed="rId4">
            <a:alphaModFix/>
          </a:blip>
          <a:srcRect r="51444"/>
          <a:stretch/>
        </p:blipFill>
        <p:spPr>
          <a:xfrm>
            <a:off x="4015741" y="1199125"/>
            <a:ext cx="1915025" cy="379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4"/>
          <p:cNvPicPr preferRelativeResize="0"/>
          <p:nvPr/>
        </p:nvPicPr>
        <p:blipFill rotWithShape="1">
          <a:blip r:embed="rId5">
            <a:alphaModFix/>
          </a:blip>
          <a:srcRect r="47995"/>
          <a:stretch/>
        </p:blipFill>
        <p:spPr>
          <a:xfrm>
            <a:off x="6545325" y="1249975"/>
            <a:ext cx="1915025" cy="3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WWPD  </a:t>
            </a:r>
            <a:r>
              <a:rPr lang="en" sz="1200" b="0"/>
              <a:t>(Spring 2017 Q1)</a:t>
            </a:r>
            <a:endParaRPr sz="1200" b="0"/>
          </a:p>
        </p:txBody>
      </p:sp>
      <p:pic>
        <p:nvPicPr>
          <p:cNvPr id="533" name="Google Shape;5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75" y="1199125"/>
            <a:ext cx="2083007" cy="37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857" y="1199125"/>
            <a:ext cx="4606888" cy="3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WWPD (spicy edition)  </a:t>
            </a:r>
            <a:r>
              <a:rPr lang="en" sz="1200" b="0"/>
              <a:t>(Fall 2015)</a:t>
            </a:r>
            <a:endParaRPr sz="1200" b="0"/>
          </a:p>
        </p:txBody>
      </p:sp>
      <p:pic>
        <p:nvPicPr>
          <p:cNvPr id="540" name="Google Shape;540;p56" descr="Screen Shot 2016-12-07 at 8.18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17724"/>
            <a:ext cx="319718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6" descr="Screen Shot 2016-12-07 at 8.19.30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9575" y="1152475"/>
            <a:ext cx="5518674" cy="37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WWPD (spicy edition)  </a:t>
            </a:r>
            <a:r>
              <a:rPr lang="en" sz="1200" b="0"/>
              <a:t>(Fall 2015)</a:t>
            </a:r>
            <a:endParaRPr sz="1200" b="0"/>
          </a:p>
        </p:txBody>
      </p:sp>
      <p:sp>
        <p:nvSpPr>
          <p:cNvPr id="547" name="Google Shape;547;p57"/>
          <p:cNvSpPr txBox="1">
            <a:spLocks noGrp="1"/>
          </p:cNvSpPr>
          <p:nvPr>
            <p:ph type="body" idx="1"/>
          </p:nvPr>
        </p:nvSpPr>
        <p:spPr>
          <a:xfrm>
            <a:off x="3349575" y="1152475"/>
            <a:ext cx="5482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57" descr="Screen Shot 2016-12-07 at 8.18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17724"/>
            <a:ext cx="319718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7" descr="Screen Shot 2016-12-07 at 8.19.30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9575" y="1152475"/>
            <a:ext cx="5518674" cy="37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7"/>
          <p:cNvSpPr txBox="1"/>
          <p:nvPr/>
        </p:nvSpPr>
        <p:spPr>
          <a:xfrm>
            <a:off x="5637800" y="203447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/>
          </a:p>
        </p:txBody>
      </p:sp>
      <p:sp>
        <p:nvSpPr>
          <p:cNvPr id="551" name="Google Shape;551;p57"/>
          <p:cNvSpPr txBox="1"/>
          <p:nvPr/>
        </p:nvSpPr>
        <p:spPr>
          <a:xfrm>
            <a:off x="5637800" y="260282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‘h’</a:t>
            </a:r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5637800" y="3094975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/>
          </a:p>
        </p:txBody>
      </p:sp>
      <p:sp>
        <p:nvSpPr>
          <p:cNvPr id="553" name="Google Shape;553;p57"/>
          <p:cNvSpPr txBox="1"/>
          <p:nvPr/>
        </p:nvSpPr>
        <p:spPr>
          <a:xfrm>
            <a:off x="5637800" y="3745300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[‘2’, ‘B’, ‘h’]</a:t>
            </a:r>
            <a:endParaRPr/>
          </a:p>
        </p:txBody>
      </p:sp>
      <p:sp>
        <p:nvSpPr>
          <p:cNvPr id="554" name="Google Shape;554;p57"/>
          <p:cNvSpPr txBox="1"/>
          <p:nvPr/>
        </p:nvSpPr>
        <p:spPr>
          <a:xfrm>
            <a:off x="5637800" y="4320350"/>
            <a:ext cx="2865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SkipMachine </a:t>
            </a:r>
            <a:r>
              <a:rPr lang="en" sz="1200" b="0"/>
              <a:t>(from CSM FInal Review Worksheet)</a:t>
            </a:r>
            <a:endParaRPr sz="1200" b="0"/>
          </a:p>
        </p:txBody>
      </p:sp>
      <p:pic>
        <p:nvPicPr>
          <p:cNvPr id="560" name="Google Shape;560;p58"/>
          <p:cNvPicPr preferRelativeResize="0"/>
          <p:nvPr/>
        </p:nvPicPr>
        <p:blipFill rotWithShape="1">
          <a:blip r:embed="rId3">
            <a:alphaModFix/>
          </a:blip>
          <a:srcRect l="5517" t="4961"/>
          <a:stretch/>
        </p:blipFill>
        <p:spPr>
          <a:xfrm>
            <a:off x="265050" y="1352175"/>
            <a:ext cx="6349000" cy="35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8"/>
          <p:cNvPicPr preferRelativeResize="0"/>
          <p:nvPr/>
        </p:nvPicPr>
        <p:blipFill rotWithShape="1">
          <a:blip r:embed="rId4">
            <a:alphaModFix/>
          </a:blip>
          <a:srcRect r="18758" b="17505"/>
          <a:stretch/>
        </p:blipFill>
        <p:spPr>
          <a:xfrm>
            <a:off x="4697250" y="1352175"/>
            <a:ext cx="3675724" cy="34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SkipMachine </a:t>
            </a:r>
            <a:r>
              <a:rPr lang="en" sz="1200" b="0"/>
              <a:t>(from CSM FInal Review Worksheet)</a:t>
            </a:r>
            <a:endParaRPr sz="1200" b="0"/>
          </a:p>
        </p:txBody>
      </p:sp>
      <p:pic>
        <p:nvPicPr>
          <p:cNvPr id="567" name="Google Shape;567;p59"/>
          <p:cNvPicPr preferRelativeResize="0"/>
          <p:nvPr/>
        </p:nvPicPr>
        <p:blipFill rotWithShape="1">
          <a:blip r:embed="rId3">
            <a:alphaModFix/>
          </a:blip>
          <a:srcRect l="5517" t="4961"/>
          <a:stretch/>
        </p:blipFill>
        <p:spPr>
          <a:xfrm>
            <a:off x="265050" y="1352175"/>
            <a:ext cx="6349000" cy="35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9"/>
          <p:cNvSpPr txBox="1"/>
          <p:nvPr/>
        </p:nvSpPr>
        <p:spPr>
          <a:xfrm>
            <a:off x="4867125" y="1352175"/>
            <a:ext cx="3855300" cy="30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next(twos)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next(threes)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next(twos)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next(twos)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next(threes)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next(twos2)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unique </a:t>
            </a:r>
            <a:r>
              <a:rPr lang="en" sz="1200" b="0"/>
              <a:t>(from Fall 2011 Final - 6a)</a:t>
            </a:r>
            <a:endParaRPr sz="1200" b="0"/>
          </a:p>
        </p:txBody>
      </p:sp>
      <p:pic>
        <p:nvPicPr>
          <p:cNvPr id="574" name="Google Shape;574;p60"/>
          <p:cNvPicPr preferRelativeResize="0"/>
          <p:nvPr/>
        </p:nvPicPr>
        <p:blipFill rotWithShape="1">
          <a:blip r:embed="rId3">
            <a:alphaModFix/>
          </a:blip>
          <a:srcRect t="7140"/>
          <a:stretch/>
        </p:blipFill>
        <p:spPr>
          <a:xfrm>
            <a:off x="616575" y="1330600"/>
            <a:ext cx="8016848" cy="36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1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unique (sol) </a:t>
            </a:r>
            <a:r>
              <a:rPr lang="en" sz="1200" b="0"/>
              <a:t>(from Fall 2011 Final - 6a)</a:t>
            </a:r>
            <a:endParaRPr sz="1200" b="0"/>
          </a:p>
        </p:txBody>
      </p:sp>
      <p:pic>
        <p:nvPicPr>
          <p:cNvPr id="580" name="Google Shape;5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975" y="1320975"/>
            <a:ext cx="7462052" cy="36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Diagram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638650" y="816225"/>
            <a:ext cx="5685300" cy="4046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969625" y="923225"/>
            <a:ext cx="8964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856000" y="2508400"/>
            <a:ext cx="8964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193750" y="1471700"/>
            <a:ext cx="3812400" cy="2876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605025" y="1685725"/>
            <a:ext cx="10368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641825" y="2194050"/>
            <a:ext cx="9765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3578400" y="2695700"/>
            <a:ext cx="5886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"/>
          <p:cNvSpPr txBox="1">
            <a:spLocks noGrp="1"/>
          </p:cNvSpPr>
          <p:nvPr>
            <p:ph type="title"/>
          </p:nvPr>
        </p:nvSpPr>
        <p:spPr>
          <a:xfrm>
            <a:off x="1831200" y="511525"/>
            <a:ext cx="6284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More Questions!</a:t>
            </a:r>
            <a:endParaRPr sz="1200" b="0"/>
          </a:p>
        </p:txBody>
      </p:sp>
      <p:sp>
        <p:nvSpPr>
          <p:cNvPr id="586" name="Google Shape;586;p62"/>
          <p:cNvSpPr txBox="1"/>
          <p:nvPr/>
        </p:nvSpPr>
        <p:spPr>
          <a:xfrm>
            <a:off x="647354" y="1353245"/>
            <a:ext cx="6942600" cy="29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https://inst.eecs.berkeley.edu/~cs61a/sp18/assets/pdfs/exam_prep10.pdf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(Compilation of other past exam problems - solutions are in their respective exam solutions!)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>
            <a:spLocks noGrp="1"/>
          </p:cNvSpPr>
          <p:nvPr>
            <p:ph type="title"/>
          </p:nvPr>
        </p:nvSpPr>
        <p:spPr>
          <a:xfrm>
            <a:off x="220800" y="565300"/>
            <a:ext cx="8793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everyone!! Good luck on finals :)</a:t>
            </a:r>
            <a:endParaRPr/>
          </a:p>
        </p:txBody>
      </p:sp>
      <p:pic>
        <p:nvPicPr>
          <p:cNvPr id="592" name="Google Shape;592;p63" descr="Screen Shot 2016-12-07 at 8.27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50" y="1176475"/>
            <a:ext cx="3282101" cy="37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Diagram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934875" y="1325350"/>
            <a:ext cx="4897500" cy="3048900"/>
          </a:xfrm>
          <a:prstGeom prst="flowChartConnector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741922" y="2029389"/>
            <a:ext cx="3283200" cy="22800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518913" y="2874240"/>
            <a:ext cx="1734300" cy="1326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5917317" y="1499272"/>
            <a:ext cx="9324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954201" y="2214131"/>
            <a:ext cx="9324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841099" y="3295437"/>
            <a:ext cx="1158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00225" y="1944675"/>
            <a:ext cx="3423900" cy="2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Every Iterator is an Iterable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Every Generator is an Iterator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reverse is not true!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More on Generators later</a:t>
            </a: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Calling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r>
              <a:rPr lang="en" sz="1800"/>
              <a:t>on any </a:t>
            </a:r>
            <a:r>
              <a:rPr lang="en" sz="1800" b="1"/>
              <a:t>iterable</a:t>
            </a:r>
            <a:r>
              <a:rPr lang="en" sz="1800"/>
              <a:t> will first call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iter()</a:t>
            </a:r>
            <a:r>
              <a:rPr lang="en" sz="1800"/>
              <a:t>on it, then calls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/>
              <a:t> repeatedly until StopIteration and collects the returned elements into a list.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Calling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r>
              <a:rPr lang="en" sz="1800"/>
              <a:t>on an </a:t>
            </a:r>
            <a:r>
              <a:rPr lang="en" sz="1800" b="1"/>
              <a:t>iterator</a:t>
            </a:r>
            <a:r>
              <a:rPr lang="en" sz="1800"/>
              <a:t> will do the same thing (because iterators are iterables), but watch out! Calling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iter()</a:t>
            </a:r>
            <a:r>
              <a:rPr lang="en" sz="1800"/>
              <a:t>on an iterator </a:t>
            </a:r>
            <a:r>
              <a:rPr lang="en" sz="1800" b="1"/>
              <a:t>does not</a:t>
            </a:r>
            <a:r>
              <a:rPr lang="en" sz="1800"/>
              <a:t> “refresh” the bookmark, so it will start where it left off. It will also permanently move the bookmark to the end!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Why?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47" name="Google Shape;147;p20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48" name="Google Shape;148;p20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49" name="Google Shape;149;p20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50" name="Google Shape;150;p20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51" name="Google Shape;151;p20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52" name="Google Shape;152;p20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727650" y="597600"/>
            <a:ext cx="2891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Example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74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1</a:t>
            </a:r>
            <a:endParaRPr sz="2400"/>
          </a:p>
        </p:txBody>
      </p:sp>
      <p:sp>
        <p:nvSpPr>
          <p:cNvPr id="160" name="Google Shape;160;p21"/>
          <p:cNvSpPr/>
          <p:nvPr/>
        </p:nvSpPr>
        <p:spPr>
          <a:xfrm>
            <a:off x="4291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2</a:t>
            </a:r>
            <a:endParaRPr sz="2400"/>
          </a:p>
        </p:txBody>
      </p:sp>
      <p:sp>
        <p:nvSpPr>
          <p:cNvPr id="161" name="Google Shape;161;p21"/>
          <p:cNvSpPr/>
          <p:nvPr/>
        </p:nvSpPr>
        <p:spPr>
          <a:xfrm>
            <a:off x="49079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3</a:t>
            </a:r>
            <a:endParaRPr sz="2400"/>
          </a:p>
        </p:txBody>
      </p:sp>
      <p:sp>
        <p:nvSpPr>
          <p:cNvPr id="162" name="Google Shape;162;p21"/>
          <p:cNvSpPr/>
          <p:nvPr/>
        </p:nvSpPr>
        <p:spPr>
          <a:xfrm>
            <a:off x="55247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4</a:t>
            </a:r>
            <a:endParaRPr sz="2400"/>
          </a:p>
        </p:txBody>
      </p:sp>
      <p:sp>
        <p:nvSpPr>
          <p:cNvPr id="163" name="Google Shape;163;p21"/>
          <p:cNvSpPr/>
          <p:nvPr/>
        </p:nvSpPr>
        <p:spPr>
          <a:xfrm>
            <a:off x="61415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5</a:t>
            </a:r>
            <a:endParaRPr sz="2400"/>
          </a:p>
        </p:txBody>
      </p:sp>
      <p:sp>
        <p:nvSpPr>
          <p:cNvPr id="164" name="Google Shape;164;p21"/>
          <p:cNvSpPr/>
          <p:nvPr/>
        </p:nvSpPr>
        <p:spPr>
          <a:xfrm>
            <a:off x="67583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6</a:t>
            </a:r>
            <a:endParaRPr sz="2400"/>
          </a:p>
        </p:txBody>
      </p:sp>
      <p:sp>
        <p:nvSpPr>
          <p:cNvPr id="165" name="Google Shape;165;p21"/>
          <p:cNvSpPr txBox="1"/>
          <p:nvPr/>
        </p:nvSpPr>
        <p:spPr>
          <a:xfrm>
            <a:off x="150575" y="1357175"/>
            <a:ext cx="3523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lst = [1, 2, 3, 4, 5, 6, 7]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&gt;&gt;&gt; i1 = iter(lst)</a:t>
            </a:r>
            <a:endParaRPr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375175" y="1575125"/>
            <a:ext cx="6168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400"/>
              <a:t>7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</Words>
  <Application>Microsoft Macintosh PowerPoint</Application>
  <PresentationFormat>Presentación en pantalla (16:9)</PresentationFormat>
  <Paragraphs>509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Raleway</vt:lpstr>
      <vt:lpstr>Lato</vt:lpstr>
      <vt:lpstr>Arial</vt:lpstr>
      <vt:lpstr>Courier New</vt:lpstr>
      <vt:lpstr>Consolas</vt:lpstr>
      <vt:lpstr>Streamline</vt:lpstr>
      <vt:lpstr>Iterators and Generators</vt:lpstr>
      <vt:lpstr>Iterables</vt:lpstr>
      <vt:lpstr>Iterators </vt:lpstr>
      <vt:lpstr>Iterators</vt:lpstr>
      <vt:lpstr>A Diagram</vt:lpstr>
      <vt:lpstr>Another Diagram</vt:lpstr>
      <vt:lpstr>Extras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A Small Example</vt:lpstr>
      <vt:lpstr>What Would Python Display?</vt:lpstr>
      <vt:lpstr>What Would Python Display?</vt:lpstr>
      <vt:lpstr>What Would Python Display?</vt:lpstr>
      <vt:lpstr>What Would Python Display?</vt:lpstr>
      <vt:lpstr>What Would Python Display?</vt:lpstr>
      <vt:lpstr>What Would Python Display?</vt:lpstr>
      <vt:lpstr>What Would Python Display?</vt:lpstr>
      <vt:lpstr>What Would Python Display?</vt:lpstr>
      <vt:lpstr>Generators</vt:lpstr>
      <vt:lpstr>Generators</vt:lpstr>
      <vt:lpstr>Generators</vt:lpstr>
      <vt:lpstr>Generators</vt:lpstr>
      <vt:lpstr>Generators</vt:lpstr>
      <vt:lpstr>Generators</vt:lpstr>
      <vt:lpstr>Practice: WWPD  (Spring 2017 Q1)</vt:lpstr>
      <vt:lpstr>Practice: WWPD  (Spring 2017 Q1)</vt:lpstr>
      <vt:lpstr>Practice: WWPD (spicy edition)  (Fall 2015)</vt:lpstr>
      <vt:lpstr>Practice: WWPD (spicy edition)  (Fall 2015)</vt:lpstr>
      <vt:lpstr>Practice: SkipMachine (from CSM FInal Review Worksheet)</vt:lpstr>
      <vt:lpstr>Practice: SkipMachine (from CSM FInal Review Worksheet)</vt:lpstr>
      <vt:lpstr>Practice: unique (from Fall 2011 Final - 6a)</vt:lpstr>
      <vt:lpstr>Practice: unique (sol) (from Fall 2011 Final - 6a)</vt:lpstr>
      <vt:lpstr>Practice: More Questions!</vt:lpstr>
      <vt:lpstr>Thanks for coming everyone!! Good luck on finals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Generators</dc:title>
  <cp:lastModifiedBy>Usuario de Microsoft Office</cp:lastModifiedBy>
  <cp:revision>1</cp:revision>
  <dcterms:modified xsi:type="dcterms:W3CDTF">2019-05-08T01:51:45Z</dcterms:modified>
</cp:coreProperties>
</file>