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  <p:sldMasterId id="2147483671" r:id="rId2"/>
  </p:sldMasterIdLst>
  <p:notesMasterIdLst>
    <p:notesMasterId r:id="rId13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14"/>
      <p:bold r:id="rId15"/>
      <p:italic r:id="rId16"/>
      <p:boldItalic r:id="rId17"/>
    </p:embeddedFont>
    <p:embeddedFont>
      <p:font typeface="Proxima Nova" panose="02000506030000020004" pitchFamily="2" charset="0"/>
      <p:regular r:id="rId18"/>
      <p:bold r:id="rId19"/>
      <p:italic r:id="rId20"/>
      <p:boldItalic r:id="rId21"/>
    </p:embeddedFont>
    <p:embeddedFont>
      <p:font typeface="Roboto Mono" pitchFamily="2" charset="0"/>
      <p:regular r:id="rId22"/>
      <p:bold r:id="rId23"/>
      <p:italic r:id="rId24"/>
      <p:boldItalic r:id="rId25"/>
    </p:embeddedFont>
    <p:embeddedFont>
      <p:font typeface="Verdana" panose="020B0604030504040204" pitchFamily="3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61" d="100"/>
          <a:sy n="161" d="100"/>
        </p:scale>
        <p:origin x="784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1.xml"/><Relationship Id="rId21" Type="http://schemas.openxmlformats.org/officeDocument/2006/relationships/font" Target="fonts/font8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1.fntdata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font" Target="fonts/font15.fntdata"/><Relationship Id="rId10" Type="http://schemas.openxmlformats.org/officeDocument/2006/relationships/slide" Target="slides/slide8.xml"/><Relationship Id="rId19" Type="http://schemas.openxmlformats.org/officeDocument/2006/relationships/font" Target="fonts/font6.fntdata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Disclaimer: there’s a lot more problems on the worksheet than we intend to go through. We put more for them to practice but we will only go through a select few.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0" name="Google Shape;170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8" name="Google Shape;12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57385144b5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57385144b5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57385144b5_2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57385144b5_2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8" name="Google Shape;158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4" name="Google Shape;164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Google Shape;60;p1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1" name="Google Shape;61;p15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Google Shape;65;p16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6" name="Google Shape;66;p16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1" name="Google Shape;71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2" name="Google Shape;72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8" name="Google Shape;78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9" name="Google Shape;79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0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82" name="Google Shape;82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1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5" name="Google Shape;85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6" name="Google Shape;86;p21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7" name="Google Shape;87;p21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8" name="Google Shape;88;p21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9" name="Google Shape;89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2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92" name="Google Shape;92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3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23"/>
          <p:cNvSpPr txBox="1">
            <a:spLocks noGrp="1"/>
          </p:cNvSpPr>
          <p:nvPr>
            <p:ph type="title" hasCustomPrompt="1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96" name="Google Shape;96;p23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pearmint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laurenmeier@berkeley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nshaw99@berkeley.edu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Scheme</a:t>
            </a:r>
            <a:endParaRPr/>
          </a:p>
        </p:txBody>
      </p:sp>
      <p:sp>
        <p:nvSpPr>
          <p:cNvPr id="105" name="Google Shape;105;p25"/>
          <p:cNvSpPr txBox="1">
            <a:spLocks noGrp="1"/>
          </p:cNvSpPr>
          <p:nvPr>
            <p:ph type="subTitle" idx="1"/>
          </p:nvPr>
        </p:nvSpPr>
        <p:spPr>
          <a:xfrm>
            <a:off x="311700" y="31389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Lauren Meier   </a:t>
            </a:r>
            <a:r>
              <a:rPr lang="en" sz="2400" u="sng">
                <a:solidFill>
                  <a:schemeClr val="hlink"/>
                </a:solidFill>
                <a:hlinkClick r:id="rId3"/>
              </a:rPr>
              <a:t>laurenmeier@berkeley.edu</a:t>
            </a:r>
            <a:endParaRPr sz="240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Daniel Mao </a:t>
            </a:r>
            <a:r>
              <a:rPr lang="en" sz="2400"/>
              <a:t> </a:t>
            </a:r>
            <a:r>
              <a:rPr lang="en" sz="2400" u="sng">
                <a:solidFill>
                  <a:schemeClr val="accent5"/>
                </a:solidFill>
                <a:hlinkClick r:id="rId3"/>
              </a:rPr>
              <a:t>daniel.mao</a:t>
            </a:r>
            <a:r>
              <a:rPr lang="en" sz="2400" u="sng">
                <a:solidFill>
                  <a:schemeClr val="hlink"/>
                </a:solidFill>
                <a:hlinkClick r:id="rId4"/>
              </a:rPr>
              <a:t>@berkeley.edu</a:t>
            </a:r>
            <a:endParaRPr sz="240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deep-reverse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/>
          </a:p>
        </p:txBody>
      </p:sp>
      <p:sp>
        <p:nvSpPr>
          <p:cNvPr id="173" name="Google Shape;173;p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(define (deep-reverse  lst)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(cond ((null? lst) nil)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 ((list? (car  lst))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2860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(append 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28600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(deep-reverse (cdr lst)) 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28600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(list (deep-reverse (car lst))))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(else 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37160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(append 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82880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(deep-reverse (cdr lst)) 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2860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(list (car lst)) )) ))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Basics</a:t>
            </a:r>
            <a:endParaRPr/>
          </a:p>
        </p:txBody>
      </p:sp>
      <p:sp>
        <p:nvSpPr>
          <p:cNvPr id="111" name="Google Shape;111;p26"/>
          <p:cNvSpPr txBox="1">
            <a:spLocks noGrp="1"/>
          </p:cNvSpPr>
          <p:nvPr>
            <p:ph type="body" idx="1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Python Pairs</a:t>
            </a:r>
            <a:endParaRPr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Attributes: </a:t>
            </a:r>
            <a:endParaRPr/>
          </a:p>
          <a:p>
            <a:pPr marL="137160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first</a:t>
            </a:r>
            <a:endParaRPr/>
          </a:p>
          <a:p>
            <a:pPr marL="137160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second (another pair or nil)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Scheme Lists</a:t>
            </a:r>
            <a:endParaRPr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Create a list</a:t>
            </a:r>
            <a:endParaRPr/>
          </a:p>
          <a:p>
            <a:pPr marL="137160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b="1"/>
              <a:t>cons </a:t>
            </a:r>
            <a:r>
              <a:rPr lang="en"/>
              <a:t>- create a pair</a:t>
            </a:r>
            <a:endParaRPr/>
          </a:p>
          <a:p>
            <a:pPr marL="137160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b="1"/>
              <a:t>list</a:t>
            </a:r>
            <a:r>
              <a:rPr lang="en"/>
              <a:t> - create a well-formed list of arguments</a:t>
            </a:r>
            <a:endParaRPr/>
          </a:p>
          <a:p>
            <a:pPr marL="137160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b="1"/>
              <a:t>quote</a:t>
            </a:r>
            <a:r>
              <a:rPr lang="en"/>
              <a:t> - create a list exactly as you specify</a:t>
            </a:r>
            <a:endParaRPr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Access list values</a:t>
            </a:r>
            <a:endParaRPr/>
          </a:p>
          <a:p>
            <a:pPr marL="137160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b="1"/>
              <a:t>car</a:t>
            </a:r>
            <a:r>
              <a:rPr lang="en"/>
              <a:t> - get first</a:t>
            </a:r>
            <a:endParaRPr/>
          </a:p>
          <a:p>
            <a:pPr marL="137160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b="1"/>
              <a:t>cdr </a:t>
            </a:r>
            <a:r>
              <a:rPr lang="en"/>
              <a:t>- get second</a:t>
            </a:r>
            <a:endParaRPr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Mutating lists</a:t>
            </a:r>
            <a:endParaRPr/>
          </a:p>
          <a:p>
            <a:pPr marL="137160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b="1"/>
              <a:t>(set-car! &lt;list&gt; &lt;value&gt;) </a:t>
            </a:r>
            <a:r>
              <a:rPr lang="en"/>
              <a:t>- </a:t>
            </a:r>
            <a:r>
              <a:rPr lang="en" sz="1200"/>
              <a:t>Sets the car of the list to the new value (MUTATIVE)</a:t>
            </a:r>
            <a:endParaRPr sz="1200"/>
          </a:p>
          <a:p>
            <a:pPr marL="137160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b="1"/>
              <a:t>(set-cdr! &lt;list&gt; &lt;value&gt;) </a:t>
            </a:r>
            <a:r>
              <a:rPr lang="en"/>
              <a:t>- </a:t>
            </a:r>
            <a:r>
              <a:rPr lang="en" sz="1200"/>
              <a:t>Sets the cdr of the list to the new value (MUTATIVE)</a:t>
            </a:r>
            <a:endParaRPr sz="120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137160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</a:pPr>
            <a:endParaRPr/>
          </a:p>
        </p:txBody>
      </p:sp>
      <p:grpSp>
        <p:nvGrpSpPr>
          <p:cNvPr id="112" name="Google Shape;112;p26"/>
          <p:cNvGrpSpPr/>
          <p:nvPr/>
        </p:nvGrpSpPr>
        <p:grpSpPr>
          <a:xfrm>
            <a:off x="4572000" y="1639159"/>
            <a:ext cx="4114787" cy="637848"/>
            <a:chOff x="4772449" y="3173400"/>
            <a:chExt cx="4175753" cy="849219"/>
          </a:xfrm>
        </p:grpSpPr>
        <p:grpSp>
          <p:nvGrpSpPr>
            <p:cNvPr id="113" name="Google Shape;113;p26"/>
            <p:cNvGrpSpPr/>
            <p:nvPr/>
          </p:nvGrpSpPr>
          <p:grpSpPr>
            <a:xfrm>
              <a:off x="4772449" y="3175979"/>
              <a:ext cx="4175753" cy="846640"/>
              <a:chOff x="2061354" y="2941875"/>
              <a:chExt cx="4329000" cy="1087388"/>
            </a:xfrm>
          </p:grpSpPr>
          <p:sp>
            <p:nvSpPr>
              <p:cNvPr id="114" name="Google Shape;114;p26"/>
              <p:cNvSpPr txBox="1"/>
              <p:nvPr/>
            </p:nvSpPr>
            <p:spPr>
              <a:xfrm>
                <a:off x="2061354" y="3550463"/>
                <a:ext cx="4329000" cy="478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700"/>
                  <a:buFont typeface="Arial"/>
                  <a:buNone/>
                </a:pPr>
                <a:r>
                  <a:rPr lang="en" sz="1700" b="0" i="0" u="none" strike="noStrike" cap="none">
                    <a:solidFill>
                      <a:srgbClr val="3D85C6"/>
                    </a:solidFill>
                    <a:highlight>
                      <a:srgbClr val="F9F2F4"/>
                    </a:highlight>
                    <a:latin typeface="Consolas"/>
                    <a:ea typeface="Consolas"/>
                    <a:cs typeface="Consolas"/>
                    <a:sym typeface="Consolas"/>
                  </a:rPr>
                  <a:t>Pair(1, Pair(2, Pair(3, nil)))</a:t>
                </a:r>
                <a:endParaRPr sz="1700" b="0" i="0" u="none" strike="noStrike" cap="none">
                  <a:solidFill>
                    <a:srgbClr val="3D85C6"/>
                  </a:solidFill>
                  <a:highlight>
                    <a:srgbClr val="F9F2F4"/>
                  </a:highlight>
                  <a:latin typeface="Consolas"/>
                  <a:ea typeface="Consolas"/>
                  <a:cs typeface="Consolas"/>
                  <a:sym typeface="Consolas"/>
                </a:endParaRPr>
              </a:p>
            </p:txBody>
          </p:sp>
          <p:grpSp>
            <p:nvGrpSpPr>
              <p:cNvPr id="115" name="Google Shape;115;p26"/>
              <p:cNvGrpSpPr/>
              <p:nvPr/>
            </p:nvGrpSpPr>
            <p:grpSpPr>
              <a:xfrm>
                <a:off x="2086525" y="2941875"/>
                <a:ext cx="4056562" cy="572700"/>
                <a:chOff x="2086525" y="2941875"/>
                <a:chExt cx="4056562" cy="572700"/>
              </a:xfrm>
            </p:grpSpPr>
            <p:sp>
              <p:nvSpPr>
                <p:cNvPr id="116" name="Google Shape;116;p26"/>
                <p:cNvSpPr/>
                <p:nvPr/>
              </p:nvSpPr>
              <p:spPr>
                <a:xfrm>
                  <a:off x="2086525" y="2941875"/>
                  <a:ext cx="572700" cy="572700"/>
                </a:xfrm>
                <a:prstGeom prst="rect">
                  <a:avLst/>
                </a:prstGeom>
                <a:solidFill>
                  <a:srgbClr val="FFFFFF"/>
                </a:solidFill>
                <a:ln w="19050" cap="flat" cmpd="sng">
                  <a:solidFill>
                    <a:srgbClr val="59595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Arial"/>
                    <a:buNone/>
                  </a:pPr>
                  <a:r>
                    <a:rPr lang="en" sz="1600" b="0" i="0" u="none" strike="noStrike" cap="none">
                      <a:solidFill>
                        <a:srgbClr val="000000"/>
                      </a:solidFill>
                      <a:latin typeface="Roboto Mono"/>
                      <a:ea typeface="Roboto Mono"/>
                      <a:cs typeface="Roboto Mono"/>
                      <a:sym typeface="Roboto Mono"/>
                    </a:rPr>
                    <a:t>1</a:t>
                  </a:r>
                  <a:endParaRPr sz="1600" b="0" i="0" u="none" strike="noStrike" cap="none">
                    <a:solidFill>
                      <a:srgbClr val="000000"/>
                    </a:solidFill>
                    <a:latin typeface="Roboto Mono"/>
                    <a:ea typeface="Roboto Mono"/>
                    <a:cs typeface="Roboto Mono"/>
                    <a:sym typeface="Roboto Mono"/>
                  </a:endParaRPr>
                </a:p>
              </p:txBody>
            </p:sp>
            <p:sp>
              <p:nvSpPr>
                <p:cNvPr id="117" name="Google Shape;117;p26"/>
                <p:cNvSpPr/>
                <p:nvPr/>
              </p:nvSpPr>
              <p:spPr>
                <a:xfrm>
                  <a:off x="2658040" y="2941875"/>
                  <a:ext cx="572700" cy="572700"/>
                </a:xfrm>
                <a:prstGeom prst="rect">
                  <a:avLst/>
                </a:prstGeom>
                <a:solidFill>
                  <a:srgbClr val="FFFFFF"/>
                </a:solidFill>
                <a:ln w="19050" cap="flat" cmpd="sng">
                  <a:solidFill>
                    <a:srgbClr val="59595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8" name="Google Shape;118;p26"/>
                <p:cNvSpPr/>
                <p:nvPr/>
              </p:nvSpPr>
              <p:spPr>
                <a:xfrm>
                  <a:off x="3534325" y="2941875"/>
                  <a:ext cx="572700" cy="572700"/>
                </a:xfrm>
                <a:prstGeom prst="rect">
                  <a:avLst/>
                </a:prstGeom>
                <a:solidFill>
                  <a:srgbClr val="FFFFFF"/>
                </a:solidFill>
                <a:ln w="19050" cap="flat" cmpd="sng">
                  <a:solidFill>
                    <a:srgbClr val="59595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Arial"/>
                    <a:buNone/>
                  </a:pPr>
                  <a:r>
                    <a:rPr lang="en" sz="1600" b="0" i="0" u="none" strike="noStrike" cap="none">
                      <a:solidFill>
                        <a:srgbClr val="000000"/>
                      </a:solidFill>
                      <a:latin typeface="Roboto Mono"/>
                      <a:ea typeface="Roboto Mono"/>
                      <a:cs typeface="Roboto Mono"/>
                      <a:sym typeface="Roboto Mono"/>
                    </a:rPr>
                    <a:t>2</a:t>
                  </a:r>
                  <a:endParaRPr sz="1600" b="0" i="0" u="none" strike="noStrike" cap="none">
                    <a:solidFill>
                      <a:srgbClr val="000000"/>
                    </a:solidFill>
                    <a:latin typeface="Roboto Mono"/>
                    <a:ea typeface="Roboto Mono"/>
                    <a:cs typeface="Roboto Mono"/>
                    <a:sym typeface="Roboto Mono"/>
                  </a:endParaRPr>
                </a:p>
              </p:txBody>
            </p:sp>
            <p:sp>
              <p:nvSpPr>
                <p:cNvPr id="119" name="Google Shape;119;p26"/>
                <p:cNvSpPr/>
                <p:nvPr/>
              </p:nvSpPr>
              <p:spPr>
                <a:xfrm>
                  <a:off x="4105840" y="2941875"/>
                  <a:ext cx="572700" cy="572700"/>
                </a:xfrm>
                <a:prstGeom prst="rect">
                  <a:avLst/>
                </a:prstGeom>
                <a:solidFill>
                  <a:srgbClr val="FFFFFF"/>
                </a:solidFill>
                <a:ln w="19050" cap="flat" cmpd="sng">
                  <a:solidFill>
                    <a:srgbClr val="59595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0" name="Google Shape;120;p26"/>
                <p:cNvSpPr/>
                <p:nvPr/>
              </p:nvSpPr>
              <p:spPr>
                <a:xfrm>
                  <a:off x="4998871" y="2941875"/>
                  <a:ext cx="572700" cy="572700"/>
                </a:xfrm>
                <a:prstGeom prst="rect">
                  <a:avLst/>
                </a:prstGeom>
                <a:solidFill>
                  <a:srgbClr val="FFFFFF"/>
                </a:solidFill>
                <a:ln w="19050" cap="flat" cmpd="sng">
                  <a:solidFill>
                    <a:srgbClr val="59595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Arial"/>
                    <a:buNone/>
                  </a:pPr>
                  <a:r>
                    <a:rPr lang="en" sz="1600" b="0" i="0" u="none" strike="noStrike" cap="none">
                      <a:solidFill>
                        <a:srgbClr val="000000"/>
                      </a:solidFill>
                      <a:latin typeface="Roboto Mono"/>
                      <a:ea typeface="Roboto Mono"/>
                      <a:cs typeface="Roboto Mono"/>
                      <a:sym typeface="Roboto Mono"/>
                    </a:rPr>
                    <a:t>3</a:t>
                  </a:r>
                  <a:endParaRPr sz="1600" b="0" i="0" u="none" strike="noStrike" cap="none">
                    <a:solidFill>
                      <a:srgbClr val="000000"/>
                    </a:solidFill>
                    <a:latin typeface="Roboto Mono"/>
                    <a:ea typeface="Roboto Mono"/>
                    <a:cs typeface="Roboto Mono"/>
                    <a:sym typeface="Roboto Mono"/>
                  </a:endParaRPr>
                </a:p>
              </p:txBody>
            </p:sp>
            <p:sp>
              <p:nvSpPr>
                <p:cNvPr id="121" name="Google Shape;121;p26"/>
                <p:cNvSpPr/>
                <p:nvPr/>
              </p:nvSpPr>
              <p:spPr>
                <a:xfrm>
                  <a:off x="5570387" y="2941875"/>
                  <a:ext cx="572700" cy="572700"/>
                </a:xfrm>
                <a:prstGeom prst="rect">
                  <a:avLst/>
                </a:prstGeom>
                <a:solidFill>
                  <a:srgbClr val="FFFFFF"/>
                </a:solidFill>
                <a:ln w="19050" cap="flat" cmpd="sng">
                  <a:solidFill>
                    <a:srgbClr val="59595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122" name="Google Shape;122;p26"/>
                <p:cNvCxnSpPr>
                  <a:endCxn id="118" idx="1"/>
                </p:cNvCxnSpPr>
                <p:nvPr/>
              </p:nvCxnSpPr>
              <p:spPr>
                <a:xfrm>
                  <a:off x="2962825" y="3227325"/>
                  <a:ext cx="571500" cy="9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95959"/>
                  </a:solidFill>
                  <a:prstDash val="solid"/>
                  <a:round/>
                  <a:headEnd type="none" w="sm" len="sm"/>
                  <a:tailEnd type="triangle" w="med" len="med"/>
                </a:ln>
              </p:spPr>
            </p:cxnSp>
            <p:cxnSp>
              <p:nvCxnSpPr>
                <p:cNvPr id="123" name="Google Shape;123;p26"/>
                <p:cNvCxnSpPr/>
                <p:nvPr/>
              </p:nvCxnSpPr>
              <p:spPr>
                <a:xfrm>
                  <a:off x="4410925" y="3227325"/>
                  <a:ext cx="571200" cy="9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595959"/>
                  </a:solidFill>
                  <a:prstDash val="solid"/>
                  <a:round/>
                  <a:headEnd type="none" w="sm" len="sm"/>
                  <a:tailEnd type="triangle" w="med" len="med"/>
                </a:ln>
              </p:spPr>
            </p:cxnSp>
          </p:grpSp>
        </p:grpSp>
        <p:cxnSp>
          <p:nvCxnSpPr>
            <p:cNvPr id="124" name="Google Shape;124;p26"/>
            <p:cNvCxnSpPr/>
            <p:nvPr/>
          </p:nvCxnSpPr>
          <p:spPr>
            <a:xfrm rot="10800000" flipH="1">
              <a:off x="8151578" y="3173400"/>
              <a:ext cx="571500" cy="441600"/>
            </a:xfrm>
            <a:prstGeom prst="straightConnector1">
              <a:avLst/>
            </a:prstGeom>
            <a:noFill/>
            <a:ln w="1905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25" name="Google Shape;125;p26"/>
          <p:cNvSpPr txBox="1"/>
          <p:nvPr/>
        </p:nvSpPr>
        <p:spPr>
          <a:xfrm>
            <a:off x="4572000" y="2488526"/>
            <a:ext cx="4114800" cy="2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" sz="1700" b="0" i="0" u="none" strike="noStrike" cap="none">
                <a:solidFill>
                  <a:srgbClr val="3D85C6"/>
                </a:solidFill>
                <a:highlight>
                  <a:srgbClr val="F9F2F4"/>
                </a:highlight>
                <a:latin typeface="Consolas"/>
                <a:ea typeface="Consolas"/>
                <a:cs typeface="Consolas"/>
                <a:sym typeface="Consolas"/>
              </a:rPr>
              <a:t>(cons 1 (cons 2 (cons 3 nil)))</a:t>
            </a:r>
            <a:endParaRPr sz="1700" b="0" i="0" u="none" strike="noStrike" cap="none">
              <a:solidFill>
                <a:srgbClr val="3D85C6"/>
              </a:solidFill>
              <a:highlight>
                <a:srgbClr val="F9F2F4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Tips for Scheme Writing Code Questions</a:t>
            </a:r>
            <a:endParaRPr/>
          </a:p>
        </p:txBody>
      </p:sp>
      <p:sp>
        <p:nvSpPr>
          <p:cNvPr id="131" name="Google Shape;131;p27"/>
          <p:cNvSpPr txBox="1">
            <a:spLocks noGrp="1"/>
          </p:cNvSpPr>
          <p:nvPr>
            <p:ph type="body" idx="1"/>
          </p:nvPr>
        </p:nvSpPr>
        <p:spPr>
          <a:xfrm>
            <a:off x="311700" y="12061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Draw box-and-pointer examples to help visualize the problem when needed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Problems will require recursive solutions because no iteration in Scheme</a:t>
            </a:r>
            <a:endParaRPr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writing recursive Scheme functions:</a:t>
            </a:r>
            <a:endParaRPr/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Think about your base case (use</a:t>
            </a:r>
            <a:r>
              <a:rPr lang="en" sz="1800" i="1"/>
              <a:t> </a:t>
            </a:r>
            <a:r>
              <a:rPr lang="en" sz="1800" b="1" i="1"/>
              <a:t>if</a:t>
            </a:r>
            <a:r>
              <a:rPr lang="en" sz="1800" i="1"/>
              <a:t> </a:t>
            </a:r>
            <a:r>
              <a:rPr lang="en" sz="1800"/>
              <a:t>or </a:t>
            </a:r>
            <a:r>
              <a:rPr lang="en" sz="1800" b="1" i="1"/>
              <a:t>cond</a:t>
            </a:r>
            <a:r>
              <a:rPr lang="en" sz="1800"/>
              <a:t>)</a:t>
            </a:r>
            <a:endParaRPr sz="1800"/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Think about using recursion on the </a:t>
            </a:r>
            <a:r>
              <a:rPr lang="en" sz="1800" b="1" i="1"/>
              <a:t>cdr</a:t>
            </a:r>
            <a:r>
              <a:rPr lang="en" sz="1800"/>
              <a:t> of the list</a:t>
            </a:r>
            <a:endParaRPr sz="1800"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Helpful functions:</a:t>
            </a:r>
            <a:endParaRPr/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 b="1" i="1"/>
              <a:t>(list args) </a:t>
            </a:r>
            <a:r>
              <a:rPr lang="en" sz="1800"/>
              <a:t>– takes 1 or more arguments and returns a well-formed list</a:t>
            </a:r>
            <a:endParaRPr sz="1800"/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Scheme-ing Merge</a:t>
            </a:r>
            <a:endParaRPr/>
          </a:p>
        </p:txBody>
      </p:sp>
      <p:sp>
        <p:nvSpPr>
          <p:cNvPr id="137" name="Google Shape;137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Given two sorted lists, lst1 and lst2, return a list that sorts both in ascending order. Break ties in any way you wish.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 (deep-reverse  ’(foo  bar  baz))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(baz bar foo)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 (deep-reverse  ’(1 (2 3) (4 (5 6) 7)))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((7 (6 5) 4) (3 2) 1)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(define (merge lst1 lst2) 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(cond (( ___________________ ) ____________________________________ ) 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(( ___________________ ) ____________________________________ ) 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(( ___________________ ) ____________________________________ ) 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(else ( ___________________________________________________ ))))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Scheme-ing Merge</a:t>
            </a:r>
            <a:endParaRPr/>
          </a:p>
        </p:txBody>
      </p:sp>
      <p:sp>
        <p:nvSpPr>
          <p:cNvPr id="143" name="Google Shape;143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Given two sorted lists, lst1 and lst2, return a list that sorts both in ascending order. Break ties in any way you wish.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 (deep-reverse  ’(foo  bar  baz))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(baz bar foo)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 (deep-reverse  ’(1 (2 3) (4 (5 6) 7)))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((7 (6 5) 4) (3 2) 1)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(define (merge lst1 lst2) 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(cond ((</a:t>
            </a:r>
            <a:r>
              <a:rPr lang="en" sz="1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null? lst1</a:t>
            </a:r>
            <a: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" sz="1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lst2</a:t>
            </a:r>
            <a: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((</a:t>
            </a:r>
            <a:r>
              <a:rPr lang="en" sz="1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null? lst2</a:t>
            </a:r>
            <a: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" sz="1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lst1</a:t>
            </a:r>
            <a: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(( </a:t>
            </a:r>
            <a:r>
              <a:rPr lang="en" sz="1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&lt;= (car lst1) (car lst2)</a:t>
            </a:r>
            <a: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 (</a:t>
            </a:r>
            <a:r>
              <a:rPr lang="en" sz="1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cons (car lst1) (merge (cdr lst1) lst2)</a:t>
            </a:r>
            <a: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)) 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(else (</a:t>
            </a:r>
            <a:r>
              <a:rPr lang="en" sz="1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cons (car lst2 ) (merge (cdr lst2) lst1)</a:t>
            </a:r>
            <a: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)))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)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deep-reverse</a:t>
            </a:r>
            <a:endParaRPr/>
          </a:p>
        </p:txBody>
      </p:sp>
      <p:sp>
        <p:nvSpPr>
          <p:cNvPr id="149" name="Google Shape;149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Implement </a:t>
            </a:r>
            <a:r>
              <a:rPr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deep-reverse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which takes in a Scheme list and reverses the entire list, all sublists, all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sublists within that, etc. Hint:  You can use the </a:t>
            </a:r>
            <a:r>
              <a:rPr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list?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operator to determine whether something is a list. You can also use </a:t>
            </a:r>
            <a:r>
              <a:rPr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append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which takes in two well-formed lists and combines them into one list.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 (deep-reverse  ’(foo  bar  baz))</a:t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(baz bar foo)</a:t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 (deep-reverse  ’(1 (2 3) (4 (5 6) 7)))</a:t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((7 (6 5) 4) (3 2) 1)</a:t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25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(define (deep-reverse  lst)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(cond __________________________________________________________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__________________________________________________________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__________________________________________________________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__________________________________________________________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__________________________________________________________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__________________________________________________________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________________________________________________________))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deep-reverse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/>
          </a:p>
        </p:txBody>
      </p:sp>
      <p:sp>
        <p:nvSpPr>
          <p:cNvPr id="155" name="Google Shape;155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(define (deep-reverse  lst)</a:t>
            </a:r>
            <a:endParaRPr sz="2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(cond ((null? lst) nil)</a:t>
            </a:r>
            <a:endParaRPr sz="2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deep-reverse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/>
          </a:p>
        </p:txBody>
      </p:sp>
      <p:sp>
        <p:nvSpPr>
          <p:cNvPr id="161" name="Google Shape;161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(define (deep-reverse  lst)</a:t>
            </a:r>
            <a:endParaRPr sz="2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(cond ((null? lst) nil)</a:t>
            </a:r>
            <a:endParaRPr sz="2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 ((list? (car  lst))</a:t>
            </a:r>
            <a:endParaRPr sz="2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deep-reverse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/>
          </a:p>
        </p:txBody>
      </p:sp>
      <p:sp>
        <p:nvSpPr>
          <p:cNvPr id="167" name="Google Shape;167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(define (deep-reverse  lst)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(cond ((null? lst) nil)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 ((list? (car  lst))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2860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(append 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28600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(deep-reverse (cdr lst)) 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28600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(list (deep-reverse (car lst)))))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684</Words>
  <Application>Microsoft Macintosh PowerPoint</Application>
  <PresentationFormat>Presentación en pantalla (16:9)</PresentationFormat>
  <Paragraphs>106</Paragraphs>
  <Slides>10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10</vt:i4>
      </vt:variant>
    </vt:vector>
  </HeadingPairs>
  <TitlesOfParts>
    <vt:vector size="18" baseType="lpstr">
      <vt:lpstr>Roboto Mono</vt:lpstr>
      <vt:lpstr>Arial</vt:lpstr>
      <vt:lpstr>Consolas</vt:lpstr>
      <vt:lpstr>Verdana</vt:lpstr>
      <vt:lpstr>Courier New</vt:lpstr>
      <vt:lpstr>Proxima Nova</vt:lpstr>
      <vt:lpstr>Simple Light</vt:lpstr>
      <vt:lpstr>Spearmint</vt:lpstr>
      <vt:lpstr>Scheme</vt:lpstr>
      <vt:lpstr>Basics</vt:lpstr>
      <vt:lpstr>Tips for Scheme Writing Code Questions</vt:lpstr>
      <vt:lpstr>Scheme-ing Merge</vt:lpstr>
      <vt:lpstr>Scheme-ing Merge</vt:lpstr>
      <vt:lpstr>deep-reverse</vt:lpstr>
      <vt:lpstr>deep-reverse </vt:lpstr>
      <vt:lpstr>deep-reverse </vt:lpstr>
      <vt:lpstr>deep-reverse </vt:lpstr>
      <vt:lpstr>deep-reverse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Scheme</dc:title>
  <cp:lastModifiedBy>Usuario de Microsoft Office</cp:lastModifiedBy>
  <cp:revision>1</cp:revision>
  <dcterms:modified xsi:type="dcterms:W3CDTF">2019-05-07T22:48:26Z</dcterms:modified>
</cp:coreProperties>
</file>