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Georgia" panose="02040502050405020303" pitchFamily="18" charset="0"/>
      <p:regular r:id="rId31"/>
      <p:bold r:id="rId32"/>
      <p:italic r:id="rId33"/>
      <p:boldItalic r:id="rId34"/>
    </p:embeddedFont>
    <p:embeddedFont>
      <p:font typeface="Lato" panose="020F0502020204030203" pitchFamily="34" charset="77"/>
      <p:regular r:id="rId35"/>
      <p:bold r:id="rId36"/>
      <p:italic r:id="rId37"/>
      <p:boldItalic r:id="rId38"/>
    </p:embeddedFont>
    <p:embeddedFont>
      <p:font typeface="Proxima Nova" panose="02000506030000020004" pitchFamily="2" charset="0"/>
      <p:regular r:id="rId39"/>
      <p:bold r:id="rId40"/>
      <p:italic r:id="rId41"/>
      <p:boldItalic r:id="rId42"/>
    </p:embeddedFont>
    <p:embeddedFont>
      <p:font typeface="Raleway" panose="020B0503030101060003" pitchFamily="34" charset="77"/>
      <p:regular r:id="rId43"/>
      <p:bold r:id="rId44"/>
      <p:italic r:id="rId45"/>
      <p:boldItalic r:id="rId46"/>
    </p:embeddedFont>
    <p:embeddedFont>
      <p:font typeface="Roboto Mono"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94"/>
  </p:normalViewPr>
  <p:slideViewPr>
    <p:cSldViewPr snapToGrid="0" snapToObjects="1">
      <p:cViewPr varScale="1">
        <p:scale>
          <a:sx n="87" d="100"/>
          <a:sy n="87" d="100"/>
        </p:scale>
        <p:origin x="200"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1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 trees, tree recusion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921d9fae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921d9fae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things we just talked about (terminology) composes what makes up of this conception/idea of a “Tree” structure</a:t>
            </a:r>
            <a:endParaRPr/>
          </a:p>
          <a:p>
            <a:pPr marL="457200" lvl="0" indent="-317500" algn="l" rtl="0">
              <a:spcBef>
                <a:spcPts val="0"/>
              </a:spcBef>
              <a:spcAft>
                <a:spcPts val="0"/>
              </a:spcAft>
              <a:buSzPts val="1400"/>
              <a:buChar char="●"/>
            </a:pPr>
            <a:r>
              <a:rPr lang="en"/>
              <a:t>all Trees just need to have those components, and those properties, in order for it to be considered a “Tree”</a:t>
            </a:r>
            <a:endParaRPr/>
          </a:p>
          <a:p>
            <a:pPr marL="457200" lvl="0" indent="-317500" algn="l" rtl="0">
              <a:spcBef>
                <a:spcPts val="0"/>
              </a:spcBef>
              <a:spcAft>
                <a:spcPts val="0"/>
              </a:spcAft>
              <a:buSzPts val="1400"/>
              <a:buChar char="●"/>
            </a:pPr>
            <a:r>
              <a:rPr lang="en"/>
              <a:t>related to the lab you just did — “replace_elem”</a:t>
            </a:r>
            <a:endParaRPr/>
          </a:p>
          <a:p>
            <a:pPr marL="457200" lvl="0" indent="-317500" algn="l" rtl="0">
              <a:spcBef>
                <a:spcPts val="0"/>
              </a:spcBef>
              <a:spcAft>
                <a:spcPts val="0"/>
              </a:spcAft>
              <a:buSzPts val="1400"/>
              <a:buChar char="●"/>
            </a:pPr>
            <a:r>
              <a:rPr lang="en"/>
              <a:t>how you actually want to represent that Tree in code, is left to the programmer</a:t>
            </a:r>
            <a:endParaRPr/>
          </a:p>
          <a:p>
            <a:pPr marL="457200" lvl="0" indent="-317500" algn="l" rtl="0">
              <a:spcBef>
                <a:spcPts val="0"/>
              </a:spcBef>
              <a:spcAft>
                <a:spcPts val="0"/>
              </a:spcAft>
              <a:buSzPts val="1400"/>
              <a:buChar char="●"/>
            </a:pPr>
            <a:r>
              <a:rPr lang="en"/>
              <a:t>later in the semester we’ll be representing Trees using objects!</a:t>
            </a:r>
            <a:endParaRPr/>
          </a:p>
          <a:p>
            <a:pPr marL="457200" lvl="0" indent="-317500" algn="l" rtl="0">
              <a:spcBef>
                <a:spcPts val="0"/>
              </a:spcBef>
              <a:spcAft>
                <a:spcPts val="0"/>
              </a:spcAft>
              <a:buSzPts val="1400"/>
              <a:buChar char="●"/>
            </a:pPr>
            <a:r>
              <a:rPr lang="en"/>
              <a:t>but now we’ll be using lists</a:t>
            </a:r>
            <a:endParaRPr/>
          </a:p>
          <a:p>
            <a:pPr marL="457200" lvl="0" indent="-317500" algn="l" rtl="0">
              <a:spcBef>
                <a:spcPts val="0"/>
              </a:spcBef>
              <a:spcAft>
                <a:spcPts val="0"/>
              </a:spcAft>
              <a:buSzPts val="1400"/>
              <a:buChar char="●"/>
            </a:pPr>
            <a:r>
              <a:rPr lang="en"/>
              <a:t>v important to </a:t>
            </a:r>
            <a:r>
              <a:rPr lang="en" b="1"/>
              <a:t>abstract away</a:t>
            </a:r>
            <a:r>
              <a:rPr lang="en"/>
              <a:t> the details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921d9fae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921d9fae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921d9fae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921d9fae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921d9faed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921d9faed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921d9faed_1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921d9faed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Basically: A path is a journey from the root to a leaf</a:t>
            </a:r>
            <a:endParaRPr/>
          </a:p>
          <a:p>
            <a:pPr marL="457200" lvl="0" indent="-317500" algn="l" rtl="0">
              <a:spcBef>
                <a:spcPts val="0"/>
              </a:spcBef>
              <a:spcAft>
                <a:spcPts val="0"/>
              </a:spcAft>
              <a:buSzPts val="1400"/>
              <a:buChar char="-"/>
            </a:pPr>
            <a:r>
              <a:rPr lang="en"/>
              <a:t>You may find the one function useful, it takes some variable, returns 1 if its truthy, else zero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921d9faed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921d9faed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We keep subracting from n as we do our recursive calls</a:t>
            </a:r>
            <a:endParaRPr/>
          </a:p>
          <a:p>
            <a:pPr marL="457200" lvl="0" indent="-317500" algn="l" rtl="0">
              <a:spcBef>
                <a:spcPts val="0"/>
              </a:spcBef>
              <a:spcAft>
                <a:spcPts val="0"/>
              </a:spcAft>
              <a:buSzPts val="1400"/>
              <a:buChar char="-"/>
            </a:pPr>
            <a:r>
              <a:rPr lang="en"/>
              <a:t>When we reach a leaf value, we just check if the the last label is greater than the amount we have left</a:t>
            </a:r>
            <a:endParaRPr/>
          </a:p>
          <a:p>
            <a:pPr marL="457200" lvl="0" indent="-317500" algn="l" rtl="0">
              <a:spcBef>
                <a:spcPts val="0"/>
              </a:spcBef>
              <a:spcAft>
                <a:spcPts val="0"/>
              </a:spcAft>
              <a:buSzPts val="1400"/>
              <a:buChar char="-"/>
            </a:pPr>
            <a:r>
              <a:rPr lang="en"/>
              <a:t>We sum all the recursive calls (1 for each success) to get the number of paths that end with a sum &gt;= 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921d9faed_1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921d9faed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921d9faed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921d9faed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Figure out what each of the arguments are</a:t>
            </a:r>
            <a:endParaRPr/>
          </a:p>
          <a:p>
            <a:pPr marL="0" lvl="0" indent="0" algn="l" rtl="0">
              <a:spcBef>
                <a:spcPts val="0"/>
              </a:spcBef>
              <a:spcAft>
                <a:spcPts val="0"/>
              </a:spcAft>
              <a:buNone/>
            </a:pPr>
            <a:r>
              <a:rPr lang="en"/>
              <a:t>Read through the docstrings</a:t>
            </a:r>
            <a:endParaRPr/>
          </a:p>
          <a:p>
            <a:pPr marL="0" lvl="0" indent="0" algn="l" rtl="0">
              <a:spcBef>
                <a:spcPts val="0"/>
              </a:spcBef>
              <a:spcAft>
                <a:spcPts val="0"/>
              </a:spcAft>
              <a:buNone/>
            </a:pPr>
            <a:endParaRPr/>
          </a:p>
          <a:p>
            <a:pPr marL="0" lvl="0" indent="0" algn="l" rtl="0">
              <a:spcBef>
                <a:spcPts val="0"/>
              </a:spcBef>
              <a:spcAft>
                <a:spcPts val="0"/>
              </a:spcAft>
              <a:buNone/>
            </a:pPr>
            <a:r>
              <a:rPr lang="en"/>
              <a:t>Think about how can you use the list comp to identify patterns and maximize partial credit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921d9faed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921d9faed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Scheme flashbacks, trees represent expressions</a:t>
            </a:r>
            <a:endParaRPr/>
          </a:p>
          <a:p>
            <a:pPr marL="457200" lvl="0" indent="-317500" algn="l" rtl="0">
              <a:spcBef>
                <a:spcPts val="0"/>
              </a:spcBef>
              <a:spcAft>
                <a:spcPts val="0"/>
              </a:spcAft>
              <a:buSzPts val="1400"/>
              <a:buChar char="-"/>
            </a:pPr>
            <a:r>
              <a:rPr lang="en"/>
              <a:t>We have 2 possible operations, addition and multiplication</a:t>
            </a:r>
            <a:endParaRPr/>
          </a:p>
          <a:p>
            <a:pPr marL="457200" lvl="0" indent="-317500" algn="l" rtl="0">
              <a:spcBef>
                <a:spcPts val="0"/>
              </a:spcBef>
              <a:spcAft>
                <a:spcPts val="0"/>
              </a:spcAft>
              <a:buSzPts val="1400"/>
              <a:buChar char="-"/>
            </a:pPr>
            <a:r>
              <a:rPr lang="en"/>
              <a:t>The plus and asterisk symbol as a root value denote if we want to add or mul subtrees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921d9faed_1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921d9faed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“Eval operator, eval operations, apply”</a:t>
            </a:r>
            <a:endParaRPr/>
          </a:p>
          <a:p>
            <a:pPr marL="457200" lvl="0" indent="-317500" algn="l" rtl="0">
              <a:spcBef>
                <a:spcPts val="0"/>
              </a:spcBef>
              <a:spcAft>
                <a:spcPts val="0"/>
              </a:spcAft>
              <a:buSzPts val="1400"/>
              <a:buChar char="-"/>
            </a:pPr>
            <a:r>
              <a:rPr lang="en"/>
              <a:t>We figure out of its + or *.</a:t>
            </a:r>
            <a:endParaRPr/>
          </a:p>
          <a:p>
            <a:pPr marL="457200" lvl="0" indent="-317500" algn="l" rtl="0">
              <a:spcBef>
                <a:spcPts val="0"/>
              </a:spcBef>
              <a:spcAft>
                <a:spcPts val="0"/>
              </a:spcAft>
              <a:buSzPts val="1400"/>
              <a:buChar char="-"/>
            </a:pPr>
            <a:r>
              <a:rPr lang="en"/>
              <a:t>If + We call eval on the subtrees (representing the things we want to add together), then sum</a:t>
            </a:r>
            <a:endParaRPr/>
          </a:p>
          <a:p>
            <a:pPr marL="457200" lvl="0" indent="-317500" algn="l" rtl="0">
              <a:spcBef>
                <a:spcPts val="0"/>
              </a:spcBef>
              <a:spcAft>
                <a:spcPts val="0"/>
              </a:spcAft>
              <a:buSzPts val="1400"/>
              <a:buChar char="-"/>
            </a:pPr>
            <a:r>
              <a:rPr lang="en"/>
              <a:t>If *, we keep a running total. Go to each branch, call eval on it, then multiply the resulting value into our total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921d9faed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921d9fae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921d9faed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921d9faed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921d9faed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921d9faed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921d9faed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921d9faed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Bst, the tree denoted by b.right, has a greater root value than this one</a:t>
            </a:r>
            <a:endParaRPr/>
          </a:p>
          <a:p>
            <a:pPr marL="457200" lvl="0" indent="-317500" algn="l" rtl="0">
              <a:spcBef>
                <a:spcPts val="0"/>
              </a:spcBef>
              <a:spcAft>
                <a:spcPts val="0"/>
              </a:spcAft>
              <a:buSzPts val="1400"/>
              <a:buChar char="-"/>
            </a:pPr>
            <a:r>
              <a:rPr lang="en"/>
              <a:t>The tree by b.left has a lesser root value</a:t>
            </a:r>
            <a:endParaRPr/>
          </a:p>
          <a:p>
            <a:pPr marL="457200" lvl="0" indent="-317500" algn="l" rtl="0">
              <a:spcBef>
                <a:spcPts val="0"/>
              </a:spcBef>
              <a:spcAft>
                <a:spcPts val="0"/>
              </a:spcAft>
              <a:buSzPts val="1400"/>
              <a:buChar char="-"/>
            </a:pPr>
            <a:r>
              <a:rPr lang="en"/>
              <a:t>And so on</a:t>
            </a:r>
            <a:endParaRPr/>
          </a:p>
          <a:p>
            <a:pPr marL="457200" lvl="0" indent="-317500" algn="l" rtl="0">
              <a:spcBef>
                <a:spcPts val="0"/>
              </a:spcBef>
              <a:spcAft>
                <a:spcPts val="0"/>
              </a:spcAft>
              <a:buSzPts val="1400"/>
              <a:buChar char="-"/>
            </a:pPr>
            <a:r>
              <a:rPr lang="en"/>
              <a:t>Find the nth largest number</a:t>
            </a:r>
            <a:endParaRPr/>
          </a:p>
          <a:p>
            <a:pPr marL="457200" lvl="0" indent="-317500" algn="l" rtl="0">
              <a:spcBef>
                <a:spcPts val="0"/>
              </a:spcBef>
              <a:spcAft>
                <a:spcPts val="0"/>
              </a:spcAft>
              <a:buSzPts val="1400"/>
              <a:buChar char="-"/>
            </a:pPr>
            <a:r>
              <a:rPr lang="en"/>
              <a:t>Think about using the size function, returning the number of nodes in some tree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921d9faed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921d9faed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We have a number of cases</a:t>
            </a:r>
            <a:endParaRPr/>
          </a:p>
          <a:p>
            <a:pPr marL="457200" lvl="0" indent="-317500" algn="l" rtl="0">
              <a:spcBef>
                <a:spcPts val="0"/>
              </a:spcBef>
              <a:spcAft>
                <a:spcPts val="0"/>
              </a:spcAft>
              <a:buSzPts val="1400"/>
              <a:buChar char="-"/>
            </a:pPr>
            <a:r>
              <a:rPr lang="en"/>
              <a:t>If we end up trying to recursive call on a tree that doesnt exist, we didn’t end up finding the nth biggest item</a:t>
            </a:r>
            <a:endParaRPr/>
          </a:p>
          <a:p>
            <a:pPr marL="457200" lvl="0" indent="-317500" algn="l" rtl="0">
              <a:spcBef>
                <a:spcPts val="0"/>
              </a:spcBef>
              <a:spcAft>
                <a:spcPts val="0"/>
              </a:spcAft>
              <a:buSzPts val="1400"/>
              <a:buChar char="-"/>
            </a:pPr>
            <a:r>
              <a:rPr lang="en"/>
              <a:t>We get the number of items in the tree that are bigger than us with size</a:t>
            </a:r>
            <a:endParaRPr/>
          </a:p>
          <a:p>
            <a:pPr marL="914400" lvl="1" indent="-317500" algn="l" rtl="0">
              <a:spcBef>
                <a:spcPts val="0"/>
              </a:spcBef>
              <a:spcAft>
                <a:spcPts val="0"/>
              </a:spcAft>
              <a:buSzPts val="1400"/>
              <a:buChar char="-"/>
            </a:pPr>
            <a:r>
              <a:rPr lang="en"/>
              <a:t>Everything in the right subtree is bigger than b.label (or b.root)!</a:t>
            </a:r>
            <a:endParaRPr/>
          </a:p>
          <a:p>
            <a:pPr marL="457200" lvl="0" indent="-317500" algn="l" rtl="0">
              <a:spcBef>
                <a:spcPts val="0"/>
              </a:spcBef>
              <a:spcAft>
                <a:spcPts val="0"/>
              </a:spcAft>
              <a:buSzPts val="1400"/>
              <a:buChar char="-"/>
            </a:pPr>
            <a:r>
              <a:rPr lang="en"/>
              <a:t>If the exactly n-1 numbers bigger than us, return answer</a:t>
            </a:r>
            <a:endParaRPr/>
          </a:p>
          <a:p>
            <a:pPr marL="457200" lvl="0" indent="-317500" algn="l" rtl="0">
              <a:spcBef>
                <a:spcPts val="0"/>
              </a:spcBef>
              <a:spcAft>
                <a:spcPts val="0"/>
              </a:spcAft>
              <a:buSzPts val="1400"/>
              <a:buChar char="-"/>
            </a:pPr>
            <a:r>
              <a:rPr lang="en"/>
              <a:t>More than n-1 numbers bigger than us, the nth biggest number must be somewhere in the right tree</a:t>
            </a:r>
            <a:endParaRPr/>
          </a:p>
          <a:p>
            <a:pPr marL="457200" lvl="0" indent="-317500" algn="l" rtl="0">
              <a:spcBef>
                <a:spcPts val="0"/>
              </a:spcBef>
              <a:spcAft>
                <a:spcPts val="0"/>
              </a:spcAft>
              <a:buSzPts val="1400"/>
              <a:buChar char="-"/>
            </a:pPr>
            <a:r>
              <a:rPr lang="en"/>
              <a:t>Less than n-1 numbers bigger than us, the nth biggest number must be somewhere to our left</a:t>
            </a:r>
            <a:endParaRPr/>
          </a:p>
          <a:p>
            <a:pPr marL="914400" lvl="1" indent="-317500" algn="l" rtl="0">
              <a:spcBef>
                <a:spcPts val="0"/>
              </a:spcBef>
              <a:spcAft>
                <a:spcPts val="0"/>
              </a:spcAft>
              <a:buSzPts val="1400"/>
              <a:buChar char="-"/>
            </a:pPr>
            <a:r>
              <a:rPr lang="en"/>
              <a:t>Subtract the number of nodes that are larger than us. </a:t>
            </a:r>
            <a:endParaRPr/>
          </a:p>
          <a:p>
            <a:pPr marL="914400" lvl="1" indent="-317500" algn="l" rtl="0">
              <a:spcBef>
                <a:spcPts val="0"/>
              </a:spcBef>
              <a:spcAft>
                <a:spcPts val="0"/>
              </a:spcAft>
              <a:buSzPts val="1400"/>
              <a:buChar char="-"/>
            </a:pPr>
            <a:r>
              <a:rPr lang="en"/>
              <a:t>If we don’t we will end up searching for the 2*nth largest number! We need to search the (n-right) th number in the left subtree.</a:t>
            </a:r>
            <a:endParaRPr/>
          </a:p>
          <a:p>
            <a:pPr marL="914400" lvl="1" indent="-317500" algn="l" rtl="0">
              <a:spcBef>
                <a:spcPts val="0"/>
              </a:spcBef>
              <a:spcAft>
                <a:spcPts val="0"/>
              </a:spcAft>
              <a:buSzPts val="1400"/>
              <a:buChar char="-"/>
            </a:pPr>
            <a:r>
              <a:rPr lang="en"/>
              <a:t>Didnt have to do this in the first case, since there are greater than n numbers larger than us (nothings changed)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921d9faed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921d9fae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I think we are all pretty familiar with recursion now, sum up in a single sentence</a:t>
            </a:r>
            <a:endParaRPr/>
          </a:p>
          <a:p>
            <a:pPr marL="457200" lvl="0" indent="-317500" algn="l" rtl="0">
              <a:spcBef>
                <a:spcPts val="0"/>
              </a:spcBef>
              <a:spcAft>
                <a:spcPts val="0"/>
              </a:spcAft>
              <a:buSzPts val="1400"/>
              <a:buChar char="-"/>
            </a:pPr>
            <a:r>
              <a:rPr lang="en"/>
              <a:t>A function that calls itself, slowly solving smaller and smaller subproblems, until we hit a base case</a:t>
            </a:r>
            <a:endParaRPr/>
          </a:p>
          <a:p>
            <a:pPr marL="457200" lvl="0" indent="-317500" algn="l" rtl="0">
              <a:spcBef>
                <a:spcPts val="0"/>
              </a:spcBef>
              <a:spcAft>
                <a:spcPts val="0"/>
              </a:spcAft>
              <a:buSzPts val="1400"/>
              <a:buChar char="-"/>
            </a:pPr>
            <a:r>
              <a:rPr lang="en"/>
              <a:t>Returning from the base case, we can combine our recursive calls at each step and get the final answer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921d9faed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921d9fae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2 parts of recursion</a:t>
            </a:r>
            <a:endParaRPr/>
          </a:p>
          <a:p>
            <a:pPr marL="457200" lvl="0" indent="-317500" algn="l" rtl="0">
              <a:spcBef>
                <a:spcPts val="0"/>
              </a:spcBef>
              <a:spcAft>
                <a:spcPts val="0"/>
              </a:spcAft>
              <a:buSzPts val="1400"/>
              <a:buChar char="-"/>
            </a:pPr>
            <a:r>
              <a:rPr lang="en"/>
              <a:t>Whenever, we do recursion, we MUST have a base case whenever we do recursion, so that we stop somewhere</a:t>
            </a:r>
            <a:endParaRPr/>
          </a:p>
          <a:p>
            <a:pPr marL="457200" lvl="0" indent="-317500" algn="l" rtl="0">
              <a:spcBef>
                <a:spcPts val="0"/>
              </a:spcBef>
              <a:spcAft>
                <a:spcPts val="0"/>
              </a:spcAft>
              <a:buSzPts val="1400"/>
              <a:buChar char="-"/>
            </a:pPr>
            <a:r>
              <a:rPr lang="en"/>
              <a:t>Recursive leap of faith is name dropped a lot, it very simply means while we write our recursive function, we can use our function and rely on the fact (believe!) that it returns what it’s supposed to</a:t>
            </a:r>
            <a:endParaRPr/>
          </a:p>
          <a:p>
            <a:pPr marL="457200" lvl="0" indent="-317500" algn="l" rtl="0">
              <a:spcBef>
                <a:spcPts val="0"/>
              </a:spcBef>
              <a:spcAft>
                <a:spcPts val="0"/>
              </a:spcAft>
              <a:buSzPts val="1400"/>
              <a:buChar char="-"/>
            </a:pPr>
            <a:r>
              <a:rPr lang="en"/>
              <a:t>Just remember these two parts of recursion, sometimes it may be easier to come up with how you will use the recursion, other times it may be easier to try and think of what the base case is, which will help you figure out the recursion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150" b="1">
                <a:highlight>
                  <a:srgbClr val="FFFFFF"/>
                </a:highlight>
              </a:rPr>
              <a:t>What are the disadvantages of recursive programming over iterative programming?</a:t>
            </a:r>
            <a:endParaRPr sz="1150" b="1">
              <a:highlight>
                <a:srgbClr val="FFFFFF"/>
              </a:highlight>
            </a:endParaRPr>
          </a:p>
          <a:p>
            <a:pPr marL="0" lvl="0" indent="0" algn="l" rtl="0">
              <a:spcBef>
                <a:spcPts val="0"/>
              </a:spcBef>
              <a:spcAft>
                <a:spcPts val="0"/>
              </a:spcAft>
              <a:buNone/>
            </a:pPr>
            <a:r>
              <a:rPr lang="en" sz="1150">
                <a:highlight>
                  <a:srgbClr val="FFFFFF"/>
                </a:highlight>
              </a:rPr>
              <a:t>Note that both recursive and iterative programs have same problem solving powers, i.e., every recursive program can be written iteratively and vice versa is also true. Recursive program has greater space requirements than iterative program as all functions will remain in stack until base case is reached. It also has greater time requirements because of function calls and return overhead.</a:t>
            </a:r>
            <a:endParaRPr sz="1150">
              <a:highlight>
                <a:srgbClr val="FFFFFF"/>
              </a:highlight>
            </a:endParaRPr>
          </a:p>
          <a:p>
            <a:pPr marL="0" lvl="0" indent="0" algn="l" rtl="0">
              <a:spcBef>
                <a:spcPts val="0"/>
              </a:spcBef>
              <a:spcAft>
                <a:spcPts val="0"/>
              </a:spcAft>
              <a:buNone/>
            </a:pPr>
            <a:endParaRPr sz="1150">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921d9faed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921d9faed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Very similar to some problem we have seen before!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921d9faed_1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921d9faed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Dennis</a:t>
            </a:r>
            <a:endParaRPr/>
          </a:p>
          <a:p>
            <a:pPr marL="457200" lvl="0" indent="-317500" algn="l" rtl="0">
              <a:spcBef>
                <a:spcPts val="0"/>
              </a:spcBef>
              <a:spcAft>
                <a:spcPts val="0"/>
              </a:spcAft>
              <a:buSzPts val="1400"/>
              <a:buChar char="-"/>
            </a:pPr>
            <a:r>
              <a:rPr lang="en"/>
              <a:t>Very similar to count change</a:t>
            </a:r>
            <a:endParaRPr/>
          </a:p>
          <a:p>
            <a:pPr marL="457200" lvl="0" indent="-317500" algn="l" rtl="0">
              <a:spcBef>
                <a:spcPts val="0"/>
              </a:spcBef>
              <a:spcAft>
                <a:spcPts val="0"/>
              </a:spcAft>
              <a:buSzPts val="1400"/>
              <a:buChar char="-"/>
            </a:pPr>
            <a:r>
              <a:rPr lang="en"/>
              <a:t>The key idea of count_partitions/count_change, is to have a Tree of decisions</a:t>
            </a:r>
            <a:endParaRPr/>
          </a:p>
          <a:p>
            <a:pPr marL="457200" lvl="0" indent="-317500" algn="l" rtl="0">
              <a:spcBef>
                <a:spcPts val="0"/>
              </a:spcBef>
              <a:spcAft>
                <a:spcPts val="0"/>
              </a:spcAft>
              <a:buSzPts val="1400"/>
              <a:buChar char="-"/>
            </a:pPr>
            <a:r>
              <a:rPr lang="en"/>
              <a:t>In terms of count change, we have a variable n that represents our money, m to be the current size coin we have selected. Here we have f to “decrement” the size of coin we’re using</a:t>
            </a:r>
            <a:endParaRPr/>
          </a:p>
          <a:p>
            <a:pPr marL="457200" lvl="0" indent="-317500" algn="l" rtl="0">
              <a:spcBef>
                <a:spcPts val="0"/>
              </a:spcBef>
              <a:spcAft>
                <a:spcPts val="0"/>
              </a:spcAft>
              <a:buSzPts val="1400"/>
              <a:buChar char="-"/>
            </a:pPr>
            <a:r>
              <a:rPr lang="en"/>
              <a:t>When we run out of money exactly, we count the decisions (the coins we have chosen leading up now) as valid. Else if we run out of coins or if we get negative money, we terminate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921d9faed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921d9fae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921d9fa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921d9fa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921d9fae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921d9fae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9"/>
        <p:cNvGrpSpPr/>
        <p:nvPr/>
      </p:nvGrpSpPr>
      <p:grpSpPr>
        <a:xfrm>
          <a:off x="0" y="0"/>
          <a:ext cx="0" cy="0"/>
          <a:chOff x="0" y="0"/>
          <a:chExt cx="0" cy="0"/>
        </a:xfrm>
      </p:grpSpPr>
      <p:cxnSp>
        <p:nvCxnSpPr>
          <p:cNvPr id="60" name="Google Shape;60;p14"/>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61" name="Google Shape;61;p14"/>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62" name="Google Shape;62;p1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63" name="Google Shape;63;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64" name="Google Shape;64;p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5" name="Google Shape;65;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6"/>
        <p:cNvGrpSpPr/>
        <p:nvPr/>
      </p:nvGrpSpPr>
      <p:grpSpPr>
        <a:xfrm>
          <a:off x="0" y="0"/>
          <a:ext cx="0" cy="0"/>
          <a:chOff x="0" y="0"/>
          <a:chExt cx="0" cy="0"/>
        </a:xfrm>
      </p:grpSpPr>
      <p:cxnSp>
        <p:nvCxnSpPr>
          <p:cNvPr id="67" name="Google Shape;67;p15"/>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68" name="Google Shape;68;p15"/>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69" name="Google Shape;69;p1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70" name="Google Shape;70;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cxnSp>
        <p:nvCxnSpPr>
          <p:cNvPr id="72" name="Google Shape;72;p1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73" name="Google Shape;73;p1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74" name="Google Shape;74;p1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75" name="Google Shape;75;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7" name="Google Shape;77;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cxnSp>
        <p:nvCxnSpPr>
          <p:cNvPr id="79" name="Google Shape;79;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80" name="Google Shape;80;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81" name="Google Shape;81;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82" name="Google Shape;82;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7"/>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7"/>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 name="Google Shape;88;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cxnSp>
        <p:nvCxnSpPr>
          <p:cNvPr id="90" name="Google Shape;90;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91" name="Google Shape;91;p19"/>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9"/>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3" name="Google Shape;93;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94"/>
        <p:cNvGrpSpPr/>
        <p:nvPr/>
      </p:nvGrpSpPr>
      <p:grpSpPr>
        <a:xfrm>
          <a:off x="0" y="0"/>
          <a:ext cx="0" cy="0"/>
          <a:chOff x="0" y="0"/>
          <a:chExt cx="0" cy="0"/>
        </a:xfrm>
      </p:grpSpPr>
      <p:cxnSp>
        <p:nvCxnSpPr>
          <p:cNvPr id="95" name="Google Shape;95;p20"/>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0"/>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97" name="Google Shape;97;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21"/>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1" name="Google Shape;101;p2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02" name="Google Shape;102;p21"/>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 name="Google Shape;103;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04" name="Google Shape;104;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cxnSp>
        <p:nvCxnSpPr>
          <p:cNvPr id="106" name="Google Shape;106;p2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08" name="Google Shape;108;p22"/>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09" name="Google Shape;109;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cxnSp>
        <p:nvCxnSpPr>
          <p:cNvPr id="111" name="Google Shape;111;p2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12" name="Google Shape;112;p2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13" name="Google Shape;113;p23"/>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14" name="Google Shape;114;p23"/>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5" name="Google Shape;115;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
        <p:nvSpPr>
          <p:cNvPr id="117" name="Google Shape;117;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7" name="Google Shape;57;p13"/>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8" name="Google Shape;58;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Trees + Recursion Review Session</a:t>
            </a:r>
            <a:endParaRPr sz="4000"/>
          </a:p>
        </p:txBody>
      </p:sp>
      <p:sp>
        <p:nvSpPr>
          <p:cNvPr id="123" name="Google Shape;123;p25"/>
          <p:cNvSpPr txBox="1">
            <a:spLocks noGrp="1"/>
          </p:cNvSpPr>
          <p:nvPr>
            <p:ph type="subTitle" idx="1"/>
          </p:nvPr>
        </p:nvSpPr>
        <p:spPr>
          <a:xfrm>
            <a:off x="1872300" y="2982575"/>
            <a:ext cx="5794500" cy="7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CS61A </a:t>
            </a:r>
            <a:r>
              <a:rPr lang="en" sz="2100">
                <a:latin typeface="Georgia"/>
                <a:ea typeface="Georgia"/>
                <a:cs typeface="Georgia"/>
                <a:sym typeface="Georgia"/>
              </a:rPr>
              <a:t>•</a:t>
            </a:r>
            <a:r>
              <a:rPr lang="en" sz="2000"/>
              <a:t> Spring 2018 </a:t>
            </a:r>
            <a:r>
              <a:rPr lang="en" sz="2100">
                <a:latin typeface="Georgia"/>
                <a:ea typeface="Georgia"/>
                <a:cs typeface="Georgia"/>
                <a:sym typeface="Georgia"/>
              </a:rPr>
              <a:t>• </a:t>
            </a:r>
            <a:r>
              <a:rPr lang="en" sz="2000"/>
              <a:t>Karina &amp; Dennis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Trees are an Abstract Data Type</a:t>
            </a:r>
            <a:endParaRPr/>
          </a:p>
          <a:p>
            <a:pPr marL="0" lvl="0" indent="0" algn="l" rtl="0">
              <a:spcBef>
                <a:spcPts val="0"/>
              </a:spcBef>
              <a:spcAft>
                <a:spcPts val="0"/>
              </a:spcAft>
              <a:buNone/>
            </a:pPr>
            <a:r>
              <a:rPr lang="en" sz="1800"/>
              <a:t>(a Concept™ that you choose the implementation for)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body" idx="1"/>
          </p:nvPr>
        </p:nvSpPr>
        <p:spPr>
          <a:xfrm>
            <a:off x="2509650" y="2572625"/>
            <a:ext cx="6222000" cy="766500"/>
          </a:xfrm>
          <a:prstGeom prst="rect">
            <a:avLst/>
          </a:prstGeom>
          <a:solidFill>
            <a:srgbClr val="FDF6E3"/>
          </a:solidFill>
        </p:spPr>
        <p:txBody>
          <a:bodyPr spcFirstLastPara="1" wrap="square" lIns="91425" tIns="91425" rIns="91425" bIns="91425" anchor="t" anchorCtr="0">
            <a:noAutofit/>
          </a:bodyPr>
          <a:lstStyle/>
          <a:p>
            <a:pPr marL="38100" marR="38100" lvl="0" indent="0" algn="l" rtl="0">
              <a:lnSpc>
                <a:spcPct val="150000"/>
              </a:lnSpc>
              <a:spcBef>
                <a:spcPts val="0"/>
              </a:spcBef>
              <a:spcAft>
                <a:spcPts val="0"/>
              </a:spcAft>
              <a:buNone/>
            </a:pP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tree</a:t>
            </a:r>
            <a:r>
              <a:rPr lang="en" sz="1400">
                <a:solidFill>
                  <a:srgbClr val="586E75"/>
                </a:solidFill>
                <a:highlight>
                  <a:srgbClr val="FDF6E3"/>
                </a:highlight>
                <a:latin typeface="Roboto Mono"/>
                <a:ea typeface="Roboto Mono"/>
                <a:cs typeface="Roboto Mono"/>
                <a:sym typeface="Roboto Mono"/>
              </a:rPr>
              <a:t>(label, branches</a:t>
            </a:r>
            <a:r>
              <a:rPr lang="en" sz="1400">
                <a:solidFill>
                  <a:srgbClr val="859900"/>
                </a:solidFill>
                <a:highlight>
                  <a:srgbClr val="FDF6E3"/>
                </a:highlight>
                <a:latin typeface="Roboto Mono"/>
                <a:ea typeface="Roboto Mono"/>
                <a:cs typeface="Roboto Mono"/>
                <a:sym typeface="Roboto Mono"/>
              </a:rPr>
              <a:t>=</a:t>
            </a:r>
            <a:r>
              <a:rPr lang="en" sz="1400">
                <a:solidFill>
                  <a:srgbClr val="586E75"/>
                </a:solidFill>
                <a:highlight>
                  <a:srgbClr val="FDF6E3"/>
                </a:highlight>
                <a:latin typeface="Roboto Mono"/>
                <a:ea typeface="Roboto Mono"/>
                <a:cs typeface="Roboto Mono"/>
                <a:sym typeface="Roboto Mono"/>
              </a:rPr>
              <a:t>[]):</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returns a Tree of some form</a:t>
            </a:r>
            <a:endParaRPr sz="1400">
              <a:solidFill>
                <a:srgbClr val="859900"/>
              </a:solidFill>
              <a:highlight>
                <a:srgbClr val="FDF6E3"/>
              </a:highlight>
              <a:latin typeface="Roboto Mono"/>
              <a:ea typeface="Roboto Mono"/>
              <a:cs typeface="Roboto Mono"/>
              <a:sym typeface="Roboto Mono"/>
            </a:endParaRPr>
          </a:p>
        </p:txBody>
      </p:sp>
      <p:sp>
        <p:nvSpPr>
          <p:cNvPr id="209" name="Google Shape;209;p3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a:t>
            </a:r>
            <a:endParaRPr sz="1800"/>
          </a:p>
        </p:txBody>
      </p:sp>
      <p:sp>
        <p:nvSpPr>
          <p:cNvPr id="210" name="Google Shape;210;p35"/>
          <p:cNvSpPr/>
          <p:nvPr/>
        </p:nvSpPr>
        <p:spPr>
          <a:xfrm>
            <a:off x="6839950" y="613150"/>
            <a:ext cx="1881900" cy="561000"/>
          </a:xfrm>
          <a:prstGeom prst="round2DiagRect">
            <a:avLst>
              <a:gd name="adj1" fmla="val 16667"/>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ABSTRACTION!!</a:t>
            </a:r>
            <a:endParaRPr b="1">
              <a:solidFill>
                <a:schemeClr val="lt1"/>
              </a:solidFill>
            </a:endParaRPr>
          </a:p>
        </p:txBody>
      </p:sp>
      <p:sp>
        <p:nvSpPr>
          <p:cNvPr id="211" name="Google Shape;211;p35"/>
          <p:cNvSpPr txBox="1">
            <a:spLocks noGrp="1"/>
          </p:cNvSpPr>
          <p:nvPr>
            <p:ph type="body" idx="1"/>
          </p:nvPr>
        </p:nvSpPr>
        <p:spPr>
          <a:xfrm>
            <a:off x="2410100" y="1404125"/>
            <a:ext cx="6321600" cy="1168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b="1"/>
              <a:t>Constructors</a:t>
            </a:r>
            <a:endParaRPr/>
          </a:p>
          <a:p>
            <a:pPr marL="914400" marR="0" lvl="1" indent="-317500" algn="l" rtl="0">
              <a:lnSpc>
                <a:spcPct val="115000"/>
              </a:lnSpc>
              <a:spcBef>
                <a:spcPts val="0"/>
              </a:spcBef>
              <a:spcAft>
                <a:spcPts val="0"/>
              </a:spcAft>
              <a:buSzPts val="1400"/>
              <a:buChar char="○"/>
            </a:pPr>
            <a:r>
              <a:rPr lang="en"/>
              <a:t>how would you </a:t>
            </a:r>
            <a:r>
              <a:rPr lang="en" i="1" u="sng"/>
              <a:t>create</a:t>
            </a:r>
            <a:r>
              <a:rPr lang="en"/>
              <a:t> a tree, using only the knowledge/information of what a tree contains? (labels &amp; branches)</a:t>
            </a:r>
            <a:endParaRPr/>
          </a:p>
          <a:p>
            <a:pPr marL="914400" marR="0" lvl="1" indent="-317500" algn="l" rtl="0">
              <a:lnSpc>
                <a:spcPct val="115000"/>
              </a:lnSpc>
              <a:spcBef>
                <a:spcPts val="0"/>
              </a:spcBef>
              <a:spcAft>
                <a:spcPts val="0"/>
              </a:spcAft>
              <a:buSzPts val="1400"/>
              <a:buChar char="○"/>
            </a:pPr>
            <a:r>
              <a:rPr lang="en"/>
              <a:t>think of the domain (input) and abstracted range (expected output)</a:t>
            </a:r>
            <a:endParaRPr/>
          </a:p>
        </p:txBody>
      </p:sp>
      <p:pic>
        <p:nvPicPr>
          <p:cNvPr id="212" name="Google Shape;212;p35" descr="Screen Shot 2017-09-19 at 11.52.05 PM.png"/>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213" name="Google Shape;213;p35"/>
          <p:cNvSpPr txBox="1"/>
          <p:nvPr/>
        </p:nvSpPr>
        <p:spPr>
          <a:xfrm>
            <a:off x="15650" y="4873400"/>
            <a:ext cx="2347200" cy="1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body" idx="1"/>
          </p:nvPr>
        </p:nvSpPr>
        <p:spPr>
          <a:xfrm>
            <a:off x="2509650" y="2398300"/>
            <a:ext cx="6222000" cy="2069400"/>
          </a:xfrm>
          <a:prstGeom prst="rect">
            <a:avLst/>
          </a:prstGeom>
          <a:solidFill>
            <a:srgbClr val="FDF6E3"/>
          </a:solidFill>
        </p:spPr>
        <p:txBody>
          <a:bodyPr spcFirstLastPara="1" wrap="square" lIns="91425" tIns="91425" rIns="91425" bIns="91425" anchor="t" anchorCtr="0">
            <a:noAutofit/>
          </a:bodyPr>
          <a:lstStyle/>
          <a:p>
            <a:pPr marL="38100" marR="38100" lvl="0" indent="0" algn="l" rtl="0">
              <a:lnSpc>
                <a:spcPct val="150000"/>
              </a:lnSpc>
              <a:spcBef>
                <a:spcPts val="0"/>
              </a:spcBef>
              <a:spcAft>
                <a:spcPts val="0"/>
              </a:spcAft>
              <a:buNone/>
            </a:pP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label</a:t>
            </a:r>
            <a:r>
              <a:rPr lang="en" sz="1400">
                <a:solidFill>
                  <a:srgbClr val="586E75"/>
                </a:solidFill>
                <a:highlight>
                  <a:srgbClr val="FDF6E3"/>
                </a:highlight>
                <a:latin typeface="Roboto Mono"/>
                <a:ea typeface="Roboto Mono"/>
                <a:cs typeface="Roboto Mono"/>
                <a:sym typeface="Roboto Mono"/>
              </a:rPr>
              <a:t>(tree):</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returns the label of your root node in the Tree</a:t>
            </a:r>
            <a:br>
              <a:rPr lang="en" sz="1400">
                <a:solidFill>
                  <a:srgbClr val="586E75"/>
                </a:solidFill>
                <a:highlight>
                  <a:srgbClr val="FDF6E3"/>
                </a:highlight>
                <a:latin typeface="Roboto Mono"/>
                <a:ea typeface="Roboto Mono"/>
                <a:cs typeface="Roboto Mono"/>
                <a:sym typeface="Roboto Mono"/>
              </a:rPr>
            </a:b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branches</a:t>
            </a:r>
            <a:r>
              <a:rPr lang="en" sz="1400">
                <a:solidFill>
                  <a:srgbClr val="586E75"/>
                </a:solidFill>
                <a:highlight>
                  <a:srgbClr val="FDF6E3"/>
                </a:highlight>
                <a:latin typeface="Roboto Mono"/>
                <a:ea typeface="Roboto Mono"/>
                <a:cs typeface="Roboto Mono"/>
                <a:sym typeface="Roboto Mono"/>
              </a:rPr>
              <a:t>(tree):</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returns the branches in your Tree</a:t>
            </a:r>
            <a:br>
              <a:rPr lang="en" sz="1400">
                <a:solidFill>
                  <a:srgbClr val="586E75"/>
                </a:solidFill>
                <a:highlight>
                  <a:srgbClr val="FDF6E3"/>
                </a:highlight>
                <a:latin typeface="Roboto Mono"/>
                <a:ea typeface="Roboto Mono"/>
                <a:cs typeface="Roboto Mono"/>
                <a:sym typeface="Roboto Mono"/>
              </a:rPr>
            </a:b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is_leaf</a:t>
            </a:r>
            <a:r>
              <a:rPr lang="en" sz="1400">
                <a:solidFill>
                  <a:srgbClr val="586E75"/>
                </a:solidFill>
                <a:highlight>
                  <a:srgbClr val="FDF6E3"/>
                </a:highlight>
                <a:latin typeface="Roboto Mono"/>
                <a:ea typeface="Roboto Mono"/>
                <a:cs typeface="Roboto Mono"/>
                <a:sym typeface="Roboto Mono"/>
              </a:rPr>
              <a:t>(tree):</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tells you if a node is a leaf or not</a:t>
            </a:r>
            <a:endParaRPr sz="1400">
              <a:solidFill>
                <a:srgbClr val="93A1A1"/>
              </a:solidFill>
              <a:highlight>
                <a:srgbClr val="FDF6E3"/>
              </a:highlight>
              <a:latin typeface="Roboto Mono"/>
              <a:ea typeface="Roboto Mono"/>
              <a:cs typeface="Roboto Mono"/>
              <a:sym typeface="Roboto Mono"/>
            </a:endParaRPr>
          </a:p>
          <a:p>
            <a:pPr marL="38100" marR="38100" lvl="0" indent="0" algn="l" rtl="0">
              <a:lnSpc>
                <a:spcPct val="150000"/>
              </a:lnSpc>
              <a:spcBef>
                <a:spcPts val="0"/>
              </a:spcBef>
              <a:spcAft>
                <a:spcPts val="0"/>
              </a:spcAft>
              <a:buNone/>
            </a:pPr>
            <a:endParaRPr sz="1400">
              <a:solidFill>
                <a:srgbClr val="859900"/>
              </a:solidFill>
              <a:highlight>
                <a:srgbClr val="FDF6E3"/>
              </a:highlight>
              <a:latin typeface="Roboto Mono"/>
              <a:ea typeface="Roboto Mono"/>
              <a:cs typeface="Roboto Mono"/>
              <a:sym typeface="Roboto Mono"/>
            </a:endParaRPr>
          </a:p>
          <a:p>
            <a:pPr marL="38100" marR="38100" lvl="0" indent="0" algn="l" rtl="0">
              <a:lnSpc>
                <a:spcPct val="150000"/>
              </a:lnSpc>
              <a:spcBef>
                <a:spcPts val="0"/>
              </a:spcBef>
              <a:spcAft>
                <a:spcPts val="0"/>
              </a:spcAft>
              <a:buNone/>
            </a:pPr>
            <a:endParaRPr sz="1400">
              <a:solidFill>
                <a:srgbClr val="748B00"/>
              </a:solidFill>
              <a:highlight>
                <a:srgbClr val="FDF6E3"/>
              </a:highlight>
              <a:latin typeface="Roboto Mono"/>
              <a:ea typeface="Roboto Mono"/>
              <a:cs typeface="Roboto Mono"/>
              <a:sym typeface="Roboto Mono"/>
            </a:endParaRPr>
          </a:p>
        </p:txBody>
      </p:sp>
      <p:sp>
        <p:nvSpPr>
          <p:cNvPr id="219" name="Google Shape;219;p3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a:t>
            </a:r>
            <a:endParaRPr sz="1800"/>
          </a:p>
        </p:txBody>
      </p:sp>
      <p:sp>
        <p:nvSpPr>
          <p:cNvPr id="220" name="Google Shape;220;p36"/>
          <p:cNvSpPr/>
          <p:nvPr/>
        </p:nvSpPr>
        <p:spPr>
          <a:xfrm>
            <a:off x="6839950" y="613150"/>
            <a:ext cx="1881900" cy="561000"/>
          </a:xfrm>
          <a:prstGeom prst="round2DiagRect">
            <a:avLst>
              <a:gd name="adj1" fmla="val 16667"/>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ABSTRACTION!!</a:t>
            </a:r>
            <a:endParaRPr b="1">
              <a:solidFill>
                <a:schemeClr val="lt1"/>
              </a:solidFill>
            </a:endParaRPr>
          </a:p>
        </p:txBody>
      </p:sp>
      <p:sp>
        <p:nvSpPr>
          <p:cNvPr id="221" name="Google Shape;221;p36"/>
          <p:cNvSpPr txBox="1">
            <a:spLocks noGrp="1"/>
          </p:cNvSpPr>
          <p:nvPr>
            <p:ph type="body" idx="1"/>
          </p:nvPr>
        </p:nvSpPr>
        <p:spPr>
          <a:xfrm>
            <a:off x="2410100" y="1404125"/>
            <a:ext cx="6321600" cy="92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Selectors</a:t>
            </a:r>
            <a:endParaRPr b="1"/>
          </a:p>
          <a:p>
            <a:pPr marL="914400" lvl="1" indent="-317500" algn="l" rtl="0">
              <a:spcBef>
                <a:spcPts val="0"/>
              </a:spcBef>
              <a:spcAft>
                <a:spcPts val="0"/>
              </a:spcAft>
              <a:buSzPts val="1400"/>
              <a:buChar char="○"/>
            </a:pPr>
            <a:r>
              <a:rPr lang="en"/>
              <a:t>how do you grab/extract information from this ~tree~ you’ve just created, without knowing the implementation details?</a:t>
            </a:r>
            <a:endParaRPr b="1"/>
          </a:p>
        </p:txBody>
      </p:sp>
      <p:pic>
        <p:nvPicPr>
          <p:cNvPr id="222" name="Google Shape;222;p36" descr="Screen Shot 2017-09-19 at 11.52.05 PM.png"/>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223" name="Google Shape;223;p36"/>
          <p:cNvSpPr txBox="1"/>
          <p:nvPr/>
        </p:nvSpPr>
        <p:spPr>
          <a:xfrm>
            <a:off x="15650" y="4873400"/>
            <a:ext cx="2347200" cy="1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Practice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8"/>
          <p:cNvPicPr preferRelativeResize="0"/>
          <p:nvPr/>
        </p:nvPicPr>
        <p:blipFill>
          <a:blip r:embed="rId3">
            <a:alphaModFix/>
          </a:blip>
          <a:stretch>
            <a:fillRect/>
          </a:stretch>
        </p:blipFill>
        <p:spPr>
          <a:xfrm>
            <a:off x="152400" y="152400"/>
            <a:ext cx="8355226" cy="4715550"/>
          </a:xfrm>
          <a:prstGeom prst="rect">
            <a:avLst/>
          </a:prstGeom>
          <a:noFill/>
          <a:ln>
            <a:noFill/>
          </a:ln>
        </p:spPr>
      </p:pic>
      <p:sp>
        <p:nvSpPr>
          <p:cNvPr id="234" name="Google Shape;234;p38"/>
          <p:cNvSpPr txBox="1"/>
          <p:nvPr/>
        </p:nvSpPr>
        <p:spPr>
          <a:xfrm>
            <a:off x="6381650" y="1314700"/>
            <a:ext cx="2822100" cy="1106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Definition. A path through a Tree is a list of adjacent node values that starts with the root value and ends with a leaf value. </a:t>
            </a:r>
            <a:endParaRPr/>
          </a:p>
        </p:txBody>
      </p:sp>
      <p:pic>
        <p:nvPicPr>
          <p:cNvPr id="235" name="Google Shape;235;p38"/>
          <p:cNvPicPr preferRelativeResize="0"/>
          <p:nvPr/>
        </p:nvPicPr>
        <p:blipFill rotWithShape="1">
          <a:blip r:embed="rId4">
            <a:alphaModFix/>
          </a:blip>
          <a:srcRect t="62472" r="69136" b="5572"/>
          <a:stretch/>
        </p:blipFill>
        <p:spPr>
          <a:xfrm>
            <a:off x="6381650" y="2421400"/>
            <a:ext cx="2822101" cy="1029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9"/>
          <p:cNvPicPr preferRelativeResize="0"/>
          <p:nvPr/>
        </p:nvPicPr>
        <p:blipFill>
          <a:blip r:embed="rId3">
            <a:alphaModFix/>
          </a:blip>
          <a:stretch>
            <a:fillRect/>
          </a:stretch>
        </p:blipFill>
        <p:spPr>
          <a:xfrm>
            <a:off x="-228600" y="152400"/>
            <a:ext cx="8355226" cy="4715550"/>
          </a:xfrm>
          <a:prstGeom prst="rect">
            <a:avLst/>
          </a:prstGeom>
          <a:noFill/>
          <a:ln>
            <a:noFill/>
          </a:ln>
        </p:spPr>
      </p:pic>
      <p:sp>
        <p:nvSpPr>
          <p:cNvPr id="241" name="Google Shape;241;p39"/>
          <p:cNvSpPr txBox="1"/>
          <p:nvPr/>
        </p:nvSpPr>
        <p:spPr>
          <a:xfrm>
            <a:off x="1690025" y="3638550"/>
            <a:ext cx="3643200" cy="418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  one ( t.label &gt;= n )</a:t>
            </a:r>
            <a:endParaRPr b="1">
              <a:solidFill>
                <a:srgbClr val="FF0000"/>
              </a:solidFill>
              <a:latin typeface="Courier New"/>
              <a:ea typeface="Courier New"/>
              <a:cs typeface="Courier New"/>
              <a:sym typeface="Courier New"/>
            </a:endParaRPr>
          </a:p>
        </p:txBody>
      </p:sp>
      <p:sp>
        <p:nvSpPr>
          <p:cNvPr id="242" name="Google Shape;242;p39"/>
          <p:cNvSpPr txBox="1"/>
          <p:nvPr/>
        </p:nvSpPr>
        <p:spPr>
          <a:xfrm>
            <a:off x="1297425" y="4194475"/>
            <a:ext cx="7003500" cy="418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 sum ([bigpath(b , n - t.label) for b in t.branches ])</a:t>
            </a:r>
            <a:endParaRPr b="1">
              <a:solidFill>
                <a:srgbClr val="FF0000"/>
              </a:solidFill>
              <a:latin typeface="Courier New"/>
              <a:ea typeface="Courier New"/>
              <a:cs typeface="Courier New"/>
              <a:sym typeface="Courier New"/>
            </a:endParaRPr>
          </a:p>
        </p:txBody>
      </p:sp>
      <p:sp>
        <p:nvSpPr>
          <p:cNvPr id="243" name="Google Shape;243;p39"/>
          <p:cNvSpPr txBox="1"/>
          <p:nvPr/>
        </p:nvSpPr>
        <p:spPr>
          <a:xfrm>
            <a:off x="6305450" y="1314700"/>
            <a:ext cx="2822100" cy="1106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Definition. A path through a Tree is a list of adjacent node values that starts with the root value and ends with a leaf value. </a:t>
            </a:r>
            <a:endParaRPr/>
          </a:p>
        </p:txBody>
      </p:sp>
      <p:pic>
        <p:nvPicPr>
          <p:cNvPr id="244" name="Google Shape;244;p39"/>
          <p:cNvPicPr preferRelativeResize="0"/>
          <p:nvPr/>
        </p:nvPicPr>
        <p:blipFill rotWithShape="1">
          <a:blip r:embed="rId4">
            <a:alphaModFix/>
          </a:blip>
          <a:srcRect t="62472" r="69136" b="5572"/>
          <a:stretch/>
        </p:blipFill>
        <p:spPr>
          <a:xfrm>
            <a:off x="6305450" y="2421400"/>
            <a:ext cx="2822101" cy="1029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40"/>
          <p:cNvPicPr preferRelativeResize="0"/>
          <p:nvPr/>
        </p:nvPicPr>
        <p:blipFill rotWithShape="1">
          <a:blip r:embed="rId3">
            <a:alphaModFix/>
          </a:blip>
          <a:srcRect t="21691"/>
          <a:stretch/>
        </p:blipFill>
        <p:spPr>
          <a:xfrm>
            <a:off x="-76200" y="156500"/>
            <a:ext cx="8234773" cy="4517299"/>
          </a:xfrm>
          <a:prstGeom prst="rect">
            <a:avLst/>
          </a:prstGeom>
          <a:noFill/>
          <a:ln>
            <a:noFill/>
          </a:ln>
        </p:spPr>
      </p:pic>
      <p:pic>
        <p:nvPicPr>
          <p:cNvPr id="250" name="Google Shape;250;p40"/>
          <p:cNvPicPr preferRelativeResize="0"/>
          <p:nvPr/>
        </p:nvPicPr>
        <p:blipFill rotWithShape="1">
          <a:blip r:embed="rId3">
            <a:alphaModFix/>
          </a:blip>
          <a:srcRect l="91925" t="76912"/>
          <a:stretch/>
        </p:blipFill>
        <p:spPr>
          <a:xfrm>
            <a:off x="5662875" y="3341949"/>
            <a:ext cx="664923" cy="1331851"/>
          </a:xfrm>
          <a:prstGeom prst="rect">
            <a:avLst/>
          </a:prstGeom>
          <a:noFill/>
          <a:ln>
            <a:noFill/>
          </a:ln>
        </p:spPr>
      </p:pic>
      <p:pic>
        <p:nvPicPr>
          <p:cNvPr id="251" name="Google Shape;251;p40"/>
          <p:cNvPicPr preferRelativeResize="0"/>
          <p:nvPr/>
        </p:nvPicPr>
        <p:blipFill rotWithShape="1">
          <a:blip r:embed="rId4">
            <a:alphaModFix/>
          </a:blip>
          <a:srcRect t="61543" r="69136" b="5573"/>
          <a:stretch/>
        </p:blipFill>
        <p:spPr>
          <a:xfrm>
            <a:off x="6321900" y="3881050"/>
            <a:ext cx="2822101" cy="1059650"/>
          </a:xfrm>
          <a:prstGeom prst="rect">
            <a:avLst/>
          </a:prstGeom>
          <a:noFill/>
          <a:ln w="9525" cap="flat" cmpd="sng">
            <a:solidFill>
              <a:srgbClr val="FF0000"/>
            </a:solidFill>
            <a:prstDash val="solid"/>
            <a:round/>
            <a:headEnd type="none" w="sm" len="sm"/>
            <a:tailEnd type="none" w="sm" len="sm"/>
          </a:ln>
        </p:spPr>
      </p:pic>
      <p:sp>
        <p:nvSpPr>
          <p:cNvPr id="252" name="Google Shape;252;p40"/>
          <p:cNvSpPr txBox="1"/>
          <p:nvPr/>
        </p:nvSpPr>
        <p:spPr>
          <a:xfrm>
            <a:off x="6321900" y="2774350"/>
            <a:ext cx="2822100" cy="1106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Definition. A path through a Tree is a list of adjacent node values that starts with the root value and ends with a leaf value.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1"/>
          <p:cNvPicPr preferRelativeResize="0"/>
          <p:nvPr/>
        </p:nvPicPr>
        <p:blipFill>
          <a:blip r:embed="rId3">
            <a:alphaModFix/>
          </a:blip>
          <a:stretch>
            <a:fillRect/>
          </a:stretch>
        </p:blipFill>
        <p:spPr>
          <a:xfrm>
            <a:off x="152400" y="152400"/>
            <a:ext cx="6889301" cy="4826200"/>
          </a:xfrm>
          <a:prstGeom prst="rect">
            <a:avLst/>
          </a:prstGeom>
          <a:noFill/>
          <a:ln>
            <a:noFill/>
          </a:ln>
        </p:spPr>
      </p:pic>
      <p:sp>
        <p:nvSpPr>
          <p:cNvPr id="258" name="Google Shape;258;p41"/>
          <p:cNvSpPr txBox="1"/>
          <p:nvPr/>
        </p:nvSpPr>
        <p:spPr>
          <a:xfrm>
            <a:off x="1924075" y="4097250"/>
            <a:ext cx="3643200" cy="418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one ( f ( g (s , t.label )))</a:t>
            </a:r>
            <a:endParaRPr b="1">
              <a:solidFill>
                <a:srgbClr val="FF0000"/>
              </a:solidFill>
              <a:latin typeface="Courier New"/>
              <a:ea typeface="Courier New"/>
              <a:cs typeface="Courier New"/>
              <a:sym typeface="Courier New"/>
            </a:endParaRPr>
          </a:p>
        </p:txBody>
      </p:sp>
      <p:sp>
        <p:nvSpPr>
          <p:cNvPr id="259" name="Google Shape;259;p41"/>
          <p:cNvSpPr txBox="1"/>
          <p:nvPr/>
        </p:nvSpPr>
        <p:spPr>
          <a:xfrm>
            <a:off x="1553600" y="4550975"/>
            <a:ext cx="7551000" cy="418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sum ([ allpath (b , f , g , g (s , t.label )) for b in t.branches ])</a:t>
            </a:r>
            <a:endParaRPr b="1">
              <a:solidFill>
                <a:srgbClr val="FF0000"/>
              </a:solidFill>
              <a:latin typeface="Courier New"/>
              <a:ea typeface="Courier New"/>
              <a:cs typeface="Courier New"/>
              <a:sym typeface="Courier New"/>
            </a:endParaRPr>
          </a:p>
        </p:txBody>
      </p:sp>
      <p:pic>
        <p:nvPicPr>
          <p:cNvPr id="260" name="Google Shape;260;p41"/>
          <p:cNvPicPr preferRelativeResize="0"/>
          <p:nvPr/>
        </p:nvPicPr>
        <p:blipFill rotWithShape="1">
          <a:blip r:embed="rId4">
            <a:alphaModFix/>
          </a:blip>
          <a:srcRect t="61671" r="69136" b="5574"/>
          <a:stretch/>
        </p:blipFill>
        <p:spPr>
          <a:xfrm>
            <a:off x="6321900" y="2742200"/>
            <a:ext cx="2822101" cy="1055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2"/>
          <p:cNvPicPr preferRelativeResize="0"/>
          <p:nvPr/>
        </p:nvPicPr>
        <p:blipFill rotWithShape="1">
          <a:blip r:embed="rId3">
            <a:alphaModFix/>
          </a:blip>
          <a:srcRect l="3029" t="6147" r="39270" b="66271"/>
          <a:stretch/>
        </p:blipFill>
        <p:spPr>
          <a:xfrm>
            <a:off x="0" y="2796275"/>
            <a:ext cx="3449400" cy="1629874"/>
          </a:xfrm>
          <a:prstGeom prst="rect">
            <a:avLst/>
          </a:prstGeom>
          <a:noFill/>
          <a:ln>
            <a:noFill/>
          </a:ln>
        </p:spPr>
      </p:pic>
      <p:pic>
        <p:nvPicPr>
          <p:cNvPr id="266" name="Google Shape;266;p42"/>
          <p:cNvPicPr preferRelativeResize="0"/>
          <p:nvPr/>
        </p:nvPicPr>
        <p:blipFill rotWithShape="1">
          <a:blip r:embed="rId3">
            <a:alphaModFix/>
          </a:blip>
          <a:srcRect t="35010"/>
          <a:stretch/>
        </p:blipFill>
        <p:spPr>
          <a:xfrm>
            <a:off x="3382050" y="806225"/>
            <a:ext cx="5634049" cy="3619926"/>
          </a:xfrm>
          <a:prstGeom prst="rect">
            <a:avLst/>
          </a:prstGeom>
          <a:noFill/>
          <a:ln>
            <a:noFill/>
          </a:ln>
        </p:spPr>
      </p:pic>
      <p:pic>
        <p:nvPicPr>
          <p:cNvPr id="267" name="Google Shape;267;p42"/>
          <p:cNvPicPr preferRelativeResize="0"/>
          <p:nvPr/>
        </p:nvPicPr>
        <p:blipFill rotWithShape="1">
          <a:blip r:embed="rId3">
            <a:alphaModFix/>
          </a:blip>
          <a:srcRect b="96785"/>
          <a:stretch/>
        </p:blipFill>
        <p:spPr>
          <a:xfrm>
            <a:off x="3297700" y="397325"/>
            <a:ext cx="10003626" cy="317901"/>
          </a:xfrm>
          <a:prstGeom prst="rect">
            <a:avLst/>
          </a:prstGeom>
          <a:noFill/>
          <a:ln>
            <a:noFill/>
          </a:ln>
        </p:spPr>
      </p:pic>
      <p:sp>
        <p:nvSpPr>
          <p:cNvPr id="268" name="Google Shape;268;p42"/>
          <p:cNvSpPr txBox="1"/>
          <p:nvPr/>
        </p:nvSpPr>
        <p:spPr>
          <a:xfrm>
            <a:off x="223825" y="-381000"/>
            <a:ext cx="2898300" cy="361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Unfortunately, multiplication in Python is broken on your computer. Implement eval_with_add, which evaluates an expression without using multiplication. You may fill the blanks with names or call expressions, but the only way you are allowed to combine two numbers is using addition.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43"/>
          <p:cNvPicPr preferRelativeResize="0"/>
          <p:nvPr/>
        </p:nvPicPr>
        <p:blipFill rotWithShape="1">
          <a:blip r:embed="rId3">
            <a:alphaModFix/>
          </a:blip>
          <a:srcRect l="3029" t="6147" r="39270" b="66271"/>
          <a:stretch/>
        </p:blipFill>
        <p:spPr>
          <a:xfrm>
            <a:off x="0" y="2796275"/>
            <a:ext cx="3449400" cy="1629874"/>
          </a:xfrm>
          <a:prstGeom prst="rect">
            <a:avLst/>
          </a:prstGeom>
          <a:noFill/>
          <a:ln>
            <a:noFill/>
          </a:ln>
        </p:spPr>
      </p:pic>
      <p:pic>
        <p:nvPicPr>
          <p:cNvPr id="274" name="Google Shape;274;p43"/>
          <p:cNvPicPr preferRelativeResize="0"/>
          <p:nvPr/>
        </p:nvPicPr>
        <p:blipFill rotWithShape="1">
          <a:blip r:embed="rId3">
            <a:alphaModFix/>
          </a:blip>
          <a:srcRect t="35010"/>
          <a:stretch/>
        </p:blipFill>
        <p:spPr>
          <a:xfrm>
            <a:off x="3382050" y="806225"/>
            <a:ext cx="5634049" cy="3619926"/>
          </a:xfrm>
          <a:prstGeom prst="rect">
            <a:avLst/>
          </a:prstGeom>
          <a:noFill/>
          <a:ln>
            <a:noFill/>
          </a:ln>
        </p:spPr>
      </p:pic>
      <p:pic>
        <p:nvPicPr>
          <p:cNvPr id="275" name="Google Shape;275;p43"/>
          <p:cNvPicPr preferRelativeResize="0"/>
          <p:nvPr/>
        </p:nvPicPr>
        <p:blipFill rotWithShape="1">
          <a:blip r:embed="rId3">
            <a:alphaModFix/>
          </a:blip>
          <a:srcRect b="96785"/>
          <a:stretch/>
        </p:blipFill>
        <p:spPr>
          <a:xfrm>
            <a:off x="3297700" y="397325"/>
            <a:ext cx="10003626" cy="317901"/>
          </a:xfrm>
          <a:prstGeom prst="rect">
            <a:avLst/>
          </a:prstGeom>
          <a:noFill/>
          <a:ln>
            <a:noFill/>
          </a:ln>
        </p:spPr>
      </p:pic>
      <p:sp>
        <p:nvSpPr>
          <p:cNvPr id="276" name="Google Shape;276;p43"/>
          <p:cNvSpPr txBox="1"/>
          <p:nvPr/>
        </p:nvSpPr>
        <p:spPr>
          <a:xfrm>
            <a:off x="223825" y="-381000"/>
            <a:ext cx="2898300" cy="361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Unfortunately, multiplication in Python is broken on your computer. Implement eval_with_add, which evaluates an expression without using multiplication. You may fill the blanks with names or call expressions, but the only way you are allowed to combine two numbers is using addition.</a:t>
            </a:r>
            <a:endParaRPr/>
          </a:p>
        </p:txBody>
      </p:sp>
      <p:sp>
        <p:nvSpPr>
          <p:cNvPr id="277" name="Google Shape;277;p43"/>
          <p:cNvSpPr txBox="1"/>
          <p:nvPr/>
        </p:nvSpPr>
        <p:spPr>
          <a:xfrm>
            <a:off x="4474700" y="969600"/>
            <a:ext cx="4995900" cy="418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0000"/>
                </a:solidFill>
                <a:latin typeface="Courier New"/>
                <a:ea typeface="Courier New"/>
                <a:cs typeface="Courier New"/>
                <a:sym typeface="Courier New"/>
              </a:rPr>
              <a:t> sum ([ eval_with_add(b) for b in t . branches ])</a:t>
            </a:r>
            <a:endParaRPr sz="1200" b="1">
              <a:solidFill>
                <a:srgbClr val="FF0000"/>
              </a:solidFill>
              <a:latin typeface="Courier New"/>
              <a:ea typeface="Courier New"/>
              <a:cs typeface="Courier New"/>
              <a:sym typeface="Courier New"/>
            </a:endParaRPr>
          </a:p>
        </p:txBody>
      </p:sp>
      <p:sp>
        <p:nvSpPr>
          <p:cNvPr id="278" name="Google Shape;278;p43"/>
          <p:cNvSpPr txBox="1"/>
          <p:nvPr/>
        </p:nvSpPr>
        <p:spPr>
          <a:xfrm>
            <a:off x="4535250" y="1647225"/>
            <a:ext cx="4995900" cy="418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0000"/>
                </a:solidFill>
                <a:latin typeface="Courier New"/>
                <a:ea typeface="Courier New"/>
                <a:cs typeface="Courier New"/>
                <a:sym typeface="Courier New"/>
              </a:rPr>
              <a:t>1</a:t>
            </a:r>
            <a:endParaRPr sz="1200" b="1">
              <a:solidFill>
                <a:srgbClr val="FF0000"/>
              </a:solidFill>
              <a:latin typeface="Courier New"/>
              <a:ea typeface="Courier New"/>
              <a:cs typeface="Courier New"/>
              <a:sym typeface="Courier New"/>
            </a:endParaRPr>
          </a:p>
        </p:txBody>
      </p:sp>
      <p:sp>
        <p:nvSpPr>
          <p:cNvPr id="279" name="Google Shape;279;p43"/>
          <p:cNvSpPr txBox="1"/>
          <p:nvPr/>
        </p:nvSpPr>
        <p:spPr>
          <a:xfrm>
            <a:off x="5364125" y="2442663"/>
            <a:ext cx="4995900" cy="418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0000"/>
                </a:solidFill>
                <a:latin typeface="Courier New"/>
                <a:ea typeface="Courier New"/>
                <a:cs typeface="Courier New"/>
                <a:sym typeface="Courier New"/>
              </a:rPr>
              <a:t>total</a:t>
            </a:r>
            <a:endParaRPr sz="1200" b="1">
              <a:solidFill>
                <a:srgbClr val="FF0000"/>
              </a:solidFill>
              <a:latin typeface="Courier New"/>
              <a:ea typeface="Courier New"/>
              <a:cs typeface="Courier New"/>
              <a:sym typeface="Courier New"/>
            </a:endParaRPr>
          </a:p>
        </p:txBody>
      </p:sp>
      <p:sp>
        <p:nvSpPr>
          <p:cNvPr id="280" name="Google Shape;280;p43"/>
          <p:cNvSpPr txBox="1"/>
          <p:nvPr/>
        </p:nvSpPr>
        <p:spPr>
          <a:xfrm>
            <a:off x="4535250" y="2796275"/>
            <a:ext cx="776700" cy="418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0000"/>
                </a:solidFill>
              </a:rPr>
              <a:t>_</a:t>
            </a:r>
            <a:endParaRPr sz="1200">
              <a:solidFill>
                <a:srgbClr val="FF0000"/>
              </a:solidFill>
            </a:endParaRPr>
          </a:p>
        </p:txBody>
      </p:sp>
      <p:sp>
        <p:nvSpPr>
          <p:cNvPr id="281" name="Google Shape;281;p43"/>
          <p:cNvSpPr txBox="1"/>
          <p:nvPr/>
        </p:nvSpPr>
        <p:spPr>
          <a:xfrm>
            <a:off x="5566000" y="2820300"/>
            <a:ext cx="4995900" cy="418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0000"/>
                </a:solidFill>
                <a:latin typeface="Courier New"/>
                <a:ea typeface="Courier New"/>
                <a:cs typeface="Courier New"/>
                <a:sym typeface="Courier New"/>
              </a:rPr>
              <a:t>range ( eval_with_add (b)):</a:t>
            </a:r>
            <a:endParaRPr sz="1200" b="1">
              <a:solidFill>
                <a:srgbClr val="FF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44"/>
          <p:cNvPicPr preferRelativeResize="0"/>
          <p:nvPr/>
        </p:nvPicPr>
        <p:blipFill rotWithShape="1">
          <a:blip r:embed="rId3">
            <a:alphaModFix/>
          </a:blip>
          <a:srcRect l="20322" t="24526" r="20322" b="24526"/>
          <a:stretch/>
        </p:blipFill>
        <p:spPr>
          <a:xfrm>
            <a:off x="11" y="364250"/>
            <a:ext cx="9144000" cy="4414999"/>
          </a:xfrm>
          <a:prstGeom prst="rect">
            <a:avLst/>
          </a:prstGeom>
          <a:noFill/>
          <a:ln>
            <a:noFill/>
          </a:ln>
        </p:spPr>
      </p:pic>
      <p:sp>
        <p:nvSpPr>
          <p:cNvPr id="287" name="Google Shape;287;p44"/>
          <p:cNvSpPr/>
          <p:nvPr/>
        </p:nvSpPr>
        <p:spPr>
          <a:xfrm>
            <a:off x="861875" y="3220475"/>
            <a:ext cx="5894100" cy="8481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45"/>
          <p:cNvPicPr preferRelativeResize="0"/>
          <p:nvPr/>
        </p:nvPicPr>
        <p:blipFill rotWithShape="1">
          <a:blip r:embed="rId3">
            <a:alphaModFix/>
          </a:blip>
          <a:srcRect l="20322" t="24526" r="20322" b="24526"/>
          <a:stretch/>
        </p:blipFill>
        <p:spPr>
          <a:xfrm>
            <a:off x="11" y="364250"/>
            <a:ext cx="9144000" cy="4414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6"/>
          <p:cNvPicPr preferRelativeResize="0"/>
          <p:nvPr/>
        </p:nvPicPr>
        <p:blipFill>
          <a:blip r:embed="rId3">
            <a:alphaModFix/>
          </a:blip>
          <a:stretch>
            <a:fillRect/>
          </a:stretch>
        </p:blipFill>
        <p:spPr>
          <a:xfrm>
            <a:off x="246575" y="180225"/>
            <a:ext cx="5650509"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47"/>
          <p:cNvPicPr preferRelativeResize="0"/>
          <p:nvPr/>
        </p:nvPicPr>
        <p:blipFill>
          <a:blip r:embed="rId3">
            <a:alphaModFix/>
          </a:blip>
          <a:stretch>
            <a:fillRect/>
          </a:stretch>
        </p:blipFill>
        <p:spPr>
          <a:xfrm>
            <a:off x="226150" y="-76200"/>
            <a:ext cx="5650509" cy="3820975"/>
          </a:xfrm>
          <a:prstGeom prst="rect">
            <a:avLst/>
          </a:prstGeom>
          <a:noFill/>
          <a:ln>
            <a:noFill/>
          </a:ln>
        </p:spPr>
      </p:pic>
      <p:pic>
        <p:nvPicPr>
          <p:cNvPr id="303" name="Google Shape;303;p47"/>
          <p:cNvPicPr preferRelativeResize="0"/>
          <p:nvPr/>
        </p:nvPicPr>
        <p:blipFill rotWithShape="1">
          <a:blip r:embed="rId4">
            <a:alphaModFix/>
          </a:blip>
          <a:srcRect b="10225"/>
          <a:stretch/>
        </p:blipFill>
        <p:spPr>
          <a:xfrm>
            <a:off x="494625" y="3393550"/>
            <a:ext cx="4418925" cy="160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a:t>
            </a:r>
            <a:endParaRPr/>
          </a:p>
        </p:txBody>
      </p:sp>
      <p:sp>
        <p:nvSpPr>
          <p:cNvPr id="134" name="Google Shape;134;p27"/>
          <p:cNvSpPr txBox="1">
            <a:spLocks noGrp="1"/>
          </p:cNvSpPr>
          <p:nvPr>
            <p:ph type="body" idx="1"/>
          </p:nvPr>
        </p:nvSpPr>
        <p:spPr>
          <a:xfrm>
            <a:off x="311700" y="1152475"/>
            <a:ext cx="4463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when you call a function from inside itself!</a:t>
            </a:r>
            <a:endParaRPr/>
          </a:p>
          <a:p>
            <a:pPr marL="0" lvl="0" indent="0" algn="l" rtl="0">
              <a:spcBef>
                <a:spcPts val="1600"/>
              </a:spcBef>
              <a:spcAft>
                <a:spcPts val="0"/>
              </a:spcAft>
              <a:buNone/>
            </a:pPr>
            <a:r>
              <a:rPr lang="en"/>
              <a:t>What could possibly go wrong?</a:t>
            </a:r>
            <a:endParaRPr/>
          </a:p>
          <a:p>
            <a:pPr marL="0" lvl="0" indent="0" algn="l" rtl="0">
              <a:spcBef>
                <a:spcPts val="1600"/>
              </a:spcBef>
              <a:spcAft>
                <a:spcPts val="1600"/>
              </a:spcAft>
              <a:buNone/>
            </a:pPr>
            <a:br>
              <a:rPr lang="en" sz="12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&gt;&gt;&gt; </a:t>
            </a:r>
            <a:r>
              <a:rPr lang="en" sz="1600" b="1">
                <a:solidFill>
                  <a:srgbClr val="00193A"/>
                </a:solidFill>
                <a:latin typeface="Consolas"/>
                <a:ea typeface="Consolas"/>
                <a:cs typeface="Consolas"/>
                <a:sym typeface="Consolas"/>
              </a:rPr>
              <a:t>def</a:t>
            </a:r>
            <a:r>
              <a:rPr lang="en" sz="1600">
                <a:solidFill>
                  <a:srgbClr val="00193A"/>
                </a:solidFill>
                <a:latin typeface="Consolas"/>
                <a:ea typeface="Consolas"/>
                <a:cs typeface="Consolas"/>
                <a:sym typeface="Consolas"/>
              </a:rPr>
              <a:t> </a:t>
            </a:r>
            <a:r>
              <a:rPr lang="en" sz="1600" b="1">
                <a:solidFill>
                  <a:srgbClr val="0048AB"/>
                </a:solidFill>
                <a:latin typeface="Consolas"/>
                <a:ea typeface="Consolas"/>
                <a:cs typeface="Consolas"/>
                <a:sym typeface="Consolas"/>
              </a:rPr>
              <a:t>recursion</a:t>
            </a:r>
            <a:r>
              <a:rPr lang="en" sz="1600">
                <a:solidFill>
                  <a:srgbClr val="00193A"/>
                </a:solidFill>
                <a:latin typeface="Consolas"/>
                <a:ea typeface="Consolas"/>
                <a:cs typeface="Consolas"/>
                <a:sym typeface="Consolas"/>
              </a:rPr>
              <a:t>(recurse):</a:t>
            </a:r>
            <a:br>
              <a:rPr lang="en" sz="16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 </a:t>
            </a:r>
            <a:r>
              <a:rPr lang="en" sz="1600">
                <a:solidFill>
                  <a:srgbClr val="00193A"/>
                </a:solidFill>
                <a:latin typeface="Consolas"/>
                <a:ea typeface="Consolas"/>
                <a:cs typeface="Consolas"/>
                <a:sym typeface="Consolas"/>
              </a:rPr>
              <a:t>   </a:t>
            </a:r>
            <a:r>
              <a:rPr lang="en" sz="1600" b="1">
                <a:solidFill>
                  <a:srgbClr val="00193A"/>
                </a:solidFill>
                <a:latin typeface="Consolas"/>
                <a:ea typeface="Consolas"/>
                <a:cs typeface="Consolas"/>
                <a:sym typeface="Consolas"/>
              </a:rPr>
              <a:t>return</a:t>
            </a:r>
            <a:r>
              <a:rPr lang="en" sz="1600">
                <a:solidFill>
                  <a:srgbClr val="00193A"/>
                </a:solidFill>
                <a:latin typeface="Consolas"/>
                <a:ea typeface="Consolas"/>
                <a:cs typeface="Consolas"/>
                <a:sym typeface="Consolas"/>
              </a:rPr>
              <a:t> recursion(recurse)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a:t>
            </a:r>
            <a:endParaRPr/>
          </a:p>
        </p:txBody>
      </p:sp>
      <p:sp>
        <p:nvSpPr>
          <p:cNvPr id="140" name="Google Shape;140;p28"/>
          <p:cNvSpPr txBox="1">
            <a:spLocks noGrp="1"/>
          </p:cNvSpPr>
          <p:nvPr>
            <p:ph type="body" idx="1"/>
          </p:nvPr>
        </p:nvSpPr>
        <p:spPr>
          <a:xfrm>
            <a:off x="311700" y="1152475"/>
            <a:ext cx="4377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when you call a function from inside    itself!</a:t>
            </a:r>
            <a:endParaRPr/>
          </a:p>
          <a:p>
            <a:pPr marL="0" lvl="0" indent="0" algn="l" rtl="0">
              <a:spcBef>
                <a:spcPts val="1600"/>
              </a:spcBef>
              <a:spcAft>
                <a:spcPts val="0"/>
              </a:spcAft>
              <a:buNone/>
            </a:pPr>
            <a:r>
              <a:rPr lang="en"/>
              <a:t>What could possibly go wrong?</a:t>
            </a:r>
            <a:endParaRPr/>
          </a:p>
          <a:p>
            <a:pPr marL="0" lvl="0" indent="0" algn="l" rtl="0">
              <a:spcBef>
                <a:spcPts val="1600"/>
              </a:spcBef>
              <a:spcAft>
                <a:spcPts val="1600"/>
              </a:spcAft>
              <a:buNone/>
            </a:pPr>
            <a:br>
              <a:rPr lang="en" sz="12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&gt;&gt;&gt; </a:t>
            </a:r>
            <a:r>
              <a:rPr lang="en" sz="1600" b="1">
                <a:solidFill>
                  <a:srgbClr val="00193A"/>
                </a:solidFill>
                <a:latin typeface="Consolas"/>
                <a:ea typeface="Consolas"/>
                <a:cs typeface="Consolas"/>
                <a:sym typeface="Consolas"/>
              </a:rPr>
              <a:t>def</a:t>
            </a:r>
            <a:r>
              <a:rPr lang="en" sz="1600">
                <a:solidFill>
                  <a:srgbClr val="00193A"/>
                </a:solidFill>
                <a:latin typeface="Consolas"/>
                <a:ea typeface="Consolas"/>
                <a:cs typeface="Consolas"/>
                <a:sym typeface="Consolas"/>
              </a:rPr>
              <a:t> </a:t>
            </a:r>
            <a:r>
              <a:rPr lang="en" sz="1600" b="1">
                <a:solidFill>
                  <a:srgbClr val="0048AB"/>
                </a:solidFill>
                <a:latin typeface="Consolas"/>
                <a:ea typeface="Consolas"/>
                <a:cs typeface="Consolas"/>
                <a:sym typeface="Consolas"/>
              </a:rPr>
              <a:t>recursion</a:t>
            </a:r>
            <a:r>
              <a:rPr lang="en" sz="1600">
                <a:solidFill>
                  <a:srgbClr val="00193A"/>
                </a:solidFill>
                <a:latin typeface="Consolas"/>
                <a:ea typeface="Consolas"/>
                <a:cs typeface="Consolas"/>
                <a:sym typeface="Consolas"/>
              </a:rPr>
              <a:t>(recurse):</a:t>
            </a:r>
            <a:br>
              <a:rPr lang="en" sz="16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 </a:t>
            </a:r>
            <a:r>
              <a:rPr lang="en" sz="1600">
                <a:solidFill>
                  <a:srgbClr val="00193A"/>
                </a:solidFill>
                <a:latin typeface="Consolas"/>
                <a:ea typeface="Consolas"/>
                <a:cs typeface="Consolas"/>
                <a:sym typeface="Consolas"/>
              </a:rPr>
              <a:t>   </a:t>
            </a:r>
            <a:r>
              <a:rPr lang="en" sz="1600" b="1">
                <a:solidFill>
                  <a:srgbClr val="00193A"/>
                </a:solidFill>
                <a:latin typeface="Consolas"/>
                <a:ea typeface="Consolas"/>
                <a:cs typeface="Consolas"/>
                <a:sym typeface="Consolas"/>
              </a:rPr>
              <a:t>return</a:t>
            </a:r>
            <a:r>
              <a:rPr lang="en" sz="1600">
                <a:solidFill>
                  <a:srgbClr val="00193A"/>
                </a:solidFill>
                <a:latin typeface="Consolas"/>
                <a:ea typeface="Consolas"/>
                <a:cs typeface="Consolas"/>
                <a:sym typeface="Consolas"/>
              </a:rPr>
              <a:t> recursion(recurse)</a:t>
            </a:r>
            <a:endParaRPr sz="1600"/>
          </a:p>
        </p:txBody>
      </p:sp>
      <p:sp>
        <p:nvSpPr>
          <p:cNvPr id="141" name="Google Shape;141;p28"/>
          <p:cNvSpPr txBox="1">
            <a:spLocks noGrp="1"/>
          </p:cNvSpPr>
          <p:nvPr>
            <p:ph type="body" idx="1"/>
          </p:nvPr>
        </p:nvSpPr>
        <p:spPr>
          <a:xfrm>
            <a:off x="4829450" y="1152475"/>
            <a:ext cx="4377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Two parts of recursion</a:t>
            </a:r>
            <a:endParaRPr b="1">
              <a:solidFill>
                <a:schemeClr val="lt2"/>
              </a:solidFill>
            </a:endParaRPr>
          </a:p>
          <a:p>
            <a:pPr marL="457200" lvl="0" indent="-342900" algn="l" rtl="0">
              <a:spcBef>
                <a:spcPts val="1600"/>
              </a:spcBef>
              <a:spcAft>
                <a:spcPts val="0"/>
              </a:spcAft>
              <a:buSzPts val="1800"/>
              <a:buAutoNum type="arabicPeriod"/>
            </a:pPr>
            <a:r>
              <a:rPr lang="en"/>
              <a:t>Base case</a:t>
            </a:r>
            <a:endParaRPr/>
          </a:p>
          <a:p>
            <a:pPr marL="457200" lvl="0" indent="-342900" algn="l" rtl="0">
              <a:spcBef>
                <a:spcPts val="0"/>
              </a:spcBef>
              <a:spcAft>
                <a:spcPts val="0"/>
              </a:spcAft>
              <a:buSzPts val="1800"/>
              <a:buAutoNum type="arabicPeriod"/>
            </a:pPr>
            <a:r>
              <a:rPr lang="en"/>
              <a:t>Recursive leap of faith</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152400" y="152400"/>
            <a:ext cx="7333812"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52400" y="152400"/>
            <a:ext cx="7333812" cy="4838700"/>
          </a:xfrm>
          <a:prstGeom prst="rect">
            <a:avLst/>
          </a:prstGeom>
          <a:noFill/>
          <a:ln>
            <a:noFill/>
          </a:ln>
        </p:spPr>
      </p:pic>
      <p:sp>
        <p:nvSpPr>
          <p:cNvPr id="152" name="Google Shape;152;p30"/>
          <p:cNvSpPr txBox="1"/>
          <p:nvPr/>
        </p:nvSpPr>
        <p:spPr>
          <a:xfrm>
            <a:off x="1643075" y="3301775"/>
            <a:ext cx="3643200" cy="4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 count_sums (n -m , f , f ( m ))</a:t>
            </a:r>
            <a:endParaRPr>
              <a:solidFill>
                <a:srgbClr val="FF0000"/>
              </a:solidFill>
            </a:endParaRPr>
          </a:p>
        </p:txBody>
      </p:sp>
      <p:sp>
        <p:nvSpPr>
          <p:cNvPr id="153" name="Google Shape;153;p30"/>
          <p:cNvSpPr txBox="1"/>
          <p:nvPr/>
        </p:nvSpPr>
        <p:spPr>
          <a:xfrm>
            <a:off x="1637625" y="3796475"/>
            <a:ext cx="3643200" cy="4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 count_sums (n , f , f ( m ))</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a:off x="2410100" y="3381125"/>
            <a:ext cx="6321600" cy="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root</a:t>
            </a:r>
            <a:r>
              <a:rPr lang="en"/>
              <a:t>: v top of ur tree</a:t>
            </a:r>
            <a:endParaRPr b="1"/>
          </a:p>
        </p:txBody>
      </p:sp>
      <p:sp>
        <p:nvSpPr>
          <p:cNvPr id="164" name="Google Shape;164;p32"/>
          <p:cNvSpPr txBox="1">
            <a:spLocks noGrp="1"/>
          </p:cNvSpPr>
          <p:nvPr>
            <p:ph type="body" idx="1"/>
          </p:nvPr>
        </p:nvSpPr>
        <p:spPr>
          <a:xfrm>
            <a:off x="2410100" y="2455925"/>
            <a:ext cx="6321600" cy="9252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b="1"/>
              <a:t>branch node</a:t>
            </a:r>
            <a:r>
              <a:rPr lang="en"/>
              <a:t>: node w/a parent</a:t>
            </a:r>
            <a:endParaRPr/>
          </a:p>
          <a:p>
            <a:pPr marL="914400" lvl="1" indent="-317500" algn="l" rtl="0">
              <a:spcBef>
                <a:spcPts val="0"/>
              </a:spcBef>
              <a:spcAft>
                <a:spcPts val="0"/>
              </a:spcAft>
              <a:buSzPts val="1400"/>
              <a:buChar char="○"/>
            </a:pPr>
            <a:r>
              <a:rPr lang="en"/>
              <a:t>previously known as “child”</a:t>
            </a:r>
            <a:endParaRPr/>
          </a:p>
          <a:p>
            <a:pPr marL="914400" lvl="1" indent="-317500" algn="l" rtl="0">
              <a:spcBef>
                <a:spcPts val="0"/>
              </a:spcBef>
              <a:spcAft>
                <a:spcPts val="0"/>
              </a:spcAft>
              <a:buSzPts val="1400"/>
              <a:buChar char="○"/>
            </a:pPr>
            <a:r>
              <a:rPr lang="en"/>
              <a:t>each “child”/branch node can only have one parent</a:t>
            </a:r>
            <a:endParaRPr b="1"/>
          </a:p>
        </p:txBody>
      </p:sp>
      <p:sp>
        <p:nvSpPr>
          <p:cNvPr id="165" name="Google Shape;165;p32"/>
          <p:cNvSpPr txBox="1">
            <a:spLocks noGrp="1"/>
          </p:cNvSpPr>
          <p:nvPr>
            <p:ph type="body" idx="1"/>
          </p:nvPr>
        </p:nvSpPr>
        <p:spPr>
          <a:xfrm>
            <a:off x="2410100" y="1820525"/>
            <a:ext cx="6321600" cy="63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parent node</a:t>
            </a:r>
            <a:r>
              <a:rPr lang="en"/>
              <a:t>: node w/branches</a:t>
            </a:r>
            <a:endParaRPr/>
          </a:p>
          <a:p>
            <a:pPr marL="914400" lvl="1" indent="-317500" algn="l" rtl="0">
              <a:spcBef>
                <a:spcPts val="0"/>
              </a:spcBef>
              <a:spcAft>
                <a:spcPts val="0"/>
              </a:spcAft>
              <a:buSzPts val="1400"/>
              <a:buChar char="○"/>
            </a:pPr>
            <a:r>
              <a:rPr lang="en"/>
              <a:t>can have multiple branches</a:t>
            </a:r>
            <a:endParaRPr/>
          </a:p>
        </p:txBody>
      </p:sp>
      <p:sp>
        <p:nvSpPr>
          <p:cNvPr id="166" name="Google Shape;166;p32"/>
          <p:cNvSpPr txBox="1">
            <a:spLocks noGrp="1"/>
          </p:cNvSpPr>
          <p:nvPr>
            <p:ph type="body" idx="1"/>
          </p:nvPr>
        </p:nvSpPr>
        <p:spPr>
          <a:xfrm>
            <a:off x="2410100" y="1404125"/>
            <a:ext cx="6321600" cy="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branches down; root is at </a:t>
            </a:r>
            <a:r>
              <a:rPr lang="en" i="1" u="sng"/>
              <a:t>top</a:t>
            </a:r>
            <a:r>
              <a:rPr lang="en"/>
              <a:t> and leaves are at bottom</a:t>
            </a:r>
            <a:endParaRPr/>
          </a:p>
        </p:txBody>
      </p:sp>
      <p:sp>
        <p:nvSpPr>
          <p:cNvPr id="167" name="Google Shape;167;p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Terminology</a:t>
            </a:r>
            <a:endParaRPr/>
          </a:p>
        </p:txBody>
      </p:sp>
      <p:pic>
        <p:nvPicPr>
          <p:cNvPr id="168" name="Google Shape;168;p32" descr="Screen Shot 2017-09-19 at 11.52.05 PM.png"/>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169" name="Google Shape;169;p32"/>
          <p:cNvSpPr txBox="1">
            <a:spLocks noGrp="1"/>
          </p:cNvSpPr>
          <p:nvPr>
            <p:ph type="body" idx="1"/>
          </p:nvPr>
        </p:nvSpPr>
        <p:spPr>
          <a:xfrm>
            <a:off x="2410100" y="3797525"/>
            <a:ext cx="6321600" cy="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label:</a:t>
            </a:r>
            <a:r>
              <a:rPr lang="en"/>
              <a:t> value </a:t>
            </a:r>
            <a:r>
              <a:rPr lang="en" i="1" u="sng"/>
              <a:t>inside</a:t>
            </a:r>
            <a:r>
              <a:rPr lang="en"/>
              <a:t> of the node</a:t>
            </a:r>
            <a:endParaRPr b="1"/>
          </a:p>
        </p:txBody>
      </p:sp>
      <p:sp>
        <p:nvSpPr>
          <p:cNvPr id="170" name="Google Shape;170;p32"/>
          <p:cNvSpPr txBox="1">
            <a:spLocks noGrp="1"/>
          </p:cNvSpPr>
          <p:nvPr>
            <p:ph type="body" idx="1"/>
          </p:nvPr>
        </p:nvSpPr>
        <p:spPr>
          <a:xfrm>
            <a:off x="2410100" y="4213925"/>
            <a:ext cx="6321600" cy="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leaf</a:t>
            </a:r>
            <a:r>
              <a:rPr lang="en"/>
              <a:t>: node w/no branches</a:t>
            </a:r>
            <a:endParaRPr b="1"/>
          </a:p>
        </p:txBody>
      </p:sp>
      <p:sp>
        <p:nvSpPr>
          <p:cNvPr id="171" name="Google Shape;171;p32"/>
          <p:cNvSpPr/>
          <p:nvPr/>
        </p:nvSpPr>
        <p:spPr>
          <a:xfrm>
            <a:off x="1615250" y="1994975"/>
            <a:ext cx="355800" cy="286500"/>
          </a:xfrm>
          <a:prstGeom prst="roundRect">
            <a:avLst>
              <a:gd name="adj" fmla="val 16667"/>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2"/>
          <p:cNvSpPr/>
          <p:nvPr/>
        </p:nvSpPr>
        <p:spPr>
          <a:xfrm>
            <a:off x="1259450" y="2357725"/>
            <a:ext cx="355800" cy="286500"/>
          </a:xfrm>
          <a:prstGeom prst="roundRect">
            <a:avLst>
              <a:gd name="adj" fmla="val 16667"/>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2"/>
          <p:cNvSpPr/>
          <p:nvPr/>
        </p:nvSpPr>
        <p:spPr>
          <a:xfrm>
            <a:off x="1615250" y="2720475"/>
            <a:ext cx="355800" cy="286500"/>
          </a:xfrm>
          <a:prstGeom prst="roundRect">
            <a:avLst>
              <a:gd name="adj" fmla="val 16667"/>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2"/>
          <p:cNvSpPr/>
          <p:nvPr/>
        </p:nvSpPr>
        <p:spPr>
          <a:xfrm>
            <a:off x="1615250" y="3062700"/>
            <a:ext cx="355800" cy="286500"/>
          </a:xfrm>
          <a:prstGeom prst="roundRect">
            <a:avLst>
              <a:gd name="adj" fmla="val 16667"/>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a:off x="547750" y="3062700"/>
            <a:ext cx="355800" cy="286500"/>
          </a:xfrm>
          <a:prstGeom prst="roundRect">
            <a:avLst>
              <a:gd name="adj" fmla="val 16667"/>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a:off x="903550" y="2720475"/>
            <a:ext cx="355800" cy="286500"/>
          </a:xfrm>
          <a:prstGeom prst="roundRect">
            <a:avLst>
              <a:gd name="adj" fmla="val 16667"/>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2"/>
          <p:cNvSpPr/>
          <p:nvPr/>
        </p:nvSpPr>
        <p:spPr>
          <a:xfrm>
            <a:off x="1971050" y="2357725"/>
            <a:ext cx="355800" cy="286500"/>
          </a:xfrm>
          <a:prstGeom prst="roundRect">
            <a:avLst>
              <a:gd name="adj" fmla="val 16667"/>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2"/>
          <p:cNvSpPr/>
          <p:nvPr/>
        </p:nvSpPr>
        <p:spPr>
          <a:xfrm>
            <a:off x="1259450" y="3062700"/>
            <a:ext cx="355800" cy="286500"/>
          </a:xfrm>
          <a:prstGeom prst="roundRect">
            <a:avLst>
              <a:gd name="adj" fmla="val 16667"/>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 name="Google Shape;179;p32"/>
          <p:cNvCxnSpPr/>
          <p:nvPr/>
        </p:nvCxnSpPr>
        <p:spPr>
          <a:xfrm>
            <a:off x="952300" y="1994963"/>
            <a:ext cx="258300" cy="308700"/>
          </a:xfrm>
          <a:prstGeom prst="straightConnector1">
            <a:avLst/>
          </a:prstGeom>
          <a:noFill/>
          <a:ln w="9525" cap="flat" cmpd="sng">
            <a:solidFill>
              <a:srgbClr val="D33682"/>
            </a:solidFill>
            <a:prstDash val="solid"/>
            <a:round/>
            <a:headEnd type="none" w="med" len="med"/>
            <a:tailEnd type="stealth" w="med" len="med"/>
          </a:ln>
        </p:spPr>
      </p:cxnSp>
      <p:cxnSp>
        <p:nvCxnSpPr>
          <p:cNvPr id="180" name="Google Shape;180;p32"/>
          <p:cNvCxnSpPr/>
          <p:nvPr/>
        </p:nvCxnSpPr>
        <p:spPr>
          <a:xfrm>
            <a:off x="645350" y="2357713"/>
            <a:ext cx="258300" cy="308700"/>
          </a:xfrm>
          <a:prstGeom prst="straightConnector1">
            <a:avLst/>
          </a:prstGeom>
          <a:noFill/>
          <a:ln w="9525" cap="flat" cmpd="sng">
            <a:solidFill>
              <a:srgbClr val="D33682"/>
            </a:solidFill>
            <a:prstDash val="solid"/>
            <a:round/>
            <a:headEnd type="none" w="med" len="med"/>
            <a:tailEnd type="stealth" w="med" len="med"/>
          </a:ln>
        </p:spPr>
      </p:cxnSp>
      <p:cxnSp>
        <p:nvCxnSpPr>
          <p:cNvPr id="181" name="Google Shape;181;p32"/>
          <p:cNvCxnSpPr/>
          <p:nvPr/>
        </p:nvCxnSpPr>
        <p:spPr>
          <a:xfrm>
            <a:off x="241525" y="2709363"/>
            <a:ext cx="258300" cy="308700"/>
          </a:xfrm>
          <a:prstGeom prst="straightConnector1">
            <a:avLst/>
          </a:prstGeom>
          <a:noFill/>
          <a:ln w="9525" cap="flat" cmpd="sng">
            <a:solidFill>
              <a:srgbClr val="D33682"/>
            </a:solidFill>
            <a:prstDash val="solid"/>
            <a:round/>
            <a:headEnd type="none" w="med" len="med"/>
            <a:tailEnd type="stealth" w="med" len="med"/>
          </a:ln>
        </p:spPr>
      </p:cxnSp>
      <p:cxnSp>
        <p:nvCxnSpPr>
          <p:cNvPr id="182" name="Google Shape;182;p32"/>
          <p:cNvCxnSpPr/>
          <p:nvPr/>
        </p:nvCxnSpPr>
        <p:spPr>
          <a:xfrm>
            <a:off x="-66450" y="3154238"/>
            <a:ext cx="258300" cy="308700"/>
          </a:xfrm>
          <a:prstGeom prst="straightConnector1">
            <a:avLst/>
          </a:prstGeom>
          <a:noFill/>
          <a:ln w="9525" cap="flat" cmpd="sng">
            <a:solidFill>
              <a:srgbClr val="D33682"/>
            </a:solidFill>
            <a:prstDash val="solid"/>
            <a:round/>
            <a:headEnd type="none" w="med" len="med"/>
            <a:tailEnd type="stealth" w="med" len="med"/>
          </a:ln>
        </p:spPr>
      </p:cxnSp>
      <p:sp>
        <p:nvSpPr>
          <p:cNvPr id="183" name="Google Shape;183;p32"/>
          <p:cNvSpPr/>
          <p:nvPr/>
        </p:nvSpPr>
        <p:spPr>
          <a:xfrm>
            <a:off x="1615250" y="1994975"/>
            <a:ext cx="355800" cy="286500"/>
          </a:xfrm>
          <a:prstGeom prst="roundRect">
            <a:avLst>
              <a:gd name="adj" fmla="val 16667"/>
            </a:avLst>
          </a:prstGeom>
          <a:noFill/>
          <a:ln w="19050" cap="flat" cmpd="sng">
            <a:solidFill>
              <a:srgbClr val="268BD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2"/>
          <p:cNvSpPr/>
          <p:nvPr/>
        </p:nvSpPr>
        <p:spPr>
          <a:xfrm>
            <a:off x="192775" y="3446075"/>
            <a:ext cx="355800" cy="286500"/>
          </a:xfrm>
          <a:prstGeom prst="roundRect">
            <a:avLst>
              <a:gd name="adj" fmla="val 16667"/>
            </a:avLst>
          </a:prstGeom>
          <a:noFill/>
          <a:ln w="19050" cap="flat" cmpd="sng">
            <a:solidFill>
              <a:srgbClr val="8599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2"/>
          <p:cNvSpPr/>
          <p:nvPr/>
        </p:nvSpPr>
        <p:spPr>
          <a:xfrm>
            <a:off x="903550" y="3446075"/>
            <a:ext cx="355800" cy="286500"/>
          </a:xfrm>
          <a:prstGeom prst="roundRect">
            <a:avLst>
              <a:gd name="adj" fmla="val 16667"/>
            </a:avLst>
          </a:prstGeom>
          <a:noFill/>
          <a:ln w="19050" cap="flat" cmpd="sng">
            <a:solidFill>
              <a:srgbClr val="8599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2"/>
          <p:cNvSpPr/>
          <p:nvPr/>
        </p:nvSpPr>
        <p:spPr>
          <a:xfrm>
            <a:off x="1259450" y="3446075"/>
            <a:ext cx="355800" cy="286500"/>
          </a:xfrm>
          <a:prstGeom prst="roundRect">
            <a:avLst>
              <a:gd name="adj" fmla="val 16667"/>
            </a:avLst>
          </a:prstGeom>
          <a:noFill/>
          <a:ln w="19050" cap="flat" cmpd="sng">
            <a:solidFill>
              <a:srgbClr val="8599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2"/>
          <p:cNvSpPr/>
          <p:nvPr/>
        </p:nvSpPr>
        <p:spPr>
          <a:xfrm>
            <a:off x="1615350" y="3446075"/>
            <a:ext cx="355800" cy="286500"/>
          </a:xfrm>
          <a:prstGeom prst="roundRect">
            <a:avLst>
              <a:gd name="adj" fmla="val 16667"/>
            </a:avLst>
          </a:prstGeom>
          <a:noFill/>
          <a:ln w="19050" cap="flat" cmpd="sng">
            <a:solidFill>
              <a:srgbClr val="8599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2"/>
          <p:cNvSpPr/>
          <p:nvPr/>
        </p:nvSpPr>
        <p:spPr>
          <a:xfrm>
            <a:off x="6542550" y="1971125"/>
            <a:ext cx="2022300" cy="993600"/>
          </a:xfrm>
          <a:prstGeom prst="wedgeRoundRectCallout">
            <a:avLst>
              <a:gd name="adj1" fmla="val -68923"/>
              <a:gd name="adj2" fmla="val 23020"/>
              <a:gd name="adj3"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1"/>
                </a:solidFill>
              </a:rPr>
              <a:t>branches</a:t>
            </a:r>
            <a:r>
              <a:rPr lang="en">
                <a:solidFill>
                  <a:schemeClr val="lt1"/>
                </a:solidFill>
              </a:rPr>
              <a:t>: the subtree that extends from the branch node</a:t>
            </a:r>
            <a:endParaRPr>
              <a:solidFill>
                <a:schemeClr val="lt1"/>
              </a:solidFill>
            </a:endParaRPr>
          </a:p>
        </p:txBody>
      </p:sp>
      <p:sp>
        <p:nvSpPr>
          <p:cNvPr id="189" name="Google Shape;189;p32"/>
          <p:cNvSpPr txBox="1"/>
          <p:nvPr/>
        </p:nvSpPr>
        <p:spPr>
          <a:xfrm>
            <a:off x="15650" y="4873400"/>
            <a:ext cx="2347200" cy="1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body" idx="1"/>
          </p:nvPr>
        </p:nvSpPr>
        <p:spPr>
          <a:xfrm>
            <a:off x="2410100" y="1994975"/>
            <a:ext cx="6321600" cy="63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height</a:t>
            </a:r>
            <a:r>
              <a:rPr lang="en"/>
              <a:t>: depth of the furthest/lowest leaf</a:t>
            </a:r>
            <a:endParaRPr/>
          </a:p>
          <a:p>
            <a:pPr marL="914400" lvl="1" indent="-317500" algn="l" rtl="0">
              <a:spcBef>
                <a:spcPts val="0"/>
              </a:spcBef>
              <a:spcAft>
                <a:spcPts val="0"/>
              </a:spcAft>
              <a:buSzPts val="1400"/>
              <a:buChar char="○"/>
            </a:pPr>
            <a:r>
              <a:rPr lang="en"/>
              <a:t>aka, maximum depth in the tree!</a:t>
            </a:r>
            <a:endParaRPr/>
          </a:p>
        </p:txBody>
      </p:sp>
      <p:sp>
        <p:nvSpPr>
          <p:cNvPr id="195" name="Google Shape;195;p33"/>
          <p:cNvSpPr txBox="1">
            <a:spLocks noGrp="1"/>
          </p:cNvSpPr>
          <p:nvPr>
            <p:ph type="body" idx="1"/>
          </p:nvPr>
        </p:nvSpPr>
        <p:spPr>
          <a:xfrm>
            <a:off x="2410100" y="1404125"/>
            <a:ext cx="6321600" cy="635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Lato"/>
              <a:buChar char="●"/>
            </a:pPr>
            <a:r>
              <a:rPr lang="en" b="1"/>
              <a:t>depth</a:t>
            </a:r>
            <a:r>
              <a:rPr lang="en"/>
              <a:t>: # of edges from root of tree to the node</a:t>
            </a:r>
            <a:endParaRPr/>
          </a:p>
          <a:p>
            <a:pPr marL="914400" marR="0" lvl="1" indent="-317500" algn="l" rtl="0">
              <a:lnSpc>
                <a:spcPct val="115000"/>
              </a:lnSpc>
              <a:spcBef>
                <a:spcPts val="0"/>
              </a:spcBef>
              <a:spcAft>
                <a:spcPts val="0"/>
              </a:spcAft>
              <a:buSzPts val="1400"/>
              <a:buChar char="○"/>
            </a:pPr>
            <a:r>
              <a:rPr lang="en"/>
              <a:t>think: how many edges in the </a:t>
            </a:r>
            <a:r>
              <a:rPr lang="en" i="1"/>
              <a:t>path</a:t>
            </a:r>
            <a:r>
              <a:rPr lang="en"/>
              <a:t> from root -&gt; node X?</a:t>
            </a:r>
            <a:endParaRPr/>
          </a:p>
        </p:txBody>
      </p:sp>
      <p:sp>
        <p:nvSpPr>
          <p:cNvPr id="196" name="Google Shape;196;p3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Terminology</a:t>
            </a:r>
            <a:endParaRPr/>
          </a:p>
        </p:txBody>
      </p:sp>
      <p:pic>
        <p:nvPicPr>
          <p:cNvPr id="197" name="Google Shape;197;p33" descr="Screen Shot 2017-09-19 at 11.52.05 PM.png"/>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198" name="Google Shape;198;p33"/>
          <p:cNvSpPr txBox="1"/>
          <p:nvPr/>
        </p:nvSpPr>
        <p:spPr>
          <a:xfrm>
            <a:off x="15650" y="4873400"/>
            <a:ext cx="2347200" cy="1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1543</Words>
  <Application>Microsoft Macintosh PowerPoint</Application>
  <PresentationFormat>Presentación en pantalla (16:9)</PresentationFormat>
  <Paragraphs>131</Paragraphs>
  <Slides>23</Slides>
  <Notes>23</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23</vt:i4>
      </vt:variant>
    </vt:vector>
  </HeadingPairs>
  <TitlesOfParts>
    <vt:vector size="33" baseType="lpstr">
      <vt:lpstr>Georgia</vt:lpstr>
      <vt:lpstr>Raleway</vt:lpstr>
      <vt:lpstr>Lato</vt:lpstr>
      <vt:lpstr>Roboto Mono</vt:lpstr>
      <vt:lpstr>Arial</vt:lpstr>
      <vt:lpstr>Proxima Nova</vt:lpstr>
      <vt:lpstr>Courier New</vt:lpstr>
      <vt:lpstr>Consolas</vt:lpstr>
      <vt:lpstr>Spearmint</vt:lpstr>
      <vt:lpstr>Swiss</vt:lpstr>
      <vt:lpstr>Trees + Recursion Review Session</vt:lpstr>
      <vt:lpstr>Recursion</vt:lpstr>
      <vt:lpstr>Recursion...</vt:lpstr>
      <vt:lpstr>Recursion...</vt:lpstr>
      <vt:lpstr>Presentación de PowerPoint</vt:lpstr>
      <vt:lpstr>Presentación de PowerPoint</vt:lpstr>
      <vt:lpstr>Trees</vt:lpstr>
      <vt:lpstr>Terminology</vt:lpstr>
      <vt:lpstr>Terminology</vt:lpstr>
      <vt:lpstr>Trees are an Abstract Data Type (a Concept™ that you choose the implementation for)</vt:lpstr>
      <vt:lpstr>Implementation </vt:lpstr>
      <vt:lpstr>Implementation </vt:lpstr>
      <vt:lpstr>Practice Time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 Recursion Review Session</dc:title>
  <cp:lastModifiedBy>Usuario de Microsoft Office</cp:lastModifiedBy>
  <cp:revision>1</cp:revision>
  <dcterms:modified xsi:type="dcterms:W3CDTF">2019-03-01T08:41:51Z</dcterms:modified>
</cp:coreProperties>
</file>