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5c3891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5c3891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91d2a93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91d2a93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91d2a93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91d2a93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91d2a93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91d2a93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9ad3dd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9ad3dd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9ad3dd3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9ad3dd3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5c3891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5c3891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5c38914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5c38914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5c38914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5c38914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91d2a9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91d2a93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91d2a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91d2a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9ad3dd3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9ad3dd3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91d2a93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91d2a93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91d2a93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91d2a93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91d2a93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91d2a93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91d2a93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91d2a93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91d2a93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91d2a93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ssicayeh@berkele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Ji4DDa6LHQ2NW3PCJDtXdc-4Q-RDGmDhl4iAhgyfmM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CS 61A: Tree Recursion</a:t>
            </a:r>
            <a:endParaRPr sz="38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Nipun Ramakrishnan | </a:t>
            </a:r>
            <a:r>
              <a:rPr lang="en" u="sng">
                <a:solidFill>
                  <a:schemeClr val="hlink"/>
                </a:solidFill>
              </a:rPr>
              <a:t>nipun.ramk@berkeley.edu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Yeh | </a:t>
            </a:r>
            <a:r>
              <a:rPr lang="en" u="sng">
                <a:solidFill>
                  <a:schemeClr val="hlink"/>
                </a:solidFill>
                <a:hlinkClick r:id="rId3"/>
              </a:rPr>
              <a:t>jessicayeh@berkeley.edu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6014075" y="3464525"/>
            <a:ext cx="1314600" cy="14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331725"/>
            <a:ext cx="85206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inc(x):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x +1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double(x):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x*2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paths(x, y):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“”” Return the number of ways to reach y from x by repeated incrementing or doubling . “””</a:t>
            </a:r>
            <a:endParaRPr>
              <a:solidFill>
                <a:schemeClr val="accent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x &gt; 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/>
              <a:t>_______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/>
              <a:t>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x == 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/>
              <a:t>_______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/>
              <a:t>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paths(inc(x),y) + paths(double(x),y)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2016 Final Q5A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400"/>
            <a:ext cx="8839199" cy="380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159300" y="267975"/>
            <a:ext cx="8731500" cy="4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triangle_sum(tri):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""" Given that tri is a triangular array , return the maximum sum attainable by selecting one item from each row , where if item #k is selected from row #r , either item #k or item #k +1 is selected from row #r +1. """ </a:t>
            </a:r>
            <a:endParaRPr>
              <a:solidFill>
                <a:schemeClr val="accent4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= len( tri )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partial_sum(r , k ):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""" The maximum partial sum of items from rows #R , R +1 , ... starting from selecting item #K in row #R . """ </a:t>
            </a:r>
            <a:endParaRPr>
              <a:solidFill>
                <a:schemeClr val="accent4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______________________________ 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___________________________________________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___________________________________________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partial_sum( ____________________________________ 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159300" y="267975"/>
            <a:ext cx="8697900" cy="4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triangle_sum(tri):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""" Given that tri is a triangular array , return the maximum sum attainable by selecting one item from each row , where if item #k is selected from row #r , either item #k or item #k +1 is selected from row #r +1. """ </a:t>
            </a:r>
            <a:endParaRPr>
              <a:solidFill>
                <a:schemeClr val="accent4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= len( tri )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partial_sum(r , k ):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""" The maximum partial sum of items from rows #R , R +1 , ... starting from selecting item #K in row #R . """ </a:t>
            </a:r>
            <a:endParaRPr>
              <a:solidFill>
                <a:schemeClr val="accent4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________</a:t>
            </a:r>
            <a:r>
              <a:rPr lang="en" b="1">
                <a:solidFill>
                  <a:schemeClr val="dk1"/>
                </a:solidFill>
              </a:rPr>
              <a:t>r &gt; = rows</a:t>
            </a:r>
            <a:r>
              <a:rPr lang="en"/>
              <a:t>______________________ 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__________</a:t>
            </a:r>
            <a:r>
              <a:rPr lang="en" b="1">
                <a:solidFill>
                  <a:schemeClr val="dk1"/>
                </a:solidFill>
              </a:rPr>
              <a:t>0</a:t>
            </a:r>
            <a:r>
              <a:rPr lang="en"/>
              <a:t>_________________________________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</a:t>
            </a:r>
            <a:r>
              <a:rPr lang="en" b="1">
                <a:solidFill>
                  <a:schemeClr val="dk1"/>
                </a:solidFill>
              </a:rPr>
              <a:t>tri[r][k] + max(partial_sum(r+1, k), partial_sum(r+1, k+1)</a:t>
            </a:r>
            <a:r>
              <a:rPr lang="en"/>
              <a:t>____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partial_sum( ________</a:t>
            </a:r>
            <a:r>
              <a:rPr lang="en" b="1">
                <a:solidFill>
                  <a:schemeClr val="dk1"/>
                </a:solidFill>
              </a:rPr>
              <a:t>0, 0</a:t>
            </a:r>
            <a:r>
              <a:rPr lang="en"/>
              <a:t>_______________________ 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59300" y="29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2018 Final Q5B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159300" y="560600"/>
            <a:ext cx="8756100" cy="4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factorize, which takes two integers n and k, both larger than 1. It returns the number of ways that n can be expressed as a product of non-decreasing integers greater than or equal to k.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 factorize(n, k=2):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""" Return the number of ways to factorize positive integer n.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&gt;&gt;&gt; factorize(7) # 7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&gt;&gt;&gt; factorize(12) # 2*2*3, 2*6, 3*4, 12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&gt;&gt;&gt; factorize(36)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# 2*2*3*3, 2*2*9, 2*3*6, 2*18, 3*3*4, 3*12, 4*9, 6*6, 36 9 """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_____________________________________________________________________________________: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1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elif ___________________________________________________________________________________: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0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elif ___________________________________________________________________________________: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factorize(_________________________________, ________________________________)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_________________________________________________________________________________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59300" y="29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2018 Final Q5B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59300" y="560600"/>
            <a:ext cx="8756100" cy="4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factorize, which takes two integers n and k, both larger than 1. It returns the number of ways that n can be expressed as a product of non-decreasing integers greater than or equal to k.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 factorize(n, k=2):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""" Return the number of ways to factorize positive integer n.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&gt;&gt;&gt; factorize(7) # 7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&gt;&gt;&gt; factorize(12) # 2*2*3, 2*6, 3*4, 12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&gt;&gt;&gt; factorize(36)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# 2*2*3*3, 2*2*9, 2*3*6, 2*18, 3*3*4, 3*12, 4*9, 6*6, 36 9 """ 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________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== 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_________________________________________________________: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1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elif ______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&gt; 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______________________________________________________________________: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0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elif ______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% k &gt; 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______________________________________________________________________: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factorize(______________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_________________, ________________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+ 1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______________)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_______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factorize( n // k, k) + factorize(n, k + 1)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_______________________________________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00" y="484400"/>
            <a:ext cx="6567206" cy="4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59300" y="29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2017 Final Q7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159300" y="267975"/>
            <a:ext cx="8697900" cy="4304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smallest_path(board):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left_bound, right_bound = 0, len(board[0])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path(board, location): 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_____________________________________________________________________: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_____________________________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___________________________________________________________________: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[float('inf')] 		</a:t>
            </a:r>
            <a:r>
              <a:rPr lang="en" i="1">
                <a:solidFill>
                  <a:schemeClr val="accent5"/>
                </a:solidFill>
              </a:rPr>
              <a:t># a board with the value representing infinity</a:t>
            </a:r>
            <a:r>
              <a:rPr lang="en"/>
              <a:t> 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= board[0][location]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= _________________________________________________________________ down = _______________________________________________________________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= ________________________________________________________________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________________ + min(____________________________, key=________)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min(__________________________________________________, key=________)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159300" y="267975"/>
            <a:ext cx="8873400" cy="4304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smallest_path(board):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left_bound, right_bound = 0, len(board[0])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path(board, location): 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___________</a:t>
            </a:r>
            <a:r>
              <a:rPr lang="en" b="1">
                <a:solidFill>
                  <a:schemeClr val="dk1"/>
                </a:solidFill>
              </a:rPr>
              <a:t>not board</a:t>
            </a:r>
            <a:r>
              <a:rPr lang="en"/>
              <a:t>______________________________: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_______ </a:t>
            </a:r>
            <a:r>
              <a:rPr lang="en" b="1">
                <a:solidFill>
                  <a:schemeClr val="dk1"/>
                </a:solidFill>
              </a:rPr>
              <a:t> [ ]</a:t>
            </a:r>
            <a:r>
              <a:rPr lang="en"/>
              <a:t>  _____________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______</a:t>
            </a:r>
            <a:r>
              <a:rPr lang="en" b="1">
                <a:solidFill>
                  <a:schemeClr val="dk1"/>
                </a:solidFill>
              </a:rPr>
              <a:t>location &lt; left_bound or location &gt;= right_bound</a:t>
            </a:r>
            <a:r>
              <a:rPr lang="en"/>
              <a:t>__________: 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[float('inf')] 		</a:t>
            </a:r>
            <a:r>
              <a:rPr lang="en" i="1">
                <a:solidFill>
                  <a:schemeClr val="accent5"/>
                </a:solidFill>
              </a:rPr>
              <a:t># a board with the value representing infinity</a:t>
            </a:r>
            <a:r>
              <a:rPr lang="en"/>
              <a:t> 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= board[0][location]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= __________</a:t>
            </a:r>
            <a:r>
              <a:rPr lang="en" b="1">
                <a:solidFill>
                  <a:schemeClr val="dk1"/>
                </a:solidFill>
              </a:rPr>
              <a:t>path(board[1:], location - 1)</a:t>
            </a:r>
            <a:r>
              <a:rPr lang="en"/>
              <a:t>________________________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 = ________</a:t>
            </a:r>
            <a:r>
              <a:rPr lang="en" b="1">
                <a:solidFill>
                  <a:schemeClr val="dk1"/>
                </a:solidFill>
              </a:rPr>
              <a:t>path(board[1:], location)</a:t>
            </a:r>
            <a:r>
              <a:rPr lang="en"/>
              <a:t>__________________________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= _________</a:t>
            </a:r>
            <a:r>
              <a:rPr lang="en" b="1">
                <a:solidFill>
                  <a:schemeClr val="dk1"/>
                </a:solidFill>
              </a:rPr>
              <a:t>path(board[1:], location + 1)</a:t>
            </a:r>
            <a:r>
              <a:rPr lang="en"/>
              <a:t>________________________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___</a:t>
            </a:r>
            <a:r>
              <a:rPr lang="en" b="1">
                <a:solidFill>
                  <a:schemeClr val="dk1"/>
                </a:solidFill>
              </a:rPr>
              <a:t>[place]</a:t>
            </a:r>
            <a:r>
              <a:rPr lang="en"/>
              <a:t>_____ + min(__</a:t>
            </a:r>
            <a:r>
              <a:rPr lang="en" b="1">
                <a:solidFill>
                  <a:schemeClr val="dk1"/>
                </a:solidFill>
              </a:rPr>
              <a:t>left, right, down</a:t>
            </a:r>
            <a:r>
              <a:rPr lang="en"/>
              <a:t>____, key=__</a:t>
            </a:r>
            <a:r>
              <a:rPr lang="en" b="1">
                <a:solidFill>
                  <a:schemeClr val="dk1"/>
                </a:solidFill>
              </a:rPr>
              <a:t>sum</a:t>
            </a:r>
            <a:r>
              <a:rPr lang="en"/>
              <a:t>__)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min(____</a:t>
            </a:r>
            <a:r>
              <a:rPr lang="en" b="1">
                <a:solidFill>
                  <a:schemeClr val="dk1"/>
                </a:solidFill>
              </a:rPr>
              <a:t>[path(board, i) for i in range(left_bound, right_bound)]</a:t>
            </a:r>
            <a:r>
              <a:rPr lang="en"/>
              <a:t>____, </a:t>
            </a:r>
            <a:endParaRPr/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key=____</a:t>
            </a:r>
            <a:r>
              <a:rPr lang="en" b="1">
                <a:solidFill>
                  <a:schemeClr val="dk1"/>
                </a:solidFill>
              </a:rPr>
              <a:t>sum</a:t>
            </a:r>
            <a:r>
              <a:rPr lang="en"/>
              <a:t>____)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708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en" sz="2400" b="1">
                <a:solidFill>
                  <a:schemeClr val="accent3"/>
                </a:solidFill>
              </a:rPr>
              <a:t>Base Case</a:t>
            </a:r>
            <a:endParaRPr sz="2400"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smallest input. Given this input, you would automatically know the answer!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en" sz="2400" b="1">
                <a:solidFill>
                  <a:schemeClr val="accent3"/>
                </a:solidFill>
              </a:rPr>
              <a:t>Recursive Case</a:t>
            </a:r>
            <a:endParaRPr sz="2400"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you reduce the problem so the input gradually becomes closer to the base case? How should we use the result of this reduced problem in the final output?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leap of faith!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tree recursion problems: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the best of two or more possible options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 the total number of ways to achieve something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Tips for solving tree recursion problems: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each recursive step, think about what options you have to continue solving the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option should have its own recursive call!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how to combine your recursive calls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Eg: sum, max, min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88900" y="903250"/>
            <a:ext cx="8317500" cy="522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Tree Recursion is like regular recursion, but involves </a:t>
            </a:r>
            <a:r>
              <a:rPr lang="en" sz="1800" b="1" i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 or more recursive calls!</a:t>
            </a:r>
            <a:endParaRPr b="1"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count_partitions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520600" cy="2721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507450" y="3380725"/>
            <a:ext cx="2764800" cy="428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511400" y="3380725"/>
            <a:ext cx="2764800" cy="428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507450" y="4099875"/>
            <a:ext cx="276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Option 1: Use the largest part M</a:t>
            </a:r>
            <a:endParaRPr sz="1200"/>
          </a:p>
        </p:txBody>
      </p:sp>
      <p:cxnSp>
        <p:nvCxnSpPr>
          <p:cNvPr id="109" name="Google Shape;109;p16"/>
          <p:cNvCxnSpPr>
            <a:stCxn id="108" idx="0"/>
            <a:endCxn id="106" idx="2"/>
          </p:cNvCxnSpPr>
          <p:nvPr/>
        </p:nvCxnSpPr>
        <p:spPr>
          <a:xfrm rot="10800000">
            <a:off x="3889850" y="3809475"/>
            <a:ext cx="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6"/>
          <p:cNvSpPr txBox="1"/>
          <p:nvPr/>
        </p:nvSpPr>
        <p:spPr>
          <a:xfrm>
            <a:off x="5511400" y="4130925"/>
            <a:ext cx="2764800" cy="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Option 2: Don’t use the largest part M</a:t>
            </a:r>
            <a:endParaRPr sz="1200"/>
          </a:p>
        </p:txBody>
      </p:sp>
      <p:cxnSp>
        <p:nvCxnSpPr>
          <p:cNvPr id="111" name="Google Shape;111;p16"/>
          <p:cNvCxnSpPr>
            <a:stCxn id="110" idx="0"/>
            <a:endCxn id="107" idx="2"/>
          </p:cNvCxnSpPr>
          <p:nvPr/>
        </p:nvCxnSpPr>
        <p:spPr>
          <a:xfrm rot="10800000">
            <a:off x="6893800" y="3809325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56325" y="3066675"/>
            <a:ext cx="18246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Printable worksheet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144500" y="277800"/>
            <a:ext cx="9144000" cy="4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sum_largest(n, k):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"""Given non-negative integers n, k, return the sum of the k largest digits of n.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&gt;&gt;&gt; sum_largest(2018, 2) # 2 and 8 are the two largest digits (larger than 0 and 1).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10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&gt;&gt;&gt; sum_largest(12345, 10) # There are only five digits, so all are included in the sum.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15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"""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/>
              <a:t>________________________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0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en"/>
              <a:t>______________________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</a:t>
            </a:r>
            <a:r>
              <a:rPr lang="en"/>
              <a:t>______________________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/>
              <a:t> ______________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(a, b)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44500" y="277800"/>
            <a:ext cx="9144000" cy="4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sum_largest(n, k):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"""Given non-negative integers n, k, return the sum of the k largest digits of n.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&gt;&gt;&gt; sum_largest(2018, 2) # 2 and 8 are the two largest digits (larger than 0 and 1).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10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&gt;&gt;&gt; sum_largest(12345, 10) # There are only five digits, so all are included in the sum.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15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"""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/>
              <a:t>____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== 0 or k == 0</a:t>
            </a:r>
            <a:r>
              <a:rPr lang="en"/>
              <a:t>____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0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en"/>
              <a:t>____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% 10 + sum_largest(n // 10, k-1)</a:t>
            </a:r>
            <a:r>
              <a:rPr lang="en"/>
              <a:t>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</a:t>
            </a:r>
            <a:r>
              <a:rPr lang="en"/>
              <a:t>____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sum_largest(n // 10, k)</a:t>
            </a:r>
            <a:r>
              <a:rPr lang="en"/>
              <a:t>________________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/>
              <a:t>_____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/>
              <a:t>_____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(a, b)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51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2013 Final Q3A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25" y="637875"/>
            <a:ext cx="6592653" cy="4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331725"/>
            <a:ext cx="85206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inc(x):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x +1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double(x):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x*2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paths(x, y):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“”” Return the number of ways to reach y from x by repeated incrementing or doubling . “””</a:t>
            </a:r>
            <a:endParaRPr>
              <a:solidFill>
                <a:schemeClr val="accent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x &gt; 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/>
              <a:t>_____________________________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x == 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/>
              <a:t>_____________________________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/>
              <a:t>_____________________________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Microsoft Macintosh PowerPoint</Application>
  <PresentationFormat>Presentación en pantalla (16:9)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Roboto Mono</vt:lpstr>
      <vt:lpstr>Arial</vt:lpstr>
      <vt:lpstr>Roboto</vt:lpstr>
      <vt:lpstr>Geometric</vt:lpstr>
      <vt:lpstr>CS 61A: Tree Recursion</vt:lpstr>
      <vt:lpstr>Recursion</vt:lpstr>
      <vt:lpstr>Tree Recursion</vt:lpstr>
      <vt:lpstr>Example: count_partitions</vt:lpstr>
      <vt:lpstr>Practice Problems</vt:lpstr>
      <vt:lpstr>Presentación de PowerPoint</vt:lpstr>
      <vt:lpstr>Presentación de PowerPoint</vt:lpstr>
      <vt:lpstr>Spring 2013 Final Q3A</vt:lpstr>
      <vt:lpstr>Presentación de PowerPoint</vt:lpstr>
      <vt:lpstr>Presentación de PowerPoint</vt:lpstr>
      <vt:lpstr>Spring 2016 Final Q5A</vt:lpstr>
      <vt:lpstr>Presentación de PowerPoint</vt:lpstr>
      <vt:lpstr>Presentación de PowerPoint</vt:lpstr>
      <vt:lpstr>Spring 2018 Final Q5B</vt:lpstr>
      <vt:lpstr>Spring 2018 Final Q5B</vt:lpstr>
      <vt:lpstr>Summer 2017 Final Q7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61A: Tree Recursion</dc:title>
  <cp:lastModifiedBy>Usuario de Microsoft Office</cp:lastModifiedBy>
  <cp:revision>1</cp:revision>
  <dcterms:modified xsi:type="dcterms:W3CDTF">2019-05-07T22:44:27Z</dcterms:modified>
</cp:coreProperties>
</file>