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5143500" type="screen16x9"/>
  <p:notesSz cx="6858000" cy="9144000"/>
  <p:embeddedFontLst>
    <p:embeddedFont>
      <p:font typeface="Cambo" panose="02000000000000000000" pitchFamily="2" charset="77"/>
      <p:regular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Lato" panose="020F0502020204030203" pitchFamily="34" charset="77"/>
      <p:regular r:id="rId34"/>
      <p:bold r:id="rId35"/>
      <p:italic r:id="rId36"/>
      <p:boldItalic r:id="rId37"/>
    </p:embeddedFont>
    <p:embeddedFont>
      <p:font typeface="Nunito" pitchFamily="2" charset="77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  <p:embeddedFont>
      <p:font typeface="Roboto Mono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1.fntdata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8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5a554dbf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5a554dbf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9cb5326dc_0_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9cb5326dc_0_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Kelly 4:43-4:49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9cb5326dc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9cb5326dc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Kelly 4:43-4:49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9cb5326dc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9cb5326dc_0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4:25-4:30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9cb5326dc_0_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9cb5326dc_0_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4:25-4:30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9cb5326dc_0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9cb5326dc_0_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4:25-4:30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9cb5326dc_0_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9cb5326dc_0_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4:25-4:30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9cb5326dc_0_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9cb5326dc_0_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4:25-4:30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9cb5326dc_0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9cb5326dc_0_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4:25-4:30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f5a554dbf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f5a554dbf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9cb5326dc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9cb5326dc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5a554db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f5a554db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9cb5326dc_0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9cb5326dc_0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f5a554dbf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f5a554dbf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9cb5326dc_0_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9cb5326dc_0_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9cb5326dc_0_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9cb5326dc_0_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9cb5326dc_0_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9cb5326dc_0_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9cb5326dc_0_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9cb5326dc_0_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cb5326d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cb5326d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4:20-4:22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9cb5326d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9cb5326d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4:20-4:22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9cb5326d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9cb5326d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4:20-4:22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cb5326dc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9cb5326dc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4:20-4:22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9cb5326dc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9cb5326dc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4:23-25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9cb5326dc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9cb5326dc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9cb5326dc_0_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9cb5326dc_0_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Kelly 3:42-3:44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2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5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/>
          <p:nvPr/>
        </p:nvSpPr>
        <p:spPr>
          <a:xfrm>
            <a:off x="0" y="0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5"/>
          <p:cNvSpPr/>
          <p:nvPr/>
        </p:nvSpPr>
        <p:spPr>
          <a:xfrm rot="-156123">
            <a:off x="2153842" y="1143655"/>
            <a:ext cx="4546388" cy="321121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5"/>
          <p:cNvSpPr/>
          <p:nvPr/>
        </p:nvSpPr>
        <p:spPr>
          <a:xfrm>
            <a:off x="2306212" y="991287"/>
            <a:ext cx="4546500" cy="3211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116;p25"/>
          <p:cNvGrpSpPr/>
          <p:nvPr/>
        </p:nvGrpSpPr>
        <p:grpSpPr>
          <a:xfrm rot="-468310">
            <a:off x="2195941" y="816811"/>
            <a:ext cx="4752129" cy="3509874"/>
            <a:chOff x="2163405" y="1008757"/>
            <a:chExt cx="4752300" cy="3510000"/>
          </a:xfrm>
        </p:grpSpPr>
        <p:sp>
          <p:nvSpPr>
            <p:cNvPr id="117" name="Google Shape;117;p25"/>
            <p:cNvSpPr/>
            <p:nvPr/>
          </p:nvSpPr>
          <p:spPr>
            <a:xfrm rot="231561">
              <a:off x="2266400" y="1158111"/>
              <a:ext cx="4546310" cy="321129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5"/>
            <p:cNvSpPr txBox="1"/>
            <p:nvPr/>
          </p:nvSpPr>
          <p:spPr>
            <a:xfrm rot="243112">
              <a:off x="2577042" y="1264600"/>
              <a:ext cx="2649322" cy="12793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Trees</a:t>
              </a:r>
              <a:endParaRPr sz="30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 rot="243112">
              <a:off x="2513234" y="2556448"/>
              <a:ext cx="2649322" cy="6384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CS61A Review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Brian Lee | Jason Xu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Lowest Hanging Fruit</a:t>
            </a:r>
            <a:endParaRPr/>
          </a:p>
        </p:txBody>
      </p:sp>
      <p:sp>
        <p:nvSpPr>
          <p:cNvPr id="266" name="Google Shape;266;p34"/>
          <p:cNvSpPr txBox="1"/>
          <p:nvPr/>
        </p:nvSpPr>
        <p:spPr>
          <a:xfrm>
            <a:off x="303325" y="870475"/>
            <a:ext cx="86214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Return the label at the lowest (greatest depth) leaf. If tie, return the leftmost one.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388950" y="1364500"/>
            <a:ext cx="8366100" cy="29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lowest(t):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def lowest_pair(t):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if ________________________________________________________________: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4572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return _______________________________________________________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max_pair = max(____________________________________________________)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__________________________________________________________________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return ____________________________________________________________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2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return lowest_pair(t)[0]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8" name="Google Shape;268;p34"/>
          <p:cNvSpPr/>
          <p:nvPr/>
        </p:nvSpPr>
        <p:spPr>
          <a:xfrm>
            <a:off x="7611150" y="137850"/>
            <a:ext cx="1235250" cy="351000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Exam-level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Lowest Hanging Fruit Solution</a:t>
            </a:r>
            <a:endParaRPr/>
          </a:p>
        </p:txBody>
      </p:sp>
      <p:sp>
        <p:nvSpPr>
          <p:cNvPr id="274" name="Google Shape;274;p35"/>
          <p:cNvSpPr txBox="1"/>
          <p:nvPr/>
        </p:nvSpPr>
        <p:spPr>
          <a:xfrm>
            <a:off x="158700" y="1317925"/>
            <a:ext cx="8826600" cy="29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def lowest(t):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def lowest_pair(t):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t.is_leaf():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return [t.label, 0]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max_pair = max([lowest_pair(b) for b in t.branches], key=lambda pair: pair[1])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max_pair[1] += 1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return max_pair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return lowest_pair(t)[0]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35"/>
          <p:cNvSpPr/>
          <p:nvPr/>
        </p:nvSpPr>
        <p:spPr>
          <a:xfrm>
            <a:off x="7611150" y="137850"/>
            <a:ext cx="1235250" cy="351000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Exam-level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Longest Paths</a:t>
            </a:r>
            <a:endParaRPr/>
          </a:p>
        </p:txBody>
      </p:sp>
      <p:sp>
        <p:nvSpPr>
          <p:cNvPr id="281" name="Google Shape;281;p36"/>
          <p:cNvSpPr txBox="1"/>
          <p:nvPr/>
        </p:nvSpPr>
        <p:spPr>
          <a:xfrm>
            <a:off x="0" y="855225"/>
            <a:ext cx="6679500" cy="4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longest_path_root_leaf(tree):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""" Given a tree, returns the number of nodes along the longest path from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the root to a leaf. If there are multiple, pick the one that goes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through the leftmost branch first.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&gt;&gt;&gt; longest_path_root_leaf(tree(1))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	1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&gt;&gt;&gt; longest_path_root_leaf(s)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&gt;&gt;&gt; longest_path_root_leaf(t)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if ____________________________:</a:t>
            </a:r>
            <a:endParaRPr sz="17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  return ______________________________</a:t>
            </a:r>
            <a:endParaRPr sz="17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return _________________________________</a:t>
            </a:r>
            <a:endParaRPr sz="17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sz="16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36"/>
          <p:cNvSpPr txBox="1"/>
          <p:nvPr/>
        </p:nvSpPr>
        <p:spPr>
          <a:xfrm>
            <a:off x="5586450" y="2503550"/>
            <a:ext cx="3432000" cy="27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00"/>
              </a:spcBef>
              <a:spcAft>
                <a:spcPts val="0"/>
              </a:spcAft>
              <a:buSzPts val="1600"/>
              <a:buFont typeface="Roboto"/>
              <a:buAutoNum type="alphaLcParenBoth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Let’s start with</a:t>
            </a: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longest_path_root_leaf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Given a tree, return the number of nodes along the longest path from the root to a leaf. If there are multiple paths, pick the one that goes through the leftmost branch first.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36"/>
          <p:cNvSpPr/>
          <p:nvPr/>
        </p:nvSpPr>
        <p:spPr>
          <a:xfrm>
            <a:off x="7611150" y="137850"/>
            <a:ext cx="1235250" cy="351000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Exam-level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/>
        </p:nvSpPr>
        <p:spPr>
          <a:xfrm>
            <a:off x="0" y="855225"/>
            <a:ext cx="9094800" cy="4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longest_path_root_leaf(tree):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""" Given a tree, returns the number of nodes along the longest path from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the root to a leaf. If there are multiple, pick the one that goes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through the leftmost branch first.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&gt;&gt;&gt; longest_path_root_leaf(tree(1))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	1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&gt;&gt;&gt; longest_path_root_leaf(s)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&gt;&gt;&gt; longest_path_root_leaf(t)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tree.is_leaf(): # We need base case because max([]) errors</a:t>
            </a:r>
            <a:endParaRPr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endParaRPr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1</a:t>
            </a:r>
            <a:endParaRPr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endParaRPr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1 + max([longest_path_root_leaf(b) for b in tree.branches()])</a:t>
            </a:r>
            <a:endParaRPr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sz="16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3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Longest Paths</a:t>
            </a:r>
            <a:endParaRPr/>
          </a:p>
        </p:txBody>
      </p:sp>
      <p:sp>
        <p:nvSpPr>
          <p:cNvPr id="290" name="Google Shape;290;p37"/>
          <p:cNvSpPr txBox="1"/>
          <p:nvPr/>
        </p:nvSpPr>
        <p:spPr>
          <a:xfrm>
            <a:off x="5656350" y="720925"/>
            <a:ext cx="3432000" cy="27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00"/>
              </a:spcBef>
              <a:spcAft>
                <a:spcPts val="0"/>
              </a:spcAft>
              <a:buSzPts val="1600"/>
              <a:buFont typeface="Roboto"/>
              <a:buAutoNum type="alphaLcParenBoth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Let’s start with</a:t>
            </a: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longest_path_root_leaf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Given a tree, return the number of nodes along the longest path from the root to a leaf. If there are multiple paths, pick the one that goes through the leftmost branch first.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37"/>
          <p:cNvSpPr/>
          <p:nvPr/>
        </p:nvSpPr>
        <p:spPr>
          <a:xfrm>
            <a:off x="7611150" y="137850"/>
            <a:ext cx="1235250" cy="351000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Exam-level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/>
        </p:nvSpPr>
        <p:spPr>
          <a:xfrm>
            <a:off x="0" y="855225"/>
            <a:ext cx="9094800" cy="4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longest_path_root(tree):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""" Given a tree, return the number of nodes along the longest path between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any two nodes through the root.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&gt;&gt;&gt; longest_path_root(tree(1))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&gt;&gt;&gt; longest_path_root(s)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&gt;&gt;&gt; longest_path_root(t)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if ________________________________: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    return _______________________________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longest_paths = __________________________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return ______________________________________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sz="16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3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Longest Paths</a:t>
            </a:r>
            <a:endParaRPr/>
          </a:p>
        </p:txBody>
      </p:sp>
      <p:sp>
        <p:nvSpPr>
          <p:cNvPr id="298" name="Google Shape;298;p38"/>
          <p:cNvSpPr txBox="1"/>
          <p:nvPr/>
        </p:nvSpPr>
        <p:spPr>
          <a:xfrm>
            <a:off x="5884950" y="1330525"/>
            <a:ext cx="3432000" cy="27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latin typeface="Cambo"/>
                <a:ea typeface="Cambo"/>
                <a:cs typeface="Cambo"/>
                <a:sym typeface="Cambo"/>
              </a:rPr>
              <a:t>(b)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We will now implement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longest_path_root</a:t>
            </a:r>
            <a:r>
              <a:rPr lang="en">
                <a:latin typeface="Cambo"/>
                <a:ea typeface="Cambo"/>
                <a:cs typeface="Cambo"/>
                <a:sym typeface="Cambo"/>
              </a:rPr>
              <a:t>.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Given a tree, return the number of nodes along the longest path between two nodes, where the longest path must go through the root. You may assume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longest_path_root_leaf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works when implementing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longest_path_root.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Hint: Use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second-largest!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38"/>
          <p:cNvSpPr/>
          <p:nvPr/>
        </p:nvSpPr>
        <p:spPr>
          <a:xfrm>
            <a:off x="7611150" y="137850"/>
            <a:ext cx="1235250" cy="351000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Exam-level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/>
        </p:nvSpPr>
        <p:spPr>
          <a:xfrm>
            <a:off x="0" y="855225"/>
            <a:ext cx="9094800" cy="4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longest_path_root(tree):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""" Given a tree, return the number of nodes along the longest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path between any two nodes through the root.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&gt;&gt;&gt; longest_path_root(tree(1))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&gt;&gt;&gt; longest_path_root(s)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&gt;&gt;&gt; longest_path_root(t)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tree.is_leaf(): # We need base case because max([]) errors</a:t>
            </a:r>
            <a:endParaRPr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endParaRPr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1</a:t>
            </a:r>
            <a:endParaRPr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endParaRPr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longest_paths = [longest_path_root_leaf(b) for b in tree.branches()]</a:t>
            </a:r>
            <a:endParaRPr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endParaRPr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1 + max(longest_paths) + second_largest(longest_paths)</a:t>
            </a:r>
            <a:endParaRPr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sz="16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" name="Google Shape;305;p3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Longest Paths</a:t>
            </a:r>
            <a:endParaRPr/>
          </a:p>
        </p:txBody>
      </p:sp>
      <p:sp>
        <p:nvSpPr>
          <p:cNvPr id="306" name="Google Shape;306;p39"/>
          <p:cNvSpPr txBox="1"/>
          <p:nvPr/>
        </p:nvSpPr>
        <p:spPr>
          <a:xfrm>
            <a:off x="5805500" y="619050"/>
            <a:ext cx="3432000" cy="27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latin typeface="Cambo"/>
                <a:ea typeface="Cambo"/>
                <a:cs typeface="Cambo"/>
                <a:sym typeface="Cambo"/>
              </a:rPr>
              <a:t>(b)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We will now implement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longest_path_root</a:t>
            </a:r>
            <a:r>
              <a:rPr lang="en">
                <a:latin typeface="Cambo"/>
                <a:ea typeface="Cambo"/>
                <a:cs typeface="Cambo"/>
                <a:sym typeface="Cambo"/>
              </a:rPr>
              <a:t>.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Given a tree, return the number of nodes along the longest path between two nodes, where the longest path must go through the root. You may assume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longest_path_root_leaf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works when implementing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longest_path_root.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39"/>
          <p:cNvSpPr/>
          <p:nvPr/>
        </p:nvSpPr>
        <p:spPr>
          <a:xfrm>
            <a:off x="7611150" y="137850"/>
            <a:ext cx="1235250" cy="351000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Exam-level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/>
        </p:nvSpPr>
        <p:spPr>
          <a:xfrm>
            <a:off x="0" y="855225"/>
            <a:ext cx="9094800" cy="4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longest_path_tree(tree):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""" Given a tree, return the number of nodes along the longest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path between any two nodes in the tree.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&gt;&gt;&gt; longest_path_tree(tree(1))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1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&gt;&gt;&gt; longest_path_tree(s)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7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&gt;&gt;&gt; longest_path_tree(t)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7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"""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    if __________________________________: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        return ______________________________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    longest_paths_without_root = ____________________________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    longest_path_with_root = _________________________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    return max(______________, _______________________)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sz="16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4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Longest Paths</a:t>
            </a:r>
            <a:endParaRPr/>
          </a:p>
        </p:txBody>
      </p:sp>
      <p:sp>
        <p:nvSpPr>
          <p:cNvPr id="314" name="Google Shape;314;p40"/>
          <p:cNvSpPr txBox="1"/>
          <p:nvPr/>
        </p:nvSpPr>
        <p:spPr>
          <a:xfrm>
            <a:off x="5656350" y="720925"/>
            <a:ext cx="3432000" cy="27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(c) Finally, let’s implement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longest_path_tree.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Given a tree, return the total number of nodes along the longest path between any two nodes. The longest path does not necessarily have to go through the root. You may assume l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ongest_path_root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works when implementing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longest_path_tree.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If there are multiple longest paths, pick any of them.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>
              <a:latin typeface="Cambo"/>
              <a:ea typeface="Cambo"/>
              <a:cs typeface="Cambo"/>
              <a:sym typeface="Cambo"/>
            </a:endParaRPr>
          </a:p>
        </p:txBody>
      </p:sp>
      <p:sp>
        <p:nvSpPr>
          <p:cNvPr id="315" name="Google Shape;315;p40"/>
          <p:cNvSpPr/>
          <p:nvPr/>
        </p:nvSpPr>
        <p:spPr>
          <a:xfrm>
            <a:off x="7611150" y="137850"/>
            <a:ext cx="1235250" cy="351000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Exam-level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/>
        </p:nvSpPr>
        <p:spPr>
          <a:xfrm>
            <a:off x="0" y="855225"/>
            <a:ext cx="9094800" cy="4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longest_path_tree(tree):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""" Given a tree, return the number of nodes along the longest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path between any two nodes in the tree.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&gt;&gt;&gt; longest_path_tree(tree(1))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1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&gt;&gt;&gt; longest_path_tree(s)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7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&gt;&gt;&gt; longest_path_tree(t)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7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"""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tree.is_leaf():</a:t>
            </a:r>
            <a:endParaRPr sz="15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15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return 1</a:t>
            </a:r>
            <a:endParaRPr sz="15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15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longest_paths_without_root = [longest_path_tree(b) for b in tree.branches()]</a:t>
            </a:r>
            <a:endParaRPr sz="15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15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longest_path_with_root = longest_path_root(t)</a:t>
            </a:r>
            <a:endParaRPr sz="15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15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return max(longest_path_with_root, max(longest_paths_without_root))</a:t>
            </a:r>
            <a:endParaRPr sz="15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sz="16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" name="Google Shape;321;p4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Longest Paths</a:t>
            </a:r>
            <a:endParaRPr/>
          </a:p>
        </p:txBody>
      </p:sp>
      <p:sp>
        <p:nvSpPr>
          <p:cNvPr id="322" name="Google Shape;322;p41"/>
          <p:cNvSpPr txBox="1"/>
          <p:nvPr/>
        </p:nvSpPr>
        <p:spPr>
          <a:xfrm>
            <a:off x="5656350" y="568525"/>
            <a:ext cx="3432000" cy="27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(c) Finally, let’s implement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longest_path_tree.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Given a tree, return the total number of nodes along the longest path between any two nodes. The longest path does not necessarily have to go through the root. You may assume l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ongest_path_root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works when implementing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longest_path_tree.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If there are multiple longest paths, pick any of them.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>
              <a:latin typeface="Cambo"/>
              <a:ea typeface="Cambo"/>
              <a:cs typeface="Cambo"/>
              <a:sym typeface="Cambo"/>
            </a:endParaRPr>
          </a:p>
        </p:txBody>
      </p:sp>
      <p:sp>
        <p:nvSpPr>
          <p:cNvPr id="323" name="Google Shape;323;p41"/>
          <p:cNvSpPr/>
          <p:nvPr/>
        </p:nvSpPr>
        <p:spPr>
          <a:xfrm>
            <a:off x="7611150" y="137850"/>
            <a:ext cx="1235250" cy="351000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Exam-level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2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2"/>
          <p:cNvSpPr/>
          <p:nvPr/>
        </p:nvSpPr>
        <p:spPr>
          <a:xfrm rot="-5400000">
            <a:off x="2551387" y="-1091400"/>
            <a:ext cx="4196100" cy="7326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2"/>
          <p:cNvSpPr txBox="1"/>
          <p:nvPr/>
        </p:nvSpPr>
        <p:spPr>
          <a:xfrm>
            <a:off x="1520575" y="1831350"/>
            <a:ext cx="62577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some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things are very repetitive…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you’re on a ladder… climbing down from the 10th step and the 1st step is the same instruction… but at a different state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instruction:</a:t>
            </a:r>
            <a:endParaRPr sz="1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at your current step, take a step down</a:t>
            </a:r>
            <a:endParaRPr sz="1800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42"/>
          <p:cNvSpPr txBox="1"/>
          <p:nvPr/>
        </p:nvSpPr>
        <p:spPr>
          <a:xfrm>
            <a:off x="1520575" y="937325"/>
            <a:ext cx="61737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Recursion Review</a:t>
            </a:r>
            <a:endParaRPr sz="4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3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3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3"/>
          <p:cNvSpPr/>
          <p:nvPr/>
        </p:nvSpPr>
        <p:spPr>
          <a:xfrm rot="-5400000">
            <a:off x="2551387" y="-1091400"/>
            <a:ext cx="4196100" cy="7326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3"/>
          <p:cNvSpPr txBox="1"/>
          <p:nvPr/>
        </p:nvSpPr>
        <p:spPr>
          <a:xfrm>
            <a:off x="1520575" y="1831350"/>
            <a:ext cx="62577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some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things are very repetitive…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you’re on a ladder… climbing up to the 10th step and to the 2nd step is the same instruction… but at a different state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instruction:</a:t>
            </a:r>
            <a:endParaRPr sz="1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first get to your current step (n - 1th steps), take a step up (nth step)</a:t>
            </a:r>
            <a:endParaRPr sz="1800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43"/>
          <p:cNvSpPr txBox="1"/>
          <p:nvPr/>
        </p:nvSpPr>
        <p:spPr>
          <a:xfrm>
            <a:off x="1520575" y="937325"/>
            <a:ext cx="61737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Recursion Review</a:t>
            </a:r>
            <a:endParaRPr sz="4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6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ADA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6"/>
          <p:cNvSpPr/>
          <p:nvPr/>
        </p:nvSpPr>
        <p:spPr>
          <a:xfrm rot="-5400000">
            <a:off x="2551387" y="-1091400"/>
            <a:ext cx="4196100" cy="7326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6"/>
          <p:cNvSpPr txBox="1"/>
          <p:nvPr/>
        </p:nvSpPr>
        <p:spPr>
          <a:xfrm>
            <a:off x="1255575" y="614800"/>
            <a:ext cx="5758200" cy="21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latin typeface="Lato"/>
                <a:ea typeface="Lato"/>
                <a:cs typeface="Lato"/>
                <a:sym typeface="Lato"/>
              </a:rPr>
              <a:t>Tree </a:t>
            </a:r>
            <a:r>
              <a:rPr lang="en" sz="60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(Recursion)</a:t>
            </a:r>
            <a:endParaRPr sz="6000"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26"/>
          <p:cNvSpPr txBox="1"/>
          <p:nvPr/>
        </p:nvSpPr>
        <p:spPr>
          <a:xfrm>
            <a:off x="1362150" y="1672325"/>
            <a:ext cx="5165400" cy="29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Trees are a visual representation of tree recursive functions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questions we ask ourselves in solving tree questions are the </a:t>
            </a:r>
            <a:r>
              <a:rPr lang="en" b="1">
                <a:latin typeface="Lato"/>
                <a:ea typeface="Lato"/>
                <a:cs typeface="Lato"/>
                <a:sym typeface="Lato"/>
              </a:rPr>
              <a:t>same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to the ones we ask ourselves in tree recursion problems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Definitions — What are trees?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Practice Problems — Medium to Exam-level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Translating Trees — What do branches mean?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4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4"/>
          <p:cNvSpPr/>
          <p:nvPr/>
        </p:nvSpPr>
        <p:spPr>
          <a:xfrm rot="-5400000">
            <a:off x="2551387" y="-1091400"/>
            <a:ext cx="4196100" cy="7326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4"/>
          <p:cNvSpPr txBox="1"/>
          <p:nvPr/>
        </p:nvSpPr>
        <p:spPr>
          <a:xfrm>
            <a:off x="1520575" y="1831350"/>
            <a:ext cx="62577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 general, each </a:t>
            </a: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branch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represents a choice taken from the big problem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branch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is still a tree but a smaller one! this fact means that our recursive procedure should work on the sub-problem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once solving the smaller tree, we can do some </a:t>
            </a:r>
            <a:r>
              <a:rPr lang="en" sz="1800" i="1">
                <a:latin typeface="Lato"/>
                <a:ea typeface="Lato"/>
                <a:cs typeface="Lato"/>
                <a:sym typeface="Lato"/>
              </a:rPr>
              <a:t>operation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to get final solution!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44"/>
          <p:cNvSpPr txBox="1"/>
          <p:nvPr/>
        </p:nvSpPr>
        <p:spPr>
          <a:xfrm>
            <a:off x="1520575" y="937325"/>
            <a:ext cx="61737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Recursion Review</a:t>
            </a:r>
            <a:endParaRPr sz="4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5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5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B7E1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5"/>
          <p:cNvSpPr/>
          <p:nvPr/>
        </p:nvSpPr>
        <p:spPr>
          <a:xfrm rot="-5400000">
            <a:off x="2551387" y="-1091400"/>
            <a:ext cx="4196100" cy="7326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5"/>
          <p:cNvSpPr txBox="1"/>
          <p:nvPr/>
        </p:nvSpPr>
        <p:spPr>
          <a:xfrm>
            <a:off x="1520575" y="1831350"/>
            <a:ext cx="62577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given a list of numbers, does </a:t>
            </a:r>
            <a:r>
              <a:rPr lang="en" sz="1100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some 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combination of the #s add to </a:t>
            </a:r>
            <a:r>
              <a:rPr lang="en" sz="1100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 set: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(1, 2, 3)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 to enumerate every subset (aka powerset)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(in, in, in), (in, in, out), (in, out, out), (out, in, in), 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(out, out, in), (out, out, out), (in, out, in), (out, in, out)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{(in) + subsets((2, 3)), (out) + subsets((2, 3))}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look at the curr number, it is </a:t>
            </a:r>
            <a:r>
              <a:rPr lang="en" sz="1100" b="1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either</a:t>
            </a:r>
            <a:r>
              <a:rPr lang="en" sz="11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 or out</a:t>
            </a:r>
            <a:endParaRPr sz="11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can always make a sum of 0 with any set?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p45"/>
          <p:cNvSpPr txBox="1"/>
          <p:nvPr/>
        </p:nvSpPr>
        <p:spPr>
          <a:xfrm>
            <a:off x="1520575" y="937325"/>
            <a:ext cx="61737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Subset Sum</a:t>
            </a:r>
            <a:endParaRPr sz="4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46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B7E1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6"/>
          <p:cNvSpPr/>
          <p:nvPr/>
        </p:nvSpPr>
        <p:spPr>
          <a:xfrm rot="-5400000">
            <a:off x="2551387" y="-1091400"/>
            <a:ext cx="4196100" cy="73263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0" name="Google Shape;37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525" y="1011225"/>
            <a:ext cx="663892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47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7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B7E1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7"/>
          <p:cNvSpPr/>
          <p:nvPr/>
        </p:nvSpPr>
        <p:spPr>
          <a:xfrm rot="-5400000">
            <a:off x="2551387" y="-1091400"/>
            <a:ext cx="4196100" cy="73263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8" name="Google Shape;37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1400" y="1150850"/>
            <a:ext cx="5721200" cy="26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48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B7E1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8"/>
          <p:cNvSpPr/>
          <p:nvPr/>
        </p:nvSpPr>
        <p:spPr>
          <a:xfrm rot="-5400000">
            <a:off x="2551387" y="-1091400"/>
            <a:ext cx="4196100" cy="73263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6" name="Google Shape;38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1400" y="1150850"/>
            <a:ext cx="5721200" cy="26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8"/>
          <p:cNvSpPr/>
          <p:nvPr/>
        </p:nvSpPr>
        <p:spPr>
          <a:xfrm rot="6994738">
            <a:off x="4764057" y="2522710"/>
            <a:ext cx="552488" cy="2133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8"/>
          <p:cNvSpPr/>
          <p:nvPr/>
        </p:nvSpPr>
        <p:spPr>
          <a:xfrm rot="6994845">
            <a:off x="5194544" y="2713364"/>
            <a:ext cx="978861" cy="2133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8"/>
          <p:cNvSpPr txBox="1"/>
          <p:nvPr/>
        </p:nvSpPr>
        <p:spPr>
          <a:xfrm>
            <a:off x="4438375" y="1767675"/>
            <a:ext cx="2346600" cy="79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Lato"/>
                <a:ea typeface="Lato"/>
                <a:cs typeface="Lato"/>
                <a:sym typeface="Lato"/>
              </a:rPr>
              <a:t>solving smaller tree first… then combining to answer current state’s question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49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9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B7E1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9"/>
          <p:cNvSpPr/>
          <p:nvPr/>
        </p:nvSpPr>
        <p:spPr>
          <a:xfrm rot="-5400000">
            <a:off x="2551387" y="-1091400"/>
            <a:ext cx="4196100" cy="7326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9"/>
          <p:cNvSpPr txBox="1"/>
          <p:nvPr/>
        </p:nvSpPr>
        <p:spPr>
          <a:xfrm>
            <a:off x="1520575" y="2181638"/>
            <a:ext cx="62577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ACKs:</a:t>
            </a:r>
            <a:endParaRPr sz="1800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Fall 2018 Tree Review Slides — Problems, Tree Diagram, Linked List Diagram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8" name="Google Shape;398;p49"/>
          <p:cNvSpPr txBox="1"/>
          <p:nvPr/>
        </p:nvSpPr>
        <p:spPr>
          <a:xfrm>
            <a:off x="1520575" y="1435938"/>
            <a:ext cx="61737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Good Luck!</a:t>
            </a:r>
            <a:endParaRPr sz="4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7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B7E1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7"/>
          <p:cNvSpPr/>
          <p:nvPr/>
        </p:nvSpPr>
        <p:spPr>
          <a:xfrm rot="-5400000">
            <a:off x="1768700" y="-1336500"/>
            <a:ext cx="3512700" cy="7067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294950" y="647100"/>
            <a:ext cx="6460200" cy="31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Tree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900">
              <a:solidFill>
                <a:srgbClr val="80803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900" b="1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900">
                <a:solidFill>
                  <a:srgbClr val="074726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label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branches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=[]):</a:t>
            </a:r>
            <a:br>
              <a:rPr lang="en" sz="1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900" b="1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b </a:t>
            </a:r>
            <a:r>
              <a:rPr lang="en" sz="1900" b="1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branches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1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1900" b="1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assert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900">
                <a:solidFill>
                  <a:srgbClr val="400000"/>
                </a:solidFill>
                <a:latin typeface="Roboto Mono"/>
                <a:ea typeface="Roboto Mono"/>
                <a:cs typeface="Roboto Mono"/>
                <a:sym typeface="Roboto Mono"/>
              </a:rPr>
              <a:t>isinstance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Tree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       self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label 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label</a:t>
            </a:r>
            <a:br>
              <a:rPr lang="en" sz="1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       self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branches 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branches</a:t>
            </a:r>
            <a:br>
              <a:rPr lang="en" sz="19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900" b="1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is_leaf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br>
              <a:rPr lang="en" sz="1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900" b="1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900" b="1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self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branches</a:t>
            </a:r>
            <a:endParaRPr sz="1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8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B7E1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8"/>
          <p:cNvSpPr/>
          <p:nvPr/>
        </p:nvSpPr>
        <p:spPr>
          <a:xfrm rot="-5400000">
            <a:off x="1768700" y="-1336500"/>
            <a:ext cx="3512700" cy="7067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8"/>
          <p:cNvSpPr txBox="1"/>
          <p:nvPr/>
        </p:nvSpPr>
        <p:spPr>
          <a:xfrm>
            <a:off x="294950" y="647100"/>
            <a:ext cx="6460200" cy="31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Tree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900">
              <a:solidFill>
                <a:srgbClr val="80803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900" b="1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900">
                <a:solidFill>
                  <a:srgbClr val="074726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label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branches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=[]):</a:t>
            </a:r>
            <a:br>
              <a:rPr lang="en" sz="1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900" b="1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b </a:t>
            </a:r>
            <a:r>
              <a:rPr lang="en" sz="1900" b="1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branches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1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1900" b="1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assert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900">
                <a:solidFill>
                  <a:srgbClr val="400000"/>
                </a:solidFill>
                <a:latin typeface="Roboto Mono"/>
                <a:ea typeface="Roboto Mono"/>
                <a:cs typeface="Roboto Mono"/>
                <a:sym typeface="Roboto Mono"/>
              </a:rPr>
              <a:t>isinstance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Tree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       self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label 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label</a:t>
            </a:r>
            <a:br>
              <a:rPr lang="en" sz="1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       self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branches 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branches</a:t>
            </a:r>
            <a:br>
              <a:rPr lang="en" sz="19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900" b="1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is_leaf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br>
              <a:rPr lang="en" sz="1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900" b="1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900" b="1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self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branches</a:t>
            </a:r>
            <a:endParaRPr sz="1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6" name="Google Shape;146;p28"/>
          <p:cNvSpPr/>
          <p:nvPr/>
        </p:nvSpPr>
        <p:spPr>
          <a:xfrm rot="6994738">
            <a:off x="5451882" y="944760"/>
            <a:ext cx="552488" cy="2133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8"/>
          <p:cNvSpPr txBox="1"/>
          <p:nvPr/>
        </p:nvSpPr>
        <p:spPr>
          <a:xfrm>
            <a:off x="5126200" y="189725"/>
            <a:ext cx="2346600" cy="79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Recognizing that branches is a list is not an abstraction violation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9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B7E1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9"/>
          <p:cNvSpPr/>
          <p:nvPr/>
        </p:nvSpPr>
        <p:spPr>
          <a:xfrm rot="-5400000">
            <a:off x="1768700" y="-1336500"/>
            <a:ext cx="3512700" cy="7067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9"/>
          <p:cNvSpPr txBox="1"/>
          <p:nvPr/>
        </p:nvSpPr>
        <p:spPr>
          <a:xfrm>
            <a:off x="294950" y="647100"/>
            <a:ext cx="6460200" cy="31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Tree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900">
              <a:solidFill>
                <a:srgbClr val="80803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900" b="1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900">
                <a:solidFill>
                  <a:srgbClr val="074726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label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branches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=[]):</a:t>
            </a:r>
            <a:br>
              <a:rPr lang="en" sz="1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900" b="1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b </a:t>
            </a:r>
            <a:r>
              <a:rPr lang="en" sz="1900" b="1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branches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1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1900" b="1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assert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900">
                <a:solidFill>
                  <a:srgbClr val="400000"/>
                </a:solidFill>
                <a:latin typeface="Roboto Mono"/>
                <a:ea typeface="Roboto Mono"/>
                <a:cs typeface="Roboto Mono"/>
                <a:sym typeface="Roboto Mono"/>
              </a:rPr>
              <a:t>isinstance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Tree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       self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label 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label</a:t>
            </a:r>
            <a:br>
              <a:rPr lang="en" sz="1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       self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branches 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branches</a:t>
            </a:r>
            <a:br>
              <a:rPr lang="en" sz="19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900" b="1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is_leaf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br>
              <a:rPr lang="en" sz="1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900" b="1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900" b="1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self</a:t>
            </a:r>
            <a:r>
              <a:rPr lang="en" sz="1900">
                <a:solidFill>
                  <a:srgbClr val="80803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branches</a:t>
            </a:r>
            <a:endParaRPr sz="1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6" name="Google Shape;156;p29"/>
          <p:cNvSpPr/>
          <p:nvPr/>
        </p:nvSpPr>
        <p:spPr>
          <a:xfrm rot="6994738">
            <a:off x="5451882" y="944760"/>
            <a:ext cx="552488" cy="2133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9"/>
          <p:cNvSpPr txBox="1"/>
          <p:nvPr/>
        </p:nvSpPr>
        <p:spPr>
          <a:xfrm>
            <a:off x="5126200" y="189725"/>
            <a:ext cx="2346600" cy="79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Recognizing that branches is a list is not an abstraction violation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9"/>
          <p:cNvSpPr/>
          <p:nvPr/>
        </p:nvSpPr>
        <p:spPr>
          <a:xfrm rot="-7198587">
            <a:off x="5840423" y="3298798"/>
            <a:ext cx="552393" cy="2134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/>
          <p:nvPr/>
        </p:nvSpPr>
        <p:spPr>
          <a:xfrm>
            <a:off x="6141750" y="3491275"/>
            <a:ext cx="2346600" cy="103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ADT variant differs because of mutability and access… why do these differences exist?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0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B7E1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0"/>
          <p:cNvSpPr/>
          <p:nvPr/>
        </p:nvSpPr>
        <p:spPr>
          <a:xfrm rot="-5400000">
            <a:off x="1768700" y="-1336500"/>
            <a:ext cx="3512700" cy="7067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0"/>
          <p:cNvSpPr txBox="1"/>
          <p:nvPr/>
        </p:nvSpPr>
        <p:spPr>
          <a:xfrm>
            <a:off x="294950" y="647100"/>
            <a:ext cx="6460200" cy="31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5D09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en" b="1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>
                <a:solidFill>
                  <a:srgbClr val="48484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06287E"/>
                </a:solidFill>
                <a:latin typeface="Roboto Mono"/>
                <a:ea typeface="Roboto Mono"/>
                <a:cs typeface="Roboto Mono"/>
                <a:sym typeface="Roboto Mono"/>
              </a:rPr>
              <a:t>tree</a:t>
            </a:r>
            <a:r>
              <a:rPr lang="en">
                <a:solidFill>
                  <a:srgbClr val="484848"/>
                </a:solidFill>
                <a:latin typeface="Roboto Mono"/>
                <a:ea typeface="Roboto Mono"/>
                <a:cs typeface="Roboto Mono"/>
                <a:sym typeface="Roboto Mono"/>
              </a:rPr>
              <a:t>(root_label, branches</a:t>
            </a:r>
            <a:r>
              <a:rPr lang="en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484848"/>
                </a:solidFill>
                <a:latin typeface="Roboto Mono"/>
                <a:ea typeface="Roboto Mono"/>
                <a:cs typeface="Roboto Mono"/>
                <a:sym typeface="Roboto Mono"/>
              </a:rPr>
              <a:t>[]):</a:t>
            </a:r>
            <a:endParaRPr>
              <a:solidFill>
                <a:srgbClr val="48484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5D09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solidFill>
                  <a:srgbClr val="484848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b="1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>
                <a:solidFill>
                  <a:srgbClr val="484848"/>
                </a:solidFill>
                <a:latin typeface="Roboto Mono"/>
                <a:ea typeface="Roboto Mono"/>
                <a:cs typeface="Roboto Mono"/>
                <a:sym typeface="Roboto Mono"/>
              </a:rPr>
              <a:t> branch </a:t>
            </a:r>
            <a:r>
              <a:rPr lang="en" b="1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rgbClr val="484848"/>
                </a:solidFill>
                <a:latin typeface="Roboto Mono"/>
                <a:ea typeface="Roboto Mono"/>
                <a:cs typeface="Roboto Mono"/>
                <a:sym typeface="Roboto Mono"/>
              </a:rPr>
              <a:t> branches:</a:t>
            </a:r>
            <a:endParaRPr>
              <a:solidFill>
                <a:srgbClr val="48484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5D09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solidFill>
                  <a:srgbClr val="484848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b="1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assert</a:t>
            </a:r>
            <a:r>
              <a:rPr lang="en">
                <a:solidFill>
                  <a:srgbClr val="484848"/>
                </a:solidFill>
                <a:latin typeface="Roboto Mono"/>
                <a:ea typeface="Roboto Mono"/>
                <a:cs typeface="Roboto Mono"/>
                <a:sym typeface="Roboto Mono"/>
              </a:rPr>
              <a:t> is_tree(branch)</a:t>
            </a:r>
            <a:endParaRPr>
              <a:solidFill>
                <a:srgbClr val="48484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5D09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solidFill>
                  <a:srgbClr val="484848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b="1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rgbClr val="484848"/>
                </a:solidFill>
                <a:latin typeface="Roboto Mono"/>
                <a:ea typeface="Roboto Mono"/>
                <a:cs typeface="Roboto Mono"/>
                <a:sym typeface="Roboto Mono"/>
              </a:rPr>
              <a:t> [root_label] </a:t>
            </a:r>
            <a:r>
              <a:rPr lang="en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solidFill>
                  <a:srgbClr val="48484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en">
                <a:solidFill>
                  <a:srgbClr val="484848"/>
                </a:solidFill>
                <a:latin typeface="Roboto Mono"/>
                <a:ea typeface="Roboto Mono"/>
                <a:cs typeface="Roboto Mono"/>
                <a:sym typeface="Roboto Mono"/>
              </a:rPr>
              <a:t>(branches)</a:t>
            </a:r>
            <a:endParaRPr>
              <a:solidFill>
                <a:srgbClr val="48484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484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8484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5D09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en" b="1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>
                <a:solidFill>
                  <a:srgbClr val="48484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06287E"/>
                </a:solidFill>
                <a:latin typeface="Roboto Mono"/>
                <a:ea typeface="Roboto Mono"/>
                <a:cs typeface="Roboto Mono"/>
                <a:sym typeface="Roboto Mono"/>
              </a:rPr>
              <a:t>label</a:t>
            </a:r>
            <a:r>
              <a:rPr lang="en">
                <a:solidFill>
                  <a:srgbClr val="484848"/>
                </a:solidFill>
                <a:latin typeface="Roboto Mono"/>
                <a:ea typeface="Roboto Mono"/>
                <a:cs typeface="Roboto Mono"/>
                <a:sym typeface="Roboto Mono"/>
              </a:rPr>
              <a:t>(tree):</a:t>
            </a:r>
            <a:endParaRPr>
              <a:solidFill>
                <a:srgbClr val="48484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5D09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solidFill>
                  <a:srgbClr val="484848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b="1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rgbClr val="484848"/>
                </a:solidFill>
                <a:latin typeface="Roboto Mono"/>
                <a:ea typeface="Roboto Mono"/>
                <a:cs typeface="Roboto Mono"/>
                <a:sym typeface="Roboto Mono"/>
              </a:rPr>
              <a:t> tree[</a:t>
            </a:r>
            <a:r>
              <a:rPr lang="en">
                <a:solidFill>
                  <a:srgbClr val="20805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>
                <a:solidFill>
                  <a:srgbClr val="484848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>
              <a:solidFill>
                <a:srgbClr val="48484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484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8484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5D09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en" b="1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>
                <a:solidFill>
                  <a:srgbClr val="48484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06287E"/>
                </a:solidFill>
                <a:latin typeface="Roboto Mono"/>
                <a:ea typeface="Roboto Mono"/>
                <a:cs typeface="Roboto Mono"/>
                <a:sym typeface="Roboto Mono"/>
              </a:rPr>
              <a:t>branches</a:t>
            </a:r>
            <a:r>
              <a:rPr lang="en">
                <a:solidFill>
                  <a:srgbClr val="484848"/>
                </a:solidFill>
                <a:latin typeface="Roboto Mono"/>
                <a:ea typeface="Roboto Mono"/>
                <a:cs typeface="Roboto Mono"/>
                <a:sym typeface="Roboto Mono"/>
              </a:rPr>
              <a:t>(tree):</a:t>
            </a:r>
            <a:endParaRPr>
              <a:solidFill>
                <a:srgbClr val="48484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C65D09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solidFill>
                  <a:srgbClr val="484848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b="1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rgbClr val="484848"/>
                </a:solidFill>
                <a:latin typeface="Roboto Mono"/>
                <a:ea typeface="Roboto Mono"/>
                <a:cs typeface="Roboto Mono"/>
                <a:sym typeface="Roboto Mono"/>
              </a:rPr>
              <a:t> tree[</a:t>
            </a:r>
            <a:r>
              <a:rPr lang="en">
                <a:solidFill>
                  <a:srgbClr val="20805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solidFill>
                  <a:srgbClr val="484848"/>
                </a:solidFill>
                <a:latin typeface="Roboto Mono"/>
                <a:ea typeface="Roboto Mono"/>
                <a:cs typeface="Roboto Mono"/>
                <a:sym typeface="Roboto Mono"/>
              </a:rPr>
              <a:t>:]</a:t>
            </a:r>
            <a:endParaRPr>
              <a:solidFill>
                <a:srgbClr val="48484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8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8" name="Google Shape;168;p30"/>
          <p:cNvSpPr/>
          <p:nvPr/>
        </p:nvSpPr>
        <p:spPr>
          <a:xfrm>
            <a:off x="4086475" y="2404550"/>
            <a:ext cx="2056800" cy="72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ADT FUNCTIONS</a:t>
            </a:r>
            <a:endParaRPr/>
          </a:p>
        </p:txBody>
      </p:sp>
      <p:cxnSp>
        <p:nvCxnSpPr>
          <p:cNvPr id="169" name="Google Shape;169;p30"/>
          <p:cNvCxnSpPr>
            <a:endCxn id="168" idx="0"/>
          </p:cNvCxnSpPr>
          <p:nvPr/>
        </p:nvCxnSpPr>
        <p:spPr>
          <a:xfrm>
            <a:off x="5114875" y="2026850"/>
            <a:ext cx="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p30"/>
          <p:cNvCxnSpPr/>
          <p:nvPr/>
        </p:nvCxnSpPr>
        <p:spPr>
          <a:xfrm>
            <a:off x="5114875" y="3132950"/>
            <a:ext cx="0" cy="28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30"/>
          <p:cNvCxnSpPr/>
          <p:nvPr/>
        </p:nvCxnSpPr>
        <p:spPr>
          <a:xfrm>
            <a:off x="6143275" y="2768750"/>
            <a:ext cx="358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172;p30"/>
          <p:cNvSpPr txBox="1"/>
          <p:nvPr/>
        </p:nvSpPr>
        <p:spPr>
          <a:xfrm>
            <a:off x="4808725" y="1700225"/>
            <a:ext cx="612300" cy="377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input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4599025" y="3459575"/>
            <a:ext cx="1031700" cy="377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ADT value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6626075" y="2154125"/>
            <a:ext cx="1031700" cy="1373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Side effects but generally not for ADT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1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1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1"/>
          <p:cNvSpPr/>
          <p:nvPr/>
        </p:nvSpPr>
        <p:spPr>
          <a:xfrm>
            <a:off x="2220425" y="1471213"/>
            <a:ext cx="2083200" cy="1209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C78D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1"/>
          <p:cNvSpPr/>
          <p:nvPr/>
        </p:nvSpPr>
        <p:spPr>
          <a:xfrm>
            <a:off x="3452425" y="2084470"/>
            <a:ext cx="751800" cy="482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C78D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0" y="3203423"/>
            <a:ext cx="4517100" cy="14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Recursive Definition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: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 sz="1400" b="1">
                <a:latin typeface="Lato"/>
                <a:ea typeface="Lato"/>
                <a:cs typeface="Lato"/>
                <a:sym typeface="Lato"/>
              </a:rPr>
              <a:t>tree 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has a </a:t>
            </a:r>
            <a:r>
              <a:rPr lang="en" sz="1400" b="1">
                <a:latin typeface="Lato"/>
                <a:ea typeface="Lato"/>
                <a:cs typeface="Lato"/>
                <a:sym typeface="Lato"/>
              </a:rPr>
              <a:t>label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 value and a list of </a:t>
            </a:r>
            <a:r>
              <a:rPr lang="en" sz="1400" b="1">
                <a:latin typeface="Lato"/>
                <a:ea typeface="Lato"/>
                <a:cs typeface="Lato"/>
                <a:sym typeface="Lato"/>
              </a:rPr>
              <a:t>branches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Each </a:t>
            </a:r>
            <a:r>
              <a:rPr lang="en" sz="1400" b="1">
                <a:latin typeface="Lato"/>
                <a:ea typeface="Lato"/>
                <a:cs typeface="Lato"/>
                <a:sym typeface="Lato"/>
              </a:rPr>
              <a:t>branch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 is a </a:t>
            </a:r>
            <a:r>
              <a:rPr lang="en" sz="1400" b="1">
                <a:latin typeface="Lato"/>
                <a:ea typeface="Lato"/>
                <a:cs typeface="Lato"/>
                <a:sym typeface="Lato"/>
              </a:rPr>
              <a:t>tree</a:t>
            </a:r>
            <a:endParaRPr sz="14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 sz="1400" b="1">
                <a:latin typeface="Lato"/>
                <a:ea typeface="Lato"/>
                <a:cs typeface="Lato"/>
                <a:sym typeface="Lato"/>
              </a:rPr>
              <a:t>tree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 with zero </a:t>
            </a:r>
            <a:r>
              <a:rPr lang="en" sz="1400" b="1">
                <a:latin typeface="Lato"/>
                <a:ea typeface="Lato"/>
                <a:cs typeface="Lato"/>
                <a:sym typeface="Lato"/>
              </a:rPr>
              <a:t>branches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 is called a </a:t>
            </a:r>
            <a:r>
              <a:rPr lang="en" sz="1400" b="1">
                <a:latin typeface="Lato"/>
                <a:ea typeface="Lato"/>
                <a:cs typeface="Lato"/>
                <a:sym typeface="Lato"/>
              </a:rPr>
              <a:t>leaf</a:t>
            </a:r>
            <a:endParaRPr sz="14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31"/>
          <p:cNvSpPr txBox="1">
            <a:spLocks noGrp="1"/>
          </p:cNvSpPr>
          <p:nvPr>
            <p:ph type="body" idx="1"/>
          </p:nvPr>
        </p:nvSpPr>
        <p:spPr>
          <a:xfrm>
            <a:off x="4417375" y="3203423"/>
            <a:ext cx="4726500" cy="15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Relative Description</a:t>
            </a:r>
            <a:r>
              <a:rPr lang="en" sz="1400" b="1">
                <a:latin typeface="Lato"/>
                <a:ea typeface="Lato"/>
                <a:cs typeface="Lato"/>
                <a:sym typeface="Lato"/>
              </a:rPr>
              <a:t>:</a:t>
            </a:r>
            <a:endParaRPr sz="14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Each location in a </a:t>
            </a:r>
            <a:r>
              <a:rPr lang="en" sz="1400" b="1">
                <a:latin typeface="Lato"/>
                <a:ea typeface="Lato"/>
                <a:cs typeface="Lato"/>
                <a:sym typeface="Lato"/>
              </a:rPr>
              <a:t>tree 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is called a </a:t>
            </a:r>
            <a:r>
              <a:rPr lang="en" sz="1400" b="1">
                <a:latin typeface="Lato"/>
                <a:ea typeface="Lato"/>
                <a:cs typeface="Lato"/>
                <a:sym typeface="Lato"/>
              </a:rPr>
              <a:t>node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Each </a:t>
            </a:r>
            <a:r>
              <a:rPr lang="en" sz="1400" b="1">
                <a:latin typeface="Lato"/>
                <a:ea typeface="Lato"/>
                <a:cs typeface="Lato"/>
                <a:sym typeface="Lato"/>
              </a:rPr>
              <a:t>node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 has a value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One </a:t>
            </a:r>
            <a:r>
              <a:rPr lang="en" sz="1400" b="1">
                <a:latin typeface="Lato"/>
                <a:ea typeface="Lato"/>
                <a:cs typeface="Lato"/>
                <a:sym typeface="Lato"/>
              </a:rPr>
              <a:t>node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 can be the </a:t>
            </a:r>
            <a:r>
              <a:rPr lang="en" sz="1400" b="1">
                <a:latin typeface="Lato"/>
                <a:ea typeface="Lato"/>
                <a:cs typeface="Lato"/>
                <a:sym typeface="Lato"/>
              </a:rPr>
              <a:t>parent/child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 of another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4090150" y="1016275"/>
            <a:ext cx="592200" cy="413700"/>
          </a:xfrm>
          <a:prstGeom prst="flowChartConnector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86" name="Google Shape;186;p31"/>
          <p:cNvSpPr/>
          <p:nvPr/>
        </p:nvSpPr>
        <p:spPr>
          <a:xfrm>
            <a:off x="2919575" y="1546093"/>
            <a:ext cx="592200" cy="413700"/>
          </a:xfrm>
          <a:prstGeom prst="flowChartConnector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5191875" y="1546093"/>
            <a:ext cx="592200" cy="413700"/>
          </a:xfrm>
          <a:prstGeom prst="flowChartConnector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88" name="Google Shape;188;p31"/>
          <p:cNvSpPr/>
          <p:nvPr/>
        </p:nvSpPr>
        <p:spPr>
          <a:xfrm>
            <a:off x="2327375" y="2109849"/>
            <a:ext cx="592200" cy="413700"/>
          </a:xfrm>
          <a:prstGeom prst="flowChartConnector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sp>
        <p:nvSpPr>
          <p:cNvPr id="189" name="Google Shape;189;p31"/>
          <p:cNvSpPr/>
          <p:nvPr/>
        </p:nvSpPr>
        <p:spPr>
          <a:xfrm>
            <a:off x="3511775" y="2109849"/>
            <a:ext cx="592200" cy="413700"/>
          </a:xfrm>
          <a:prstGeom prst="flowChartConnector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</a:t>
            </a: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4599675" y="2109849"/>
            <a:ext cx="592200" cy="413700"/>
          </a:xfrm>
          <a:prstGeom prst="flowChartConnector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5784075" y="2109849"/>
            <a:ext cx="592200" cy="413700"/>
          </a:xfrm>
          <a:prstGeom prst="flowChartConnector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2" name="Google Shape;192;p31"/>
          <p:cNvSpPr/>
          <p:nvPr/>
        </p:nvSpPr>
        <p:spPr>
          <a:xfrm>
            <a:off x="6376275" y="2656636"/>
            <a:ext cx="592200" cy="413700"/>
          </a:xfrm>
          <a:prstGeom prst="flowChartConnector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>
            <a:off x="5191875" y="2656627"/>
            <a:ext cx="592200" cy="413700"/>
          </a:xfrm>
          <a:prstGeom prst="flowChartConnector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94" name="Google Shape;194;p31"/>
          <p:cNvCxnSpPr>
            <a:stCxn id="185" idx="3"/>
            <a:endCxn id="186" idx="7"/>
          </p:cNvCxnSpPr>
          <p:nvPr/>
        </p:nvCxnSpPr>
        <p:spPr>
          <a:xfrm flipH="1">
            <a:off x="3425076" y="1369390"/>
            <a:ext cx="751800" cy="23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31"/>
          <p:cNvCxnSpPr>
            <a:stCxn id="186" idx="3"/>
            <a:endCxn id="188" idx="0"/>
          </p:cNvCxnSpPr>
          <p:nvPr/>
        </p:nvCxnSpPr>
        <p:spPr>
          <a:xfrm flipH="1">
            <a:off x="2623501" y="1899208"/>
            <a:ext cx="382800" cy="210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31"/>
          <p:cNvCxnSpPr>
            <a:stCxn id="186" idx="5"/>
            <a:endCxn id="189" idx="0"/>
          </p:cNvCxnSpPr>
          <p:nvPr/>
        </p:nvCxnSpPr>
        <p:spPr>
          <a:xfrm>
            <a:off x="3425049" y="1899208"/>
            <a:ext cx="382800" cy="210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1"/>
          <p:cNvCxnSpPr>
            <a:stCxn id="187" idx="3"/>
            <a:endCxn id="190" idx="0"/>
          </p:cNvCxnSpPr>
          <p:nvPr/>
        </p:nvCxnSpPr>
        <p:spPr>
          <a:xfrm flipH="1">
            <a:off x="4895801" y="1899208"/>
            <a:ext cx="382800" cy="210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31"/>
          <p:cNvCxnSpPr>
            <a:stCxn id="185" idx="5"/>
            <a:endCxn id="187" idx="1"/>
          </p:cNvCxnSpPr>
          <p:nvPr/>
        </p:nvCxnSpPr>
        <p:spPr>
          <a:xfrm>
            <a:off x="4595624" y="1369390"/>
            <a:ext cx="683100" cy="23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31"/>
          <p:cNvCxnSpPr>
            <a:stCxn id="187" idx="5"/>
            <a:endCxn id="191" idx="0"/>
          </p:cNvCxnSpPr>
          <p:nvPr/>
        </p:nvCxnSpPr>
        <p:spPr>
          <a:xfrm>
            <a:off x="5697349" y="1899208"/>
            <a:ext cx="382800" cy="210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31"/>
          <p:cNvCxnSpPr>
            <a:stCxn id="191" idx="3"/>
            <a:endCxn id="193" idx="0"/>
          </p:cNvCxnSpPr>
          <p:nvPr/>
        </p:nvCxnSpPr>
        <p:spPr>
          <a:xfrm flipH="1">
            <a:off x="5488001" y="2462964"/>
            <a:ext cx="382800" cy="19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31"/>
          <p:cNvCxnSpPr>
            <a:stCxn id="191" idx="5"/>
            <a:endCxn id="192" idx="0"/>
          </p:cNvCxnSpPr>
          <p:nvPr/>
        </p:nvCxnSpPr>
        <p:spPr>
          <a:xfrm>
            <a:off x="6289549" y="2462964"/>
            <a:ext cx="382800" cy="19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" name="Google Shape;202;p31"/>
          <p:cNvSpPr txBox="1">
            <a:spLocks noGrp="1"/>
          </p:cNvSpPr>
          <p:nvPr>
            <p:ph type="body" idx="1"/>
          </p:nvPr>
        </p:nvSpPr>
        <p:spPr>
          <a:xfrm>
            <a:off x="1933175" y="1042257"/>
            <a:ext cx="1556400" cy="3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Label Value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31"/>
          <p:cNvSpPr txBox="1">
            <a:spLocks noGrp="1"/>
          </p:cNvSpPr>
          <p:nvPr>
            <p:ph type="body" idx="1"/>
          </p:nvPr>
        </p:nvSpPr>
        <p:spPr>
          <a:xfrm>
            <a:off x="179875" y="1919654"/>
            <a:ext cx="1152300" cy="3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Branch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2304275" y="2785759"/>
            <a:ext cx="814200" cy="3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Leaf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1"/>
          </p:nvPr>
        </p:nvSpPr>
        <p:spPr>
          <a:xfrm>
            <a:off x="6558350" y="1230300"/>
            <a:ext cx="1152300" cy="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AA84F"/>
                </a:solidFill>
              </a:rPr>
              <a:t>Nodes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body" idx="1"/>
          </p:nvPr>
        </p:nvSpPr>
        <p:spPr>
          <a:xfrm>
            <a:off x="7403075" y="2169463"/>
            <a:ext cx="1152300" cy="3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AA84F"/>
                </a:solidFill>
              </a:rPr>
              <a:t>Values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207" name="Google Shape;207;p31"/>
          <p:cNvCxnSpPr>
            <a:stCxn id="202" idx="3"/>
          </p:cNvCxnSpPr>
          <p:nvPr/>
        </p:nvCxnSpPr>
        <p:spPr>
          <a:xfrm>
            <a:off x="3489575" y="1198257"/>
            <a:ext cx="814200" cy="372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208;p31"/>
          <p:cNvCxnSpPr/>
          <p:nvPr/>
        </p:nvCxnSpPr>
        <p:spPr>
          <a:xfrm>
            <a:off x="1303825" y="2057248"/>
            <a:ext cx="814200" cy="372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31"/>
          <p:cNvCxnSpPr/>
          <p:nvPr/>
        </p:nvCxnSpPr>
        <p:spPr>
          <a:xfrm rot="10800000" flipH="1">
            <a:off x="3029750" y="2566604"/>
            <a:ext cx="482100" cy="3162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31"/>
          <p:cNvCxnSpPr>
            <a:endCxn id="187" idx="6"/>
          </p:cNvCxnSpPr>
          <p:nvPr/>
        </p:nvCxnSpPr>
        <p:spPr>
          <a:xfrm flipH="1">
            <a:off x="5784075" y="1497943"/>
            <a:ext cx="814800" cy="2550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31"/>
          <p:cNvCxnSpPr>
            <a:endCxn id="191" idx="7"/>
          </p:cNvCxnSpPr>
          <p:nvPr/>
        </p:nvCxnSpPr>
        <p:spPr>
          <a:xfrm flipH="1">
            <a:off x="6289549" y="1626234"/>
            <a:ext cx="461700" cy="5442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p31"/>
          <p:cNvCxnSpPr>
            <a:endCxn id="192" idx="0"/>
          </p:cNvCxnSpPr>
          <p:nvPr/>
        </p:nvCxnSpPr>
        <p:spPr>
          <a:xfrm flipH="1">
            <a:off x="6672375" y="1677136"/>
            <a:ext cx="315900" cy="9795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31"/>
          <p:cNvCxnSpPr/>
          <p:nvPr/>
        </p:nvCxnSpPr>
        <p:spPr>
          <a:xfrm flipH="1">
            <a:off x="6751125" y="2401735"/>
            <a:ext cx="905700" cy="4506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14" name="Google Shape;214;p31"/>
          <p:cNvCxnSpPr/>
          <p:nvPr/>
        </p:nvCxnSpPr>
        <p:spPr>
          <a:xfrm rot="10800000">
            <a:off x="6229575" y="2315192"/>
            <a:ext cx="1201500" cy="30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15" name="Google Shape;215;p31"/>
          <p:cNvCxnSpPr/>
          <p:nvPr/>
        </p:nvCxnSpPr>
        <p:spPr>
          <a:xfrm rot="10800000">
            <a:off x="5627750" y="1815649"/>
            <a:ext cx="1974000" cy="3648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216" name="Google Shape;216;p31"/>
          <p:cNvSpPr txBox="1">
            <a:spLocks noGrp="1"/>
          </p:cNvSpPr>
          <p:nvPr>
            <p:ph type="title"/>
          </p:nvPr>
        </p:nvSpPr>
        <p:spPr>
          <a:xfrm>
            <a:off x="179875" y="2073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Tree Abstraction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2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0" y="207325"/>
            <a:ext cx="9144000" cy="25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Lato"/>
                <a:ea typeface="Lato"/>
                <a:cs typeface="Lato"/>
                <a:sym typeface="Lato"/>
              </a:rPr>
              <a:t>Tree</a:t>
            </a:r>
            <a:endParaRPr sz="48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Lato"/>
                <a:ea typeface="Lato"/>
                <a:cs typeface="Lato"/>
                <a:sym typeface="Lato"/>
              </a:rPr>
              <a:t>Abstraction</a:t>
            </a:r>
            <a:endParaRPr sz="48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32"/>
          <p:cNvSpPr/>
          <p:nvPr/>
        </p:nvSpPr>
        <p:spPr>
          <a:xfrm>
            <a:off x="3421850" y="1920725"/>
            <a:ext cx="720300" cy="720300"/>
          </a:xfrm>
          <a:prstGeom prst="flowChartConnector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cxnSp>
        <p:nvCxnSpPr>
          <p:cNvPr id="225" name="Google Shape;225;p32"/>
          <p:cNvCxnSpPr>
            <a:endCxn id="226" idx="1"/>
          </p:cNvCxnSpPr>
          <p:nvPr/>
        </p:nvCxnSpPr>
        <p:spPr>
          <a:xfrm>
            <a:off x="4009925" y="2535758"/>
            <a:ext cx="440400" cy="475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32"/>
          <p:cNvSpPr/>
          <p:nvPr/>
        </p:nvSpPr>
        <p:spPr>
          <a:xfrm>
            <a:off x="4205250" y="1014300"/>
            <a:ext cx="720300" cy="720300"/>
          </a:xfrm>
          <a:prstGeom prst="flowChartConnector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root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8" name="Google Shape;228;p32"/>
          <p:cNvSpPr/>
          <p:nvPr/>
        </p:nvSpPr>
        <p:spPr>
          <a:xfrm>
            <a:off x="5075550" y="1920725"/>
            <a:ext cx="720300" cy="720300"/>
          </a:xfrm>
          <a:prstGeom prst="flowChartConnector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child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29" name="Google Shape;229;p32"/>
          <p:cNvCxnSpPr>
            <a:stCxn id="227" idx="3"/>
          </p:cNvCxnSpPr>
          <p:nvPr/>
        </p:nvCxnSpPr>
        <p:spPr>
          <a:xfrm flipH="1">
            <a:off x="4036535" y="1629115"/>
            <a:ext cx="274200" cy="397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32"/>
          <p:cNvSpPr/>
          <p:nvPr/>
        </p:nvSpPr>
        <p:spPr>
          <a:xfrm>
            <a:off x="2624975" y="2839888"/>
            <a:ext cx="720300" cy="720300"/>
          </a:xfrm>
          <a:prstGeom prst="flowChartConnector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leaf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4278675" y="2839908"/>
            <a:ext cx="1172100" cy="1172100"/>
          </a:xfrm>
          <a:prstGeom prst="flowChartConnector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descendent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31" name="Google Shape;231;p32"/>
          <p:cNvCxnSpPr>
            <a:endCxn id="230" idx="7"/>
          </p:cNvCxnSpPr>
          <p:nvPr/>
        </p:nvCxnSpPr>
        <p:spPr>
          <a:xfrm flipH="1">
            <a:off x="3239790" y="2548173"/>
            <a:ext cx="274200" cy="397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32"/>
          <p:cNvSpPr txBox="1">
            <a:spLocks noGrp="1"/>
          </p:cNvSpPr>
          <p:nvPr>
            <p:ph type="body" idx="1"/>
          </p:nvPr>
        </p:nvSpPr>
        <p:spPr>
          <a:xfrm>
            <a:off x="3421850" y="2071725"/>
            <a:ext cx="856800" cy="54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branch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33" name="Google Shape;233;p32"/>
          <p:cNvCxnSpPr/>
          <p:nvPr/>
        </p:nvCxnSpPr>
        <p:spPr>
          <a:xfrm>
            <a:off x="4811300" y="1550533"/>
            <a:ext cx="440400" cy="475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>
            <a:spLocks noGrp="1"/>
          </p:cNvSpPr>
          <p:nvPr>
            <p:ph type="title"/>
          </p:nvPr>
        </p:nvSpPr>
        <p:spPr>
          <a:xfrm>
            <a:off x="471900" y="4339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Box and Pointer</a:t>
            </a:r>
            <a:endParaRPr sz="2400"/>
          </a:p>
        </p:txBody>
      </p:sp>
      <p:grpSp>
        <p:nvGrpSpPr>
          <p:cNvPr id="239" name="Google Shape;239;p33"/>
          <p:cNvGrpSpPr/>
          <p:nvPr/>
        </p:nvGrpSpPr>
        <p:grpSpPr>
          <a:xfrm>
            <a:off x="2128001" y="3301885"/>
            <a:ext cx="901973" cy="464574"/>
            <a:chOff x="1052550" y="4062975"/>
            <a:chExt cx="868200" cy="434100"/>
          </a:xfrm>
        </p:grpSpPr>
        <p:sp>
          <p:nvSpPr>
            <p:cNvPr id="240" name="Google Shape;240;p33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41" name="Google Shape;241;p33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42" name="Google Shape;242;p33"/>
          <p:cNvGrpSpPr/>
          <p:nvPr/>
        </p:nvGrpSpPr>
        <p:grpSpPr>
          <a:xfrm>
            <a:off x="3480973" y="3301885"/>
            <a:ext cx="901973" cy="464574"/>
            <a:chOff x="1052550" y="4062975"/>
            <a:chExt cx="868200" cy="434100"/>
          </a:xfrm>
        </p:grpSpPr>
        <p:sp>
          <p:nvSpPr>
            <p:cNvPr id="243" name="Google Shape;243;p33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245" name="Google Shape;245;p33"/>
          <p:cNvCxnSpPr>
            <a:endCxn id="243" idx="1"/>
          </p:cNvCxnSpPr>
          <p:nvPr/>
        </p:nvCxnSpPr>
        <p:spPr>
          <a:xfrm>
            <a:off x="2792473" y="3534172"/>
            <a:ext cx="6885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46" name="Google Shape;246;p33"/>
          <p:cNvGrpSpPr/>
          <p:nvPr/>
        </p:nvGrpSpPr>
        <p:grpSpPr>
          <a:xfrm>
            <a:off x="4833945" y="3301885"/>
            <a:ext cx="901973" cy="464574"/>
            <a:chOff x="1052550" y="4062975"/>
            <a:chExt cx="868200" cy="434100"/>
          </a:xfrm>
        </p:grpSpPr>
        <p:sp>
          <p:nvSpPr>
            <p:cNvPr id="247" name="Google Shape;247;p33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249" name="Google Shape;249;p33"/>
          <p:cNvCxnSpPr>
            <a:endCxn id="247" idx="1"/>
          </p:cNvCxnSpPr>
          <p:nvPr/>
        </p:nvCxnSpPr>
        <p:spPr>
          <a:xfrm>
            <a:off x="4145445" y="3534172"/>
            <a:ext cx="6885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0" name="Google Shape;250;p33"/>
          <p:cNvCxnSpPr>
            <a:endCxn id="251" idx="1"/>
          </p:cNvCxnSpPr>
          <p:nvPr/>
        </p:nvCxnSpPr>
        <p:spPr>
          <a:xfrm>
            <a:off x="5498367" y="3534172"/>
            <a:ext cx="6885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52" name="Google Shape;252;p33"/>
          <p:cNvGrpSpPr/>
          <p:nvPr/>
        </p:nvGrpSpPr>
        <p:grpSpPr>
          <a:xfrm>
            <a:off x="5979617" y="3087526"/>
            <a:ext cx="867066" cy="893189"/>
            <a:chOff x="6008410" y="3862677"/>
            <a:chExt cx="834600" cy="834600"/>
          </a:xfrm>
        </p:grpSpPr>
        <p:sp>
          <p:nvSpPr>
            <p:cNvPr id="251" name="Google Shape;251;p33"/>
            <p:cNvSpPr/>
            <p:nvPr/>
          </p:nvSpPr>
          <p:spPr>
            <a:xfrm>
              <a:off x="620790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53" name="Google Shape;253;p33"/>
            <p:cNvSpPr/>
            <p:nvPr/>
          </p:nvSpPr>
          <p:spPr>
            <a:xfrm rot="2700000">
              <a:off x="6130634" y="3984901"/>
              <a:ext cx="590151" cy="590151"/>
            </a:xfrm>
            <a:prstGeom prst="plus">
              <a:avLst>
                <a:gd name="adj" fmla="val 50000"/>
              </a:avLst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33"/>
          <p:cNvSpPr/>
          <p:nvPr/>
        </p:nvSpPr>
        <p:spPr>
          <a:xfrm>
            <a:off x="2182685" y="3346923"/>
            <a:ext cx="329400" cy="374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3"/>
          <p:cNvSpPr/>
          <p:nvPr/>
        </p:nvSpPr>
        <p:spPr>
          <a:xfrm>
            <a:off x="3390799" y="3187742"/>
            <a:ext cx="3331500" cy="694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AB4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3"/>
          <p:cNvSpPr/>
          <p:nvPr/>
        </p:nvSpPr>
        <p:spPr>
          <a:xfrm>
            <a:off x="4536835" y="4049791"/>
            <a:ext cx="2649600" cy="446100"/>
          </a:xfrm>
          <a:prstGeom prst="wedgeRoundRectCallout">
            <a:avLst>
              <a:gd name="adj1" fmla="val 21067"/>
              <a:gd name="adj2" fmla="val -70871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empty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terminates the list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882244" y="3829084"/>
            <a:ext cx="2077800" cy="670200"/>
          </a:xfrm>
          <a:prstGeom prst="wedgeRoundRectCallout">
            <a:avLst>
              <a:gd name="adj1" fmla="val 21067"/>
              <a:gd name="adj2" fmla="val -70871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Value of the 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is the number 1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643050" y="2550513"/>
            <a:ext cx="3041400" cy="670200"/>
          </a:xfrm>
          <a:prstGeom prst="wedgeRoundRectCallout">
            <a:avLst>
              <a:gd name="adj1" fmla="val 21067"/>
              <a:gd name="adj2" fmla="val 82859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Value of the 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rest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is an </a:t>
            </a:r>
            <a:r>
              <a:rPr lang="en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arrow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pointer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to another </a:t>
            </a:r>
            <a:r>
              <a:rPr lang="en" sz="16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link</a:t>
            </a:r>
            <a:endParaRPr sz="1600"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9" name="Google Shape;259;p33"/>
          <p:cNvSpPr/>
          <p:nvPr/>
        </p:nvSpPr>
        <p:spPr>
          <a:xfrm>
            <a:off x="2736059" y="3475938"/>
            <a:ext cx="709075" cy="301288"/>
          </a:xfrm>
          <a:custGeom>
            <a:avLst/>
            <a:gdLst/>
            <a:ahLst/>
            <a:cxnLst/>
            <a:rect l="l" t="t" r="r" b="b"/>
            <a:pathLst>
              <a:path w="27301" h="11261" extrusionOk="0">
                <a:moveTo>
                  <a:pt x="0" y="0"/>
                </a:moveTo>
                <a:cubicBezTo>
                  <a:pt x="2303" y="1864"/>
                  <a:pt x="9265" y="10362"/>
                  <a:pt x="13815" y="11184"/>
                </a:cubicBezTo>
                <a:cubicBezTo>
                  <a:pt x="18365" y="12006"/>
                  <a:pt x="25053" y="5976"/>
                  <a:pt x="27301" y="4934"/>
                </a:cubicBezTo>
              </a:path>
            </a:pathLst>
          </a:custGeom>
          <a:noFill/>
          <a:ln w="38100" cap="flat" cmpd="sng">
            <a:solidFill>
              <a:srgbClr val="FFAB40"/>
            </a:solidFill>
            <a:prstDash val="solid"/>
            <a:round/>
            <a:headEnd type="oval" w="med" len="med"/>
            <a:tailEnd type="stealth" w="med" len="med"/>
          </a:ln>
        </p:spPr>
      </p:sp>
      <p:sp>
        <p:nvSpPr>
          <p:cNvPr id="260" name="Google Shape;260;p33"/>
          <p:cNvSpPr txBox="1"/>
          <p:nvPr/>
        </p:nvSpPr>
        <p:spPr>
          <a:xfrm>
            <a:off x="2439650" y="1944350"/>
            <a:ext cx="52227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Link(1, Link(2, Link(3)))</a:t>
            </a:r>
            <a:br>
              <a:rPr lang="en" sz="1800">
                <a:latin typeface="Roboto Mono"/>
                <a:ea typeface="Roboto Mono"/>
                <a:cs typeface="Roboto Mono"/>
                <a:sym typeface="Roboto Mono"/>
              </a:rPr>
            </a:b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1692</Words>
  <Application>Microsoft Macintosh PowerPoint</Application>
  <PresentationFormat>Presentación en pantalla (16:9)</PresentationFormat>
  <Paragraphs>277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25</vt:i4>
      </vt:variant>
    </vt:vector>
  </HeadingPairs>
  <TitlesOfParts>
    <vt:vector size="35" baseType="lpstr">
      <vt:lpstr>Cambo</vt:lpstr>
      <vt:lpstr>Nunito</vt:lpstr>
      <vt:lpstr>Lato</vt:lpstr>
      <vt:lpstr>Roboto Mono</vt:lpstr>
      <vt:lpstr>Arial</vt:lpstr>
      <vt:lpstr>Consolas</vt:lpstr>
      <vt:lpstr>Courier New</vt:lpstr>
      <vt:lpstr>Roboto</vt:lpstr>
      <vt:lpstr>Simple Light</vt:lpstr>
      <vt:lpstr>Material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Tree Abstraction</vt:lpstr>
      <vt:lpstr>Tree Abstraction</vt:lpstr>
      <vt:lpstr>Box and Pointer</vt:lpstr>
      <vt:lpstr>Lowest Hanging Fruit</vt:lpstr>
      <vt:lpstr>Lowest Hanging Fruit Solution</vt:lpstr>
      <vt:lpstr>Various Longest Paths</vt:lpstr>
      <vt:lpstr>Various Longest Paths</vt:lpstr>
      <vt:lpstr>Various Longest Paths</vt:lpstr>
      <vt:lpstr>Various Longest Paths</vt:lpstr>
      <vt:lpstr>Various Longest Paths</vt:lpstr>
      <vt:lpstr>Various Longest Paths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Usuario de Microsoft Office</cp:lastModifiedBy>
  <cp:revision>1</cp:revision>
  <dcterms:modified xsi:type="dcterms:W3CDTF">2019-05-07T22:43:19Z</dcterms:modified>
</cp:coreProperties>
</file>