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7" r:id="rId1"/>
    <p:sldMasterId id="2147483688" r:id="rId2"/>
    <p:sldMasterId id="2147483689" r:id="rId3"/>
  </p:sldMasterIdLst>
  <p:notesMasterIdLst>
    <p:notesMasterId r:id="rId8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84"/>
      <p:bold r:id="rId85"/>
      <p:italic r:id="rId86"/>
      <p:boldItalic r:id="rId87"/>
    </p:embeddedFont>
    <p:embeddedFont>
      <p:font typeface="Lato" panose="020F0502020204030203" pitchFamily="34" charset="77"/>
      <p:regular r:id="rId88"/>
      <p:bold r:id="rId89"/>
      <p:italic r:id="rId90"/>
      <p:boldItalic r:id="rId91"/>
    </p:embeddedFont>
    <p:embeddedFont>
      <p:font typeface="Lobster" pitchFamily="2" charset="77"/>
      <p:regular r:id="rId92"/>
    </p:embeddedFont>
    <p:embeddedFont>
      <p:font typeface="Nixie One" panose="02000503080000020004" pitchFamily="2" charset="0"/>
      <p:regular r:id="rId93"/>
    </p:embeddedFont>
    <p:embeddedFont>
      <p:font typeface="Open Sans" panose="020B0606030504020204" pitchFamily="34" charset="0"/>
      <p:regular r:id="rId94"/>
      <p:bold r:id="rId95"/>
      <p:italic r:id="rId96"/>
      <p:boldItalic r:id="rId97"/>
    </p:embeddedFont>
    <p:embeddedFont>
      <p:font typeface="Raleway" panose="020B0503030101060003" pitchFamily="34" charset="77"/>
      <p:regular r:id="rId98"/>
      <p:bold r:id="rId99"/>
      <p:italic r:id="rId100"/>
      <p:boldItalic r:id="rId101"/>
    </p:embeddedFont>
    <p:embeddedFont>
      <p:font typeface="Spectral" panose="02020502060000000000" pitchFamily="18" charset="77"/>
      <p:regular r:id="rId102"/>
      <p:bold r:id="rId103"/>
      <p:italic r:id="rId104"/>
      <p:boldItalic r:id="rId105"/>
    </p:embeddedFont>
    <p:embeddedFont>
      <p:font typeface="Varela Round" pitchFamily="2" charset="-79"/>
      <p:regular r:id="rId10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font" Target="fonts/font1.fntdata"/><Relationship Id="rId89" Type="http://schemas.openxmlformats.org/officeDocument/2006/relationships/font" Target="fonts/font6.fntdata"/><Relationship Id="rId16" Type="http://schemas.openxmlformats.org/officeDocument/2006/relationships/slide" Target="slides/slide13.xml"/><Relationship Id="rId107" Type="http://schemas.openxmlformats.org/officeDocument/2006/relationships/presProps" Target="presProps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font" Target="fonts/font19.fntdata"/><Relationship Id="rId5" Type="http://schemas.openxmlformats.org/officeDocument/2006/relationships/slide" Target="slides/slide2.xml"/><Relationship Id="rId90" Type="http://schemas.openxmlformats.org/officeDocument/2006/relationships/font" Target="fonts/font7.fntdata"/><Relationship Id="rId95" Type="http://schemas.openxmlformats.org/officeDocument/2006/relationships/font" Target="fonts/font12.fntdata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font" Target="fonts/font2.fntdata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font" Target="fonts/font20.fntdata"/><Relationship Id="rId108" Type="http://schemas.openxmlformats.org/officeDocument/2006/relationships/viewProps" Target="viewProps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font" Target="fonts/font8.fntdata"/><Relationship Id="rId96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font" Target="fonts/font23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font" Target="fonts/font3.fntdata"/><Relationship Id="rId94" Type="http://schemas.openxmlformats.org/officeDocument/2006/relationships/font" Target="fonts/font11.fntdata"/><Relationship Id="rId99" Type="http://schemas.openxmlformats.org/officeDocument/2006/relationships/font" Target="fonts/font16.fntdata"/><Relationship Id="rId101" Type="http://schemas.openxmlformats.org/officeDocument/2006/relationships/font" Target="fonts/font18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theme" Target="theme/theme1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font" Target="fonts/font14.fntdata"/><Relationship Id="rId104" Type="http://schemas.openxmlformats.org/officeDocument/2006/relationships/font" Target="fonts/font21.fntdata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font" Target="fonts/font4.fntdata"/><Relationship Id="rId110" Type="http://schemas.openxmlformats.org/officeDocument/2006/relationships/tableStyles" Target="tableStyles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font" Target="fonts/font17.fntdata"/><Relationship Id="rId105" Type="http://schemas.openxmlformats.org/officeDocument/2006/relationships/font" Target="fonts/font22.fntdata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font" Target="fonts/font10.fntdata"/><Relationship Id="rId98" Type="http://schemas.openxmlformats.org/officeDocument/2006/relationships/font" Target="fonts/font15.fntdata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notesMaster" Target="notesMasters/notesMaster1.xml"/><Relationship Id="rId8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4d75d213db_0_1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4d75d213db_0_1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4dfa931f40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4dfa931f40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4dfa931f4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4dfa931f4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4dfa931f40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4dfa931f40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4dfa931f40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4dfa931f40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4d75d213db_0_9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4d75d213db_0_9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4d913f09d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4d913f09db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4d913f09d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4d913f09d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4d913f09d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4d913f09db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4dfa931f4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4dfa931f4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4e0c4e0e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4e0c4e0e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4d75d213db_0_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4d75d213db_0_9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4e0c4e0e1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4e0c4e0e1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4e0c4e0e1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4e0c4e0e1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4e0c4e0e1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4e0c4e0e1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4e0c4e0e1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4e0c4e0e1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4d75d213db_0_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4d75d213db_0_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4dfa931f4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4dfa931f4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4dfa931f4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4dfa931f4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4dfa931f4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4dfa931f4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4d913f09d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4d913f09d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4d75d213db_0_9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4d75d213db_0_9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4d75d213db_0_1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4d75d213db_0_1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4d913f09d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4d913f09d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4d913f09d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4d913f09d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4d913f09d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4d913f09db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4d913f09db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4d913f09db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4dfa931f4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4dfa931f4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4dfa931f40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4dfa931f40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4d913f09d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4d913f09db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4d913f09d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4d913f09d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4dfa931f40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4dfa931f40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4dfa931f4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4dfa931f4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4e8de112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4e8de112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4d75d213db_0_1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4d75d213db_0_1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4d913f09db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4d913f09db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4d913f09db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4d913f09db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4d913f09db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4d913f09db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4d913f09db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4d913f09db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4d913f09db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4d913f09db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4d913f09d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4d913f09db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4d913f09d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4d913f09db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4d913f09db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4d913f09db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4d913f09db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4d913f09db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4d75d213db_0_1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4d75d213db_0_1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4d913f09db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4d913f09db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4d913f09db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4d913f09db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4d913f09db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4d913f09db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4d913f09db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4d913f09db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4dfa931f40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4dfa931f40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4dfa931f40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4dfa931f40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4d913f09db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4d913f09db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4d913f09db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4d913f09db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4d913f09db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4d913f09db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4d913f09db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4d913f09db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4d913f09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4d913f09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4d913f09db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4d913f09db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4d913f09db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4d913f09db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4dfa931f40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4dfa931f40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4dfa931f40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4dfa931f40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4d913f09db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4d913f09db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4d913f09db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4d913f09db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4d913f09db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4d913f09db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4d913f09db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4d913f09db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4d913f09db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4d913f09db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4d913f09db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4d913f09db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4d913f09d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4d913f09d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4d913f09db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4d913f09db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4d913f09db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4d913f09db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4d913f09db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4d913f09db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4dfa931f40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4dfa931f40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4dfa931f40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4dfa931f40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4d913f09db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4d913f09db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4dfa931f40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4dfa931f40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4dfa931f40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4dfa931f40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4dfa931f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4dfa931f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4dfa93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4dfa93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4d913f09d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4d913f09d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4dfa931f4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4dfa931f4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2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8" name="Google Shape;198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5" name="Google Shape;205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1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12" name="Google Shape;212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" name="Google Shape;219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0" name="Google Shape;220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222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9" name="Google Shape;229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2" name="Google Shape;232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36" name="Google Shape;236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1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9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243" name="Google Shape;243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0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6" name="Google Shape;246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0" name="Google Shape;250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2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3" name="Google Shape;253;p21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258" name="Google Shape;258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261" name="Google Shape;261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23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3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5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72" name="Google Shape;272;p25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5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5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5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5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5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5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5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5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5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5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5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5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_1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6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8" name="Google Shape;288;p26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300"/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26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6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6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6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6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6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6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6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6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6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_1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7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7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name="adj" fmla="val 1710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7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1" name="Google Shape;311;p27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12" name="Google Shape;312;p27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name="adj" fmla="val 1008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7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7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name="adj" fmla="val 3727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7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7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7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7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name="adj" fmla="val 5022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7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name="adj" fmla="val 43984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7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28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27" name="Google Shape;327;p28"/>
          <p:cNvSpPr txBox="1">
            <a:spLocks noGrp="1"/>
          </p:cNvSpPr>
          <p:nvPr>
            <p:ph type="body" idx="2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28" name="Google Shape;328;p28"/>
          <p:cNvSpPr txBox="1">
            <a:spLocks noGrp="1"/>
          </p:cNvSpPr>
          <p:nvPr>
            <p:ph type="body" idx="3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29" name="Google Shape;329;p2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w="9525" cap="flat" cmpd="sng">
            <a:solidFill>
              <a:srgbClr val="00D1C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name="adj" fmla="val 43200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name="adj" fmla="val 9905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2109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+ image">
  <p:cSld name="TITLE_AND_BODY_1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"/>
          <p:cNvSpPr txBox="1">
            <a:spLocks noGrp="1"/>
          </p:cNvSpPr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29"/>
          <p:cNvSpPr txBox="1">
            <a:spLocks noGrp="1"/>
          </p:cNvSpPr>
          <p:nvPr>
            <p:ph type="body" idx="1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46" name="Google Shape;346;p29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9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9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name="adj" fmla="val 39527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9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9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name="adj" fmla="val 29951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9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9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9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9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0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0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65" name="Google Shape;365;p3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66" name="Google Shape;366;p3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3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368" name="Google Shape;368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name="adj" fmla="val 1710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name="adj" fmla="val 1008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name="adj" fmla="val 3727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name="adj" fmla="val 5022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name="adj" fmla="val 43984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71" name="Google Shape;371;p3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72" name="Google Shape;372;p3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8" name="Google Shape;378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3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2" name="Google Shape;382;p3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3" name="Google Shape;38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89" name="Google Shape;389;p3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0" name="Google Shape;39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4" name="Google Shape;394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7" name="Google Shape;397;p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8" name="Google Shape;398;p3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99" name="Google Shape;399;p3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00" name="Google Shape;400;p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1" name="Google Shape;401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404" name="Google Shape;40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8" name="Google Shape;408;p4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9" name="Google Shape;409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name="adj" fmla="val 22275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name="adj" fmla="val 31897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+ image">
  <p:cSld name="TITLE_AND_BODY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5" name="Google Shape;85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name="adj" fmla="val 39527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name="adj" fmla="val 29951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body" idx="2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body" idx="3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w="9525" cap="flat" cmpd="sng">
            <a:solidFill>
              <a:srgbClr val="00D1C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name="adj" fmla="val 43200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name="adj" fmla="val 9905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2109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9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name="adj" fmla="val 43200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6129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name="adj" fmla="val 18608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body" idx="1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156" name="Google Shape;156;p10"/>
          <p:cNvSpPr/>
          <p:nvPr/>
        </p:nvSpPr>
        <p:spPr>
          <a:xfrm rot="10800000">
            <a:off x="8705950" y="3777263"/>
            <a:ext cx="617400" cy="617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"/>
          <p:cNvSpPr/>
          <p:nvPr/>
        </p:nvSpPr>
        <p:spPr>
          <a:xfrm rot="10800000">
            <a:off x="608750" y="841361"/>
            <a:ext cx="515400" cy="5154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"/>
          <p:cNvSpPr/>
          <p:nvPr/>
        </p:nvSpPr>
        <p:spPr>
          <a:xfrm rot="10800000">
            <a:off x="8195021" y="4553300"/>
            <a:ext cx="831600" cy="83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0"/>
          <p:cNvSpPr/>
          <p:nvPr/>
        </p:nvSpPr>
        <p:spPr>
          <a:xfrm rot="10800000">
            <a:off x="8458384" y="4183763"/>
            <a:ext cx="210900" cy="2109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0"/>
          <p:cNvSpPr/>
          <p:nvPr/>
        </p:nvSpPr>
        <p:spPr>
          <a:xfrm rot="10800000">
            <a:off x="-153147" y="-444547"/>
            <a:ext cx="1128300" cy="11283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"/>
          <p:cNvSpPr/>
          <p:nvPr/>
        </p:nvSpPr>
        <p:spPr>
          <a:xfrm rot="10800000">
            <a:off x="8012016" y="133391"/>
            <a:ext cx="434700" cy="4347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"/>
          <p:cNvSpPr/>
          <p:nvPr/>
        </p:nvSpPr>
        <p:spPr>
          <a:xfrm rot="10800000">
            <a:off x="-73577" y="841500"/>
            <a:ext cx="330900" cy="3309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"/>
          <p:cNvSpPr/>
          <p:nvPr/>
        </p:nvSpPr>
        <p:spPr>
          <a:xfrm rot="10800000">
            <a:off x="8512150" y="133404"/>
            <a:ext cx="811200" cy="8112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0"/>
          <p:cNvSpPr/>
          <p:nvPr/>
        </p:nvSpPr>
        <p:spPr>
          <a:xfrm rot="10800000">
            <a:off x="117998" y="-173402"/>
            <a:ext cx="586200" cy="586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"/>
          <p:cNvSpPr/>
          <p:nvPr/>
        </p:nvSpPr>
        <p:spPr>
          <a:xfrm rot="10800000">
            <a:off x="748825" y="4695050"/>
            <a:ext cx="345000" cy="3450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0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0"/>
          <p:cNvSpPr/>
          <p:nvPr/>
        </p:nvSpPr>
        <p:spPr>
          <a:xfrm rot="10800000">
            <a:off x="-316662" y="3443534"/>
            <a:ext cx="506100" cy="506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"/>
          <p:cNvSpPr/>
          <p:nvPr/>
        </p:nvSpPr>
        <p:spPr>
          <a:xfrm rot="10800000">
            <a:off x="-226169" y="4140650"/>
            <a:ext cx="899400" cy="899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0"/>
          <p:cNvSpPr/>
          <p:nvPr/>
        </p:nvSpPr>
        <p:spPr>
          <a:xfrm rot="10800000">
            <a:off x="8700641" y="1100250"/>
            <a:ext cx="333300" cy="333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361" name="Google Shape;361;p3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62" name="Google Shape;362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s61a.org/office-hour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ks9jJB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mjfnMn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rmjbKd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jM37t7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XCZrXp" TargetMode="Externa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con9n6x" TargetMode="Externa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amq5gtl" TargetMode="Externa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3"/>
          <p:cNvSpPr txBox="1">
            <a:spLocks noGrp="1"/>
          </p:cNvSpPr>
          <p:nvPr>
            <p:ph type="ctrTitle"/>
          </p:nvPr>
        </p:nvSpPr>
        <p:spPr>
          <a:xfrm>
            <a:off x="903150" y="1678600"/>
            <a:ext cx="7337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ACC3"/>
                </a:solidFill>
                <a:latin typeface="Lobster"/>
                <a:ea typeface="Lobster"/>
                <a:cs typeface="Lobster"/>
                <a:sym typeface="Lobster"/>
              </a:rPr>
              <a:t>Dis 01:</a:t>
            </a:r>
            <a:endParaRPr sz="4800">
              <a:solidFill>
                <a:srgbClr val="00ACC3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5BB48"/>
                </a:solidFill>
                <a:latin typeface="Lobster"/>
                <a:ea typeface="Lobster"/>
                <a:cs typeface="Lobster"/>
                <a:sym typeface="Lobster"/>
              </a:rPr>
              <a:t>Control + Environments</a:t>
            </a:r>
            <a:endParaRPr sz="4800">
              <a:solidFill>
                <a:srgbClr val="65BB48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417" name="Google Shape;417;p43"/>
          <p:cNvSpPr txBox="1">
            <a:spLocks noGrp="1"/>
          </p:cNvSpPr>
          <p:nvPr>
            <p:ph type="ctrTitle"/>
          </p:nvPr>
        </p:nvSpPr>
        <p:spPr>
          <a:xfrm>
            <a:off x="1177050" y="3140550"/>
            <a:ext cx="6789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TA: Anita Cu</a:t>
            </a:r>
            <a:endParaRPr sz="240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anitacu5@berkeley.edu</a:t>
            </a:r>
            <a:endParaRPr sz="240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10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8" name="Google Shape;478;p52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I’m on my way to 61A discussion from Cory Hall and it’s already 11:09 am!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I run to class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79" name="Google Shape;479;p52"/>
          <p:cNvSpPr txBox="1">
            <a:spLocks noGrp="1"/>
          </p:cNvSpPr>
          <p:nvPr>
            <p:ph type="title"/>
          </p:nvPr>
        </p:nvSpPr>
        <p:spPr>
          <a:xfrm>
            <a:off x="1402675" y="445625"/>
            <a:ext cx="72579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if-elif-else</a:t>
            </a:r>
            <a:endParaRPr sz="4800" b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11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5" name="Google Shape;485;p53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I’m on my way to 61A discussion from Cory Hall and it’s already 11:09 am!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I run to class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# I will be on time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86" name="Google Shape;486;p53"/>
          <p:cNvSpPr txBox="1">
            <a:spLocks noGrp="1"/>
          </p:cNvSpPr>
          <p:nvPr>
            <p:ph type="title"/>
          </p:nvPr>
        </p:nvSpPr>
        <p:spPr>
          <a:xfrm>
            <a:off x="1402675" y="445625"/>
            <a:ext cx="72579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if-elif-else</a:t>
            </a:r>
            <a:endParaRPr sz="4800" b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2" name="Google Shape;492;p54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I’m on my way to 61A discussion from Cory Hall and it’s already 11:09 am!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I run to class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# I will be on time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93" name="Google Shape;493;p54"/>
          <p:cNvSpPr txBox="1">
            <a:spLocks noGrp="1"/>
          </p:cNvSpPr>
          <p:nvPr>
            <p:ph type="title"/>
          </p:nvPr>
        </p:nvSpPr>
        <p:spPr>
          <a:xfrm>
            <a:off x="1402675" y="445625"/>
            <a:ext cx="72579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if-elif-else</a:t>
            </a:r>
            <a:endParaRPr sz="4800" b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13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9" name="Google Shape;499;p55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I’m on my way to 61A discussion from Cory Hall and it’s already 11:09 am!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I run to class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# I will be on time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# I will be late :(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00" name="Google Shape;500;p55"/>
          <p:cNvSpPr txBox="1">
            <a:spLocks noGrp="1"/>
          </p:cNvSpPr>
          <p:nvPr>
            <p:ph type="title"/>
          </p:nvPr>
        </p:nvSpPr>
        <p:spPr>
          <a:xfrm>
            <a:off x="1402675" y="445625"/>
            <a:ext cx="72579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if-elif-else</a:t>
            </a:r>
            <a:endParaRPr sz="4800" b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6"/>
          <p:cNvSpPr txBox="1">
            <a:spLocks noGrp="1"/>
          </p:cNvSpPr>
          <p:nvPr>
            <p:ph type="title"/>
          </p:nvPr>
        </p:nvSpPr>
        <p:spPr>
          <a:xfrm>
            <a:off x="2687700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Truthy/Falsey Values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6" name="Google Shape;506;p5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14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7" name="Google Shape;507;p56"/>
          <p:cNvSpPr txBox="1">
            <a:spLocks noGrp="1"/>
          </p:cNvSpPr>
          <p:nvPr>
            <p:ph type="body" idx="1"/>
          </p:nvPr>
        </p:nvSpPr>
        <p:spPr>
          <a:xfrm>
            <a:off x="1056000" y="1443475"/>
            <a:ext cx="69072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values: </a:t>
            </a:r>
            <a:r>
              <a:rPr lang="en" sz="1800" b="1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False, 0, None, “”, [ ]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(empty string, empty list)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values: everything else!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7"/>
          <p:cNvSpPr txBox="1">
            <a:spLocks noGrp="1"/>
          </p:cNvSpPr>
          <p:nvPr>
            <p:ph type="title"/>
          </p:nvPr>
        </p:nvSpPr>
        <p:spPr>
          <a:xfrm>
            <a:off x="2788275" y="4456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Short Circuiting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3" name="Google Shape;513;p5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15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4" name="Google Shape;514;p57"/>
          <p:cNvSpPr txBox="1">
            <a:spLocks noGrp="1"/>
          </p:cNvSpPr>
          <p:nvPr>
            <p:ph type="body" idx="1"/>
          </p:nvPr>
        </p:nvSpPr>
        <p:spPr>
          <a:xfrm>
            <a:off x="1056000" y="1443475"/>
            <a:ext cx="69072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short-circuiting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stop evaluating operands when there is enough info to make a decision!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8"/>
          <p:cNvSpPr txBox="1">
            <a:spLocks noGrp="1"/>
          </p:cNvSpPr>
          <p:nvPr>
            <p:ph type="title"/>
          </p:nvPr>
        </p:nvSpPr>
        <p:spPr>
          <a:xfrm>
            <a:off x="2788275" y="4456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Short Circuiting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0" name="Google Shape;520;p5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16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1" name="Google Shape;521;p58"/>
          <p:cNvSpPr txBox="1">
            <a:spLocks noGrp="1"/>
          </p:cNvSpPr>
          <p:nvPr>
            <p:ph type="body" idx="1"/>
          </p:nvPr>
        </p:nvSpPr>
        <p:spPr>
          <a:xfrm>
            <a:off x="1056000" y="1443475"/>
            <a:ext cx="69072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short-circuiting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stop evaluating operands when there is enough info to make a decision!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if still evaluate all operands and do not short-circuit, will return the last value (which is not always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or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)!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9"/>
          <p:cNvSpPr txBox="1">
            <a:spLocks noGrp="1"/>
          </p:cNvSpPr>
          <p:nvPr>
            <p:ph type="title"/>
          </p:nvPr>
        </p:nvSpPr>
        <p:spPr>
          <a:xfrm>
            <a:off x="2788275" y="4456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Short Circuiting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7" name="Google Shape;527;p5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8" name="Google Shape;528;p59"/>
          <p:cNvSpPr txBox="1">
            <a:spLocks noGrp="1"/>
          </p:cNvSpPr>
          <p:nvPr>
            <p:ph type="body" idx="1"/>
          </p:nvPr>
        </p:nvSpPr>
        <p:spPr>
          <a:xfrm>
            <a:off x="1056000" y="1443475"/>
            <a:ext cx="69072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short-circuiting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stop evaluating operands when there is enough info to make a decision!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if still evaluate all operands and do not short-circuit, will return the last value (which is not always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or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)!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529" name="Google Shape;52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37485"/>
            <a:ext cx="9144002" cy="1414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0"/>
          <p:cNvSpPr txBox="1">
            <a:spLocks noGrp="1"/>
          </p:cNvSpPr>
          <p:nvPr>
            <p:ph type="title"/>
          </p:nvPr>
        </p:nvSpPr>
        <p:spPr>
          <a:xfrm>
            <a:off x="2802500" y="4598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Boolean Operators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5" name="Google Shape;535;p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18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6" name="Google Shape;536;p60"/>
          <p:cNvSpPr txBox="1">
            <a:spLocks noGrp="1"/>
          </p:cNvSpPr>
          <p:nvPr>
            <p:ph type="body" idx="1"/>
          </p:nvPr>
        </p:nvSpPr>
        <p:spPr>
          <a:xfrm>
            <a:off x="1056000" y="1443475"/>
            <a:ext cx="7721400" cy="33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○"/>
            </a:pPr>
            <a:r>
              <a:rPr lang="en" sz="1800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short-circuits once it reaches first false value and returns it</a:t>
            </a:r>
            <a:endParaRPr sz="1800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if all values evaluate to true values, return the last value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1"/>
          <p:cNvSpPr txBox="1">
            <a:spLocks noGrp="1"/>
          </p:cNvSpPr>
          <p:nvPr>
            <p:ph type="title"/>
          </p:nvPr>
        </p:nvSpPr>
        <p:spPr>
          <a:xfrm>
            <a:off x="2802500" y="4598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Boolean Operators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2" name="Google Shape;542;p6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19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3" name="Google Shape;543;p61"/>
          <p:cNvSpPr txBox="1">
            <a:spLocks noGrp="1"/>
          </p:cNvSpPr>
          <p:nvPr>
            <p:ph type="body" idx="1"/>
          </p:nvPr>
        </p:nvSpPr>
        <p:spPr>
          <a:xfrm>
            <a:off x="1056000" y="1443475"/>
            <a:ext cx="7721400" cy="33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○"/>
            </a:pPr>
            <a:r>
              <a:rPr lang="en" sz="1800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short-circuits once it reaches first false value and returns it</a:t>
            </a:r>
            <a:endParaRPr sz="1800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if all values evaluate to true values, return the last value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5 and 0 and 1/0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4"/>
          <p:cNvSpPr txBox="1">
            <a:spLocks noGrp="1"/>
          </p:cNvSpPr>
          <p:nvPr>
            <p:ph type="title"/>
          </p:nvPr>
        </p:nvSpPr>
        <p:spPr>
          <a:xfrm>
            <a:off x="3260800" y="5592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5BB48"/>
                </a:solidFill>
                <a:latin typeface="Lobster"/>
                <a:ea typeface="Lobster"/>
                <a:cs typeface="Lobster"/>
                <a:sym typeface="Lobster"/>
              </a:rPr>
              <a:t>Agenda</a:t>
            </a:r>
            <a:endParaRPr sz="4800" b="0">
              <a:solidFill>
                <a:srgbClr val="65BB48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Google Shape;423;p4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2908175" y="17348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0 ) Administrivia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1 ) Control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2 ) Environment Diagrams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b="1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2"/>
          <p:cNvSpPr txBox="1">
            <a:spLocks noGrp="1"/>
          </p:cNvSpPr>
          <p:nvPr>
            <p:ph type="title"/>
          </p:nvPr>
        </p:nvSpPr>
        <p:spPr>
          <a:xfrm>
            <a:off x="2802500" y="4598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Boolean Operators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9" name="Google Shape;549;p6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20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0" name="Google Shape;550;p62"/>
          <p:cNvSpPr txBox="1">
            <a:spLocks noGrp="1"/>
          </p:cNvSpPr>
          <p:nvPr>
            <p:ph type="body" idx="1"/>
          </p:nvPr>
        </p:nvSpPr>
        <p:spPr>
          <a:xfrm>
            <a:off x="1056000" y="1443475"/>
            <a:ext cx="7721400" cy="33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○"/>
            </a:pPr>
            <a:r>
              <a:rPr lang="en" sz="1800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short-circuits once it reaches first false value and returns it</a:t>
            </a:r>
            <a:endParaRPr sz="1800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if all values evaluate to true values, return the last value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5 and 0 and 1/0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3"/>
          <p:cNvSpPr txBox="1">
            <a:spLocks noGrp="1"/>
          </p:cNvSpPr>
          <p:nvPr>
            <p:ph type="title"/>
          </p:nvPr>
        </p:nvSpPr>
        <p:spPr>
          <a:xfrm>
            <a:off x="2802500" y="4598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Boolean Operators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6" name="Google Shape;556;p6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21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7" name="Google Shape;557;p63"/>
          <p:cNvSpPr txBox="1">
            <a:spLocks noGrp="1"/>
          </p:cNvSpPr>
          <p:nvPr>
            <p:ph type="body" idx="1"/>
          </p:nvPr>
        </p:nvSpPr>
        <p:spPr>
          <a:xfrm>
            <a:off x="1056000" y="1443475"/>
            <a:ext cx="7721400" cy="33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○"/>
            </a:pPr>
            <a:r>
              <a:rPr lang="en" sz="1800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short-circuits once it reaches first false value and returns it</a:t>
            </a:r>
            <a:endParaRPr sz="1800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if all values evaluate to true values, return the last value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5 and 0 and 1/0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○"/>
            </a:pPr>
            <a:r>
              <a:rPr lang="en" sz="1800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short-circuits once it reaches the first true value and returns it</a:t>
            </a:r>
            <a:endParaRPr sz="1800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if all values evaluate to false values, return the last value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4"/>
          <p:cNvSpPr txBox="1">
            <a:spLocks noGrp="1"/>
          </p:cNvSpPr>
          <p:nvPr>
            <p:ph type="title"/>
          </p:nvPr>
        </p:nvSpPr>
        <p:spPr>
          <a:xfrm>
            <a:off x="2802500" y="4598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Boolean Operators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3" name="Google Shape;563;p6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4" name="Google Shape;564;p64"/>
          <p:cNvSpPr txBox="1">
            <a:spLocks noGrp="1"/>
          </p:cNvSpPr>
          <p:nvPr>
            <p:ph type="body" idx="1"/>
          </p:nvPr>
        </p:nvSpPr>
        <p:spPr>
          <a:xfrm>
            <a:off x="1056000" y="1443475"/>
            <a:ext cx="7721400" cy="33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○"/>
            </a:pPr>
            <a:r>
              <a:rPr lang="en" sz="1800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short-circuits once it reaches first false value and returns it</a:t>
            </a:r>
            <a:endParaRPr sz="1800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if all values evaluate to true values, return the last value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5 and 0 and 1/0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○"/>
            </a:pPr>
            <a:r>
              <a:rPr lang="en" sz="1800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short-circuits once it reaches the first true value and returns it</a:t>
            </a:r>
            <a:endParaRPr sz="1800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if all values evaluate to false values, return the last value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5 or 0 or 1/0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5"/>
          <p:cNvSpPr txBox="1">
            <a:spLocks noGrp="1"/>
          </p:cNvSpPr>
          <p:nvPr>
            <p:ph type="title"/>
          </p:nvPr>
        </p:nvSpPr>
        <p:spPr>
          <a:xfrm>
            <a:off x="2802500" y="4598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Boolean Operators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0" name="Google Shape;570;p6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23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1" name="Google Shape;571;p65"/>
          <p:cNvSpPr txBox="1">
            <a:spLocks noGrp="1"/>
          </p:cNvSpPr>
          <p:nvPr>
            <p:ph type="body" idx="1"/>
          </p:nvPr>
        </p:nvSpPr>
        <p:spPr>
          <a:xfrm>
            <a:off x="1056000" y="1443475"/>
            <a:ext cx="7721400" cy="33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○"/>
            </a:pPr>
            <a:r>
              <a:rPr lang="en" sz="1800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short-circuits once it reaches first false value and returns it</a:t>
            </a:r>
            <a:endParaRPr sz="1800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if all values evaluate to true values, return the last value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5 and 0 and 1/0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○"/>
            </a:pPr>
            <a:r>
              <a:rPr lang="en" sz="1800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short-circuits once it reaches the first true value and returns it</a:t>
            </a:r>
            <a:endParaRPr sz="1800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if all values evaluate to false values, return the last value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5 or 0 or 1/0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6"/>
          <p:cNvSpPr txBox="1">
            <a:spLocks noGrp="1"/>
          </p:cNvSpPr>
          <p:nvPr>
            <p:ph type="title"/>
          </p:nvPr>
        </p:nvSpPr>
        <p:spPr>
          <a:xfrm>
            <a:off x="2788275" y="4456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Boolean Operators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7" name="Google Shape;577;p6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24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8" name="Google Shape;578;p66"/>
          <p:cNvSpPr txBox="1">
            <a:spLocks noGrp="1"/>
          </p:cNvSpPr>
          <p:nvPr>
            <p:ph type="body" idx="1"/>
          </p:nvPr>
        </p:nvSpPr>
        <p:spPr>
          <a:xfrm>
            <a:off x="1056000" y="1443475"/>
            <a:ext cx="69072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Order of priority: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not </a:t>
            </a: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&gt;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&gt;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or</a:t>
            </a:r>
            <a:r>
              <a:rPr lang="en" sz="1800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rgbClr val="65BB48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evaluate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first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then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then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 sz="1800" b="1">
              <a:solidFill>
                <a:srgbClr val="65BB48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7"/>
          <p:cNvSpPr txBox="1">
            <a:spLocks noGrp="1"/>
          </p:cNvSpPr>
          <p:nvPr>
            <p:ph type="title"/>
          </p:nvPr>
        </p:nvSpPr>
        <p:spPr>
          <a:xfrm>
            <a:off x="3028500" y="461225"/>
            <a:ext cx="65007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Practice 1.1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4" name="Google Shape;584;p6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25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85" name="Google Shape;58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500" y="1497825"/>
            <a:ext cx="6675221" cy="373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8"/>
          <p:cNvSpPr txBox="1">
            <a:spLocks noGrp="1"/>
          </p:cNvSpPr>
          <p:nvPr>
            <p:ph type="title"/>
          </p:nvPr>
        </p:nvSpPr>
        <p:spPr>
          <a:xfrm>
            <a:off x="2375950" y="474025"/>
            <a:ext cx="65007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Practice 1.1 Solution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1" name="Google Shape;591;p6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26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2" name="Google Shape;592;p68"/>
          <p:cNvSpPr txBox="1">
            <a:spLocks noGrp="1"/>
          </p:cNvSpPr>
          <p:nvPr>
            <p:ph type="body" idx="1"/>
          </p:nvPr>
        </p:nvSpPr>
        <p:spPr>
          <a:xfrm>
            <a:off x="1056000" y="1443475"/>
            <a:ext cx="69072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593" name="Google Shape;593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1675" y="1302725"/>
            <a:ext cx="3639850" cy="36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9"/>
          <p:cNvSpPr txBox="1">
            <a:spLocks noGrp="1"/>
          </p:cNvSpPr>
          <p:nvPr>
            <p:ph type="title"/>
          </p:nvPr>
        </p:nvSpPr>
        <p:spPr>
          <a:xfrm>
            <a:off x="2375950" y="474025"/>
            <a:ext cx="65007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Practice 1.1 Solution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9" name="Google Shape;599;p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0" name="Google Shape;600;p69"/>
          <p:cNvSpPr txBox="1">
            <a:spLocks noGrp="1"/>
          </p:cNvSpPr>
          <p:nvPr>
            <p:ph type="body" idx="1"/>
          </p:nvPr>
        </p:nvSpPr>
        <p:spPr>
          <a:xfrm>
            <a:off x="1056000" y="1443475"/>
            <a:ext cx="69072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601" name="Google Shape;60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375" y="2179350"/>
            <a:ext cx="501015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28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7" name="Google Shape;607;p70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&lt;condition&gt;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# repeat this while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&lt;condition&gt;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is True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stop once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&lt;condition&gt;</a:t>
            </a: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 is no longer satisfied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08" name="Google Shape;608;p70"/>
          <p:cNvSpPr txBox="1">
            <a:spLocks noGrp="1"/>
          </p:cNvSpPr>
          <p:nvPr>
            <p:ph type="title"/>
          </p:nvPr>
        </p:nvSpPr>
        <p:spPr>
          <a:xfrm>
            <a:off x="1402675" y="445625"/>
            <a:ext cx="72579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29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4" name="Google Shape;614;p71"/>
          <p:cNvSpPr txBox="1">
            <a:spLocks noGrp="1"/>
          </p:cNvSpPr>
          <p:nvPr>
            <p:ph type="body" idx="1"/>
          </p:nvPr>
        </p:nvSpPr>
        <p:spPr>
          <a:xfrm>
            <a:off x="1056000" y="1443475"/>
            <a:ext cx="69072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Say I have 20 peanut M&amp;Ms sitting on my desk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15" name="Google Shape;615;p71"/>
          <p:cNvSpPr txBox="1">
            <a:spLocks noGrp="1"/>
          </p:cNvSpPr>
          <p:nvPr>
            <p:ph type="title"/>
          </p:nvPr>
        </p:nvSpPr>
        <p:spPr>
          <a:xfrm>
            <a:off x="1402675" y="445625"/>
            <a:ext cx="72579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5"/>
          <p:cNvSpPr txBox="1">
            <a:spLocks noGrp="1"/>
          </p:cNvSpPr>
          <p:nvPr>
            <p:ph type="title"/>
          </p:nvPr>
        </p:nvSpPr>
        <p:spPr>
          <a:xfrm>
            <a:off x="3260800" y="5592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5BB48"/>
                </a:solidFill>
                <a:latin typeface="Lobster"/>
                <a:ea typeface="Lobster"/>
                <a:cs typeface="Lobster"/>
                <a:sym typeface="Lobster"/>
              </a:rPr>
              <a:t>Administrivia</a:t>
            </a:r>
            <a:endParaRPr sz="4800" b="0">
              <a:solidFill>
                <a:srgbClr val="65BB48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Google Shape;430;p4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1" name="Google Shape;431;p45"/>
          <p:cNvSpPr txBox="1">
            <a:spLocks noGrp="1"/>
          </p:cNvSpPr>
          <p:nvPr>
            <p:ph type="body" idx="1"/>
          </p:nvPr>
        </p:nvSpPr>
        <p:spPr>
          <a:xfrm>
            <a:off x="1298400" y="1813050"/>
            <a:ext cx="6803100" cy="30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OH on Thursdays 1-2 pm @ 109 Morgan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Check out </a:t>
            </a:r>
            <a:r>
              <a:rPr lang="en" sz="2400" u="sng">
                <a:solidFill>
                  <a:schemeClr val="hlink"/>
                </a:solidFill>
                <a:latin typeface="Spectral"/>
                <a:ea typeface="Spectral"/>
                <a:cs typeface="Spectral"/>
                <a:sym typeface="Spectral"/>
                <a:hlinkClick r:id="rId3"/>
              </a:rPr>
              <a:t>https://cs61a.org/office-hours.html</a:t>
            </a: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 for all OH times!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Lab 00 and Lab 01 due tonight 2/1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30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1" name="Google Shape;621;p72"/>
          <p:cNvSpPr txBox="1">
            <a:spLocks noGrp="1"/>
          </p:cNvSpPr>
          <p:nvPr>
            <p:ph type="body" idx="1"/>
          </p:nvPr>
        </p:nvSpPr>
        <p:spPr>
          <a:xfrm>
            <a:off x="1056000" y="1443475"/>
            <a:ext cx="69072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Say I have 20 peanut M&amp;Ms sitting on my desk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While there are still peanut M&amp;Ms, I want to eat one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22" name="Google Shape;622;p72"/>
          <p:cNvSpPr txBox="1">
            <a:spLocks noGrp="1"/>
          </p:cNvSpPr>
          <p:nvPr>
            <p:ph type="title"/>
          </p:nvPr>
        </p:nvSpPr>
        <p:spPr>
          <a:xfrm>
            <a:off x="1402675" y="445625"/>
            <a:ext cx="72579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31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8" name="Google Shape;628;p73"/>
          <p:cNvSpPr txBox="1">
            <a:spLocks noGrp="1"/>
          </p:cNvSpPr>
          <p:nvPr>
            <p:ph type="body" idx="1"/>
          </p:nvPr>
        </p:nvSpPr>
        <p:spPr>
          <a:xfrm>
            <a:off x="1056000" y="1443475"/>
            <a:ext cx="69072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Say I have 20 peanut M&amp;Ms sitting on my desk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While there are still peanut M&amp;Ms, I want to eat one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Can demonstrate using a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loop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29" name="Google Shape;629;p73"/>
          <p:cNvSpPr txBox="1">
            <a:spLocks noGrp="1"/>
          </p:cNvSpPr>
          <p:nvPr>
            <p:ph type="title"/>
          </p:nvPr>
        </p:nvSpPr>
        <p:spPr>
          <a:xfrm>
            <a:off x="1402675" y="445625"/>
            <a:ext cx="72579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7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5" name="Google Shape;635;p74"/>
          <p:cNvSpPr txBox="1">
            <a:spLocks noGrp="1"/>
          </p:cNvSpPr>
          <p:nvPr>
            <p:ph type="body" idx="1"/>
          </p:nvPr>
        </p:nvSpPr>
        <p:spPr>
          <a:xfrm>
            <a:off x="1056000" y="1443475"/>
            <a:ext cx="69072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Say I have 20 peanut M&amp;Ms sitting on my desk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numberOfPeanutM&amp;Ms &gt; 0: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# eat a peanut M&amp;M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numberOfPeanutM&amp;Ms -= 1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36" name="Google Shape;636;p74"/>
          <p:cNvSpPr txBox="1">
            <a:spLocks noGrp="1"/>
          </p:cNvSpPr>
          <p:nvPr>
            <p:ph type="title"/>
          </p:nvPr>
        </p:nvSpPr>
        <p:spPr>
          <a:xfrm>
            <a:off x="1402675" y="445625"/>
            <a:ext cx="72579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33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2" name="Google Shape;642;p75"/>
          <p:cNvSpPr txBox="1">
            <a:spLocks noGrp="1"/>
          </p:cNvSpPr>
          <p:nvPr>
            <p:ph type="body" idx="1"/>
          </p:nvPr>
        </p:nvSpPr>
        <p:spPr>
          <a:xfrm>
            <a:off x="1056000" y="1443475"/>
            <a:ext cx="69072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Say I have 20 peanut M&amp;Ms sitting on my desk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numberOfPeanutM&amp;Ms &gt; 0: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# eat a peanut M&amp;M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numberOfPeanutM&amp;Ms -= 1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How many iterations does this loop have?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(How many times do I eat a peanut M&amp;M?)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43" name="Google Shape;643;p75"/>
          <p:cNvSpPr txBox="1">
            <a:spLocks noGrp="1"/>
          </p:cNvSpPr>
          <p:nvPr>
            <p:ph type="title"/>
          </p:nvPr>
        </p:nvSpPr>
        <p:spPr>
          <a:xfrm>
            <a:off x="1402675" y="445625"/>
            <a:ext cx="72579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76"/>
          <p:cNvSpPr txBox="1">
            <a:spLocks noGrp="1"/>
          </p:cNvSpPr>
          <p:nvPr>
            <p:ph type="title"/>
          </p:nvPr>
        </p:nvSpPr>
        <p:spPr>
          <a:xfrm>
            <a:off x="3028500" y="461225"/>
            <a:ext cx="65007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Practice 1.2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9" name="Google Shape;649;p7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34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50" name="Google Shape;650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750" y="1254725"/>
            <a:ext cx="5752608" cy="373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77"/>
          <p:cNvSpPr txBox="1">
            <a:spLocks noGrp="1"/>
          </p:cNvSpPr>
          <p:nvPr>
            <p:ph type="title"/>
          </p:nvPr>
        </p:nvSpPr>
        <p:spPr>
          <a:xfrm>
            <a:off x="2375950" y="474025"/>
            <a:ext cx="65007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Practice 1.2 Solution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6" name="Google Shape;656;p7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35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57" name="Google Shape;65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913" y="1331500"/>
            <a:ext cx="7946186" cy="372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8"/>
          <p:cNvSpPr txBox="1">
            <a:spLocks noGrp="1"/>
          </p:cNvSpPr>
          <p:nvPr>
            <p:ph type="title"/>
          </p:nvPr>
        </p:nvSpPr>
        <p:spPr>
          <a:xfrm>
            <a:off x="2017725" y="474025"/>
            <a:ext cx="65007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Be aware of infinite loops!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3" name="Google Shape;663;p7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36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4" name="Google Shape;664;p78"/>
          <p:cNvSpPr txBox="1">
            <a:spLocks noGrp="1"/>
          </p:cNvSpPr>
          <p:nvPr>
            <p:ph type="body" idx="1"/>
          </p:nvPr>
        </p:nvSpPr>
        <p:spPr>
          <a:xfrm>
            <a:off x="1056000" y="1443475"/>
            <a:ext cx="69072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Make sure for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loops, you have a conditional expression that eventually terminates or else your code will run infinitely! :o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665" name="Google Shape;665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247" y="2906847"/>
            <a:ext cx="3053023" cy="19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79"/>
          <p:cNvSpPr txBox="1">
            <a:spLocks noGrp="1"/>
          </p:cNvSpPr>
          <p:nvPr>
            <p:ph type="title"/>
          </p:nvPr>
        </p:nvSpPr>
        <p:spPr>
          <a:xfrm>
            <a:off x="2017725" y="474025"/>
            <a:ext cx="65007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Be aware of infinite loops!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1" name="Google Shape;671;p7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2" name="Google Shape;672;p79"/>
          <p:cNvSpPr txBox="1">
            <a:spLocks noGrp="1"/>
          </p:cNvSpPr>
          <p:nvPr>
            <p:ph type="body" idx="1"/>
          </p:nvPr>
        </p:nvSpPr>
        <p:spPr>
          <a:xfrm>
            <a:off x="1056000" y="1443475"/>
            <a:ext cx="69072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Make sure for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loops, you have a conditional expression that eventually terminates or else your code will run infinitely! :o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Can do this by reducing some counter that approaches the condition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E.g.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numberOfPeanutM&amp;Ms -= 1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80"/>
          <p:cNvSpPr txBox="1">
            <a:spLocks noGrp="1"/>
          </p:cNvSpPr>
          <p:nvPr>
            <p:ph type="title"/>
          </p:nvPr>
        </p:nvSpPr>
        <p:spPr>
          <a:xfrm>
            <a:off x="3028500" y="461225"/>
            <a:ext cx="65007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Practice 1.3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8" name="Google Shape;678;p8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38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79" name="Google Shape;679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75" y="1459425"/>
            <a:ext cx="8608257" cy="334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81"/>
          <p:cNvSpPr txBox="1">
            <a:spLocks noGrp="1"/>
          </p:cNvSpPr>
          <p:nvPr>
            <p:ph type="title"/>
          </p:nvPr>
        </p:nvSpPr>
        <p:spPr>
          <a:xfrm>
            <a:off x="2375950" y="474025"/>
            <a:ext cx="65007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Practice 1.3 Solution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5" name="Google Shape;685;p8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39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86" name="Google Shape;686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288" y="1510650"/>
            <a:ext cx="8519419" cy="33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6"/>
          <p:cNvSpPr txBox="1">
            <a:spLocks noGrp="1"/>
          </p:cNvSpPr>
          <p:nvPr>
            <p:ph type="title"/>
          </p:nvPr>
        </p:nvSpPr>
        <p:spPr>
          <a:xfrm>
            <a:off x="3260800" y="5592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5BB48"/>
                </a:solidFill>
                <a:latin typeface="Lobster"/>
                <a:ea typeface="Lobster"/>
                <a:cs typeface="Lobster"/>
                <a:sym typeface="Lobster"/>
              </a:rPr>
              <a:t>Administrivia</a:t>
            </a:r>
            <a:endParaRPr sz="4800" b="0">
              <a:solidFill>
                <a:srgbClr val="65BB48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7" name="Google Shape;437;p4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8" name="Google Shape;438;p46"/>
          <p:cNvSpPr txBox="1">
            <a:spLocks noGrp="1"/>
          </p:cNvSpPr>
          <p:nvPr>
            <p:ph type="body" idx="1"/>
          </p:nvPr>
        </p:nvSpPr>
        <p:spPr>
          <a:xfrm>
            <a:off x="1266825" y="1351347"/>
            <a:ext cx="73575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Project 1 - Hog is released!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Phase 1 (individual) due 2/5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Phase 2 + 3 (individual or in pairs) due 2/7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If complete entire project by 2/6, receive 1 point extra credit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Project Party on 2/4 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82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92" name="Google Shape;692;p82"/>
          <p:cNvSpPr txBox="1">
            <a:spLocks noGrp="1"/>
          </p:cNvSpPr>
          <p:nvPr>
            <p:ph type="ctrTitle" idx="4294967295"/>
          </p:nvPr>
        </p:nvSpPr>
        <p:spPr>
          <a:xfrm>
            <a:off x="2060375" y="3085925"/>
            <a:ext cx="6285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ACC3"/>
                </a:solidFill>
                <a:latin typeface="Lobster"/>
                <a:ea typeface="Lobster"/>
                <a:cs typeface="Lobster"/>
                <a:sym typeface="Lobster"/>
              </a:rPr>
              <a:t>Environment Diagrams</a:t>
            </a:r>
            <a:endParaRPr sz="4800">
              <a:solidFill>
                <a:srgbClr val="00ACC3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83"/>
          <p:cNvSpPr txBox="1">
            <a:spLocks noGrp="1"/>
          </p:cNvSpPr>
          <p:nvPr>
            <p:ph type="title"/>
          </p:nvPr>
        </p:nvSpPr>
        <p:spPr>
          <a:xfrm>
            <a:off x="2017725" y="474025"/>
            <a:ext cx="65007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Environment Diagrams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8" name="Google Shape;698;p8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41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9" name="Google Shape;699;p83"/>
          <p:cNvSpPr txBox="1">
            <a:spLocks noGrp="1"/>
          </p:cNvSpPr>
          <p:nvPr>
            <p:ph type="body" idx="1"/>
          </p:nvPr>
        </p:nvSpPr>
        <p:spPr>
          <a:xfrm>
            <a:off x="1056000" y="1443475"/>
            <a:ext cx="69072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environment diagram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stores the variable names defined and the values they’ve been binded to so that you can look up easily</a:t>
            </a:r>
            <a:endParaRPr sz="1800" b="1">
              <a:solidFill>
                <a:srgbClr val="65BB48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84"/>
          <p:cNvSpPr txBox="1">
            <a:spLocks noGrp="1"/>
          </p:cNvSpPr>
          <p:nvPr>
            <p:ph type="title"/>
          </p:nvPr>
        </p:nvSpPr>
        <p:spPr>
          <a:xfrm>
            <a:off x="2017725" y="474025"/>
            <a:ext cx="65007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Environment Diagrams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5" name="Google Shape;705;p8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6" name="Google Shape;706;p84"/>
          <p:cNvSpPr txBox="1">
            <a:spLocks noGrp="1"/>
          </p:cNvSpPr>
          <p:nvPr>
            <p:ph type="body" idx="1"/>
          </p:nvPr>
        </p:nvSpPr>
        <p:spPr>
          <a:xfrm>
            <a:off x="1056000" y="1443475"/>
            <a:ext cx="69072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environment diagram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stores the variable names defined and the values they’ve been binded to so that you can look up easily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○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Executing assignment statements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x = 3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5BB48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85"/>
          <p:cNvSpPr txBox="1">
            <a:spLocks noGrp="1"/>
          </p:cNvSpPr>
          <p:nvPr>
            <p:ph type="title"/>
          </p:nvPr>
        </p:nvSpPr>
        <p:spPr>
          <a:xfrm>
            <a:off x="2017725" y="474025"/>
            <a:ext cx="65007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Environment Diagrams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2" name="Google Shape;712;p8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43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3" name="Google Shape;713;p85"/>
          <p:cNvSpPr txBox="1">
            <a:spLocks noGrp="1"/>
          </p:cNvSpPr>
          <p:nvPr>
            <p:ph type="body" idx="1"/>
          </p:nvPr>
        </p:nvSpPr>
        <p:spPr>
          <a:xfrm>
            <a:off x="1056000" y="1443475"/>
            <a:ext cx="69072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environment diagram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stores the variable names defined and the values they’ve been binded to so that you can look up easily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○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Executing assignment statements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x = 3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○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Executing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 statements (defining functions)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■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def square(x):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return x ** 2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5BB48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86"/>
          <p:cNvSpPr txBox="1">
            <a:spLocks noGrp="1"/>
          </p:cNvSpPr>
          <p:nvPr>
            <p:ph type="title"/>
          </p:nvPr>
        </p:nvSpPr>
        <p:spPr>
          <a:xfrm>
            <a:off x="2017725" y="474025"/>
            <a:ext cx="65007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Environment Diagrams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9" name="Google Shape;719;p8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44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0" name="Google Shape;720;p86"/>
          <p:cNvSpPr txBox="1">
            <a:spLocks noGrp="1"/>
          </p:cNvSpPr>
          <p:nvPr>
            <p:ph type="body" idx="1"/>
          </p:nvPr>
        </p:nvSpPr>
        <p:spPr>
          <a:xfrm>
            <a:off x="1056000" y="1443475"/>
            <a:ext cx="69072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environment diagram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stores the variable names defined and the values they’ve been binded to so that you can look up easily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○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Executing assignment statements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x = 3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○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Executing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 statements (defining functions)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■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def square(x):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return x ** 2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○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Executing call expressions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square(2)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5BB48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87"/>
          <p:cNvSpPr txBox="1">
            <a:spLocks noGrp="1"/>
          </p:cNvSpPr>
          <p:nvPr>
            <p:ph type="title"/>
          </p:nvPr>
        </p:nvSpPr>
        <p:spPr>
          <a:xfrm>
            <a:off x="2017725" y="474025"/>
            <a:ext cx="65007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Environment Diagrams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6" name="Google Shape;726;p8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45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7" name="Google Shape;727;p87"/>
          <p:cNvSpPr txBox="1">
            <a:spLocks noGrp="1"/>
          </p:cNvSpPr>
          <p:nvPr>
            <p:ph type="body" idx="1"/>
          </p:nvPr>
        </p:nvSpPr>
        <p:spPr>
          <a:xfrm>
            <a:off x="1056000" y="1443475"/>
            <a:ext cx="69072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environment diagram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stores the variable names defined and the values they’ve been binded to so that you can look up easily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○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Executing assignment statements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x = 3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○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Executing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 statements (defining functions)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■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def square(x):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return x ** 2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○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Executing call expressions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square(2)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BB48"/>
              </a:buClr>
              <a:buSzPts val="1800"/>
              <a:buFont typeface="Spectral"/>
              <a:buChar char="○"/>
            </a:pP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If a function does not have a return value, by default returns None</a:t>
            </a:r>
            <a:endParaRPr sz="1800" b="1">
              <a:solidFill>
                <a:srgbClr val="65BB48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88"/>
          <p:cNvSpPr txBox="1">
            <a:spLocks noGrp="1"/>
          </p:cNvSpPr>
          <p:nvPr>
            <p:ph type="title"/>
          </p:nvPr>
        </p:nvSpPr>
        <p:spPr>
          <a:xfrm>
            <a:off x="3822225" y="474025"/>
            <a:ext cx="65007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Demo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3" name="Google Shape;733;p8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46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4" name="Google Shape;734;p88"/>
          <p:cNvSpPr txBox="1">
            <a:spLocks noGrp="1"/>
          </p:cNvSpPr>
          <p:nvPr>
            <p:ph type="body" idx="1"/>
          </p:nvPr>
        </p:nvSpPr>
        <p:spPr>
          <a:xfrm>
            <a:off x="1056000" y="1443475"/>
            <a:ext cx="69072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u="sng">
                <a:latin typeface="Spectral"/>
                <a:ea typeface="Spectral"/>
                <a:cs typeface="Spectral"/>
                <a:sym typeface="Spectral"/>
                <a:hlinkClick r:id="rId3"/>
              </a:rPr>
              <a:t>https://goo.gl/ks9jJB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89"/>
          <p:cNvSpPr txBox="1">
            <a:spLocks noGrp="1"/>
          </p:cNvSpPr>
          <p:nvPr>
            <p:ph type="title"/>
          </p:nvPr>
        </p:nvSpPr>
        <p:spPr>
          <a:xfrm>
            <a:off x="1056000" y="459800"/>
            <a:ext cx="80421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Executing Assignment Statements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0" name="Google Shape;740;p8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1" name="Google Shape;741;p89"/>
          <p:cNvSpPr txBox="1"/>
          <p:nvPr/>
        </p:nvSpPr>
        <p:spPr>
          <a:xfrm>
            <a:off x="3974625" y="1380325"/>
            <a:ext cx="17565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x = 3</a:t>
            </a:r>
            <a:endParaRPr sz="3000" b="1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90"/>
          <p:cNvSpPr txBox="1">
            <a:spLocks noGrp="1"/>
          </p:cNvSpPr>
          <p:nvPr>
            <p:ph type="title"/>
          </p:nvPr>
        </p:nvSpPr>
        <p:spPr>
          <a:xfrm>
            <a:off x="1056000" y="459800"/>
            <a:ext cx="80421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Executing Assignment Statements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7" name="Google Shape;747;p9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48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8" name="Google Shape;748;p90"/>
          <p:cNvSpPr txBox="1">
            <a:spLocks noGrp="1"/>
          </p:cNvSpPr>
          <p:nvPr>
            <p:ph type="body" idx="1"/>
          </p:nvPr>
        </p:nvSpPr>
        <p:spPr>
          <a:xfrm>
            <a:off x="308525" y="1963750"/>
            <a:ext cx="81174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Use variable names so you can store data in a name 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and reference it later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49" name="Google Shape;749;p90"/>
          <p:cNvSpPr txBox="1"/>
          <p:nvPr/>
        </p:nvSpPr>
        <p:spPr>
          <a:xfrm>
            <a:off x="3974625" y="1380325"/>
            <a:ext cx="17565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x = 3</a:t>
            </a:r>
            <a:endParaRPr sz="3000" b="1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91"/>
          <p:cNvSpPr txBox="1">
            <a:spLocks noGrp="1"/>
          </p:cNvSpPr>
          <p:nvPr>
            <p:ph type="title"/>
          </p:nvPr>
        </p:nvSpPr>
        <p:spPr>
          <a:xfrm>
            <a:off x="1056000" y="459800"/>
            <a:ext cx="80421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Executing Assignment Statements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5" name="Google Shape;755;p9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49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6" name="Google Shape;756;p91"/>
          <p:cNvSpPr txBox="1">
            <a:spLocks noGrp="1"/>
          </p:cNvSpPr>
          <p:nvPr>
            <p:ph type="body" idx="1"/>
          </p:nvPr>
        </p:nvSpPr>
        <p:spPr>
          <a:xfrm>
            <a:off x="308525" y="1963750"/>
            <a:ext cx="81174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Use variable names so you can store data in a name 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and reference it later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Steps to execute assignment statements: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57" name="Google Shape;757;p91"/>
          <p:cNvSpPr txBox="1"/>
          <p:nvPr/>
        </p:nvSpPr>
        <p:spPr>
          <a:xfrm>
            <a:off x="3974625" y="1380325"/>
            <a:ext cx="17565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x = 3</a:t>
            </a:r>
            <a:endParaRPr sz="30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7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44" name="Google Shape;444;p47"/>
          <p:cNvSpPr txBox="1">
            <a:spLocks noGrp="1"/>
          </p:cNvSpPr>
          <p:nvPr>
            <p:ph type="ctrTitle" idx="4294967295"/>
          </p:nvPr>
        </p:nvSpPr>
        <p:spPr>
          <a:xfrm>
            <a:off x="3331875" y="3085925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ACC3"/>
                </a:solidFill>
                <a:latin typeface="Lobster"/>
                <a:ea typeface="Lobster"/>
                <a:cs typeface="Lobster"/>
                <a:sym typeface="Lobster"/>
              </a:rPr>
              <a:t>Control</a:t>
            </a:r>
            <a:endParaRPr sz="4800">
              <a:solidFill>
                <a:srgbClr val="00ACC3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92"/>
          <p:cNvSpPr txBox="1">
            <a:spLocks noGrp="1"/>
          </p:cNvSpPr>
          <p:nvPr>
            <p:ph type="title"/>
          </p:nvPr>
        </p:nvSpPr>
        <p:spPr>
          <a:xfrm>
            <a:off x="1056000" y="459800"/>
            <a:ext cx="80421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Executing Assignment Statements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3" name="Google Shape;763;p9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50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4" name="Google Shape;764;p92"/>
          <p:cNvSpPr txBox="1">
            <a:spLocks noGrp="1"/>
          </p:cNvSpPr>
          <p:nvPr>
            <p:ph type="body" idx="1"/>
          </p:nvPr>
        </p:nvSpPr>
        <p:spPr>
          <a:xfrm>
            <a:off x="308525" y="1963750"/>
            <a:ext cx="81174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Use variable names so you can store data in a name 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and reference it later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Steps to execute assignment statements: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1. Evaluate expression to the right of “=”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65" name="Google Shape;765;p92"/>
          <p:cNvSpPr txBox="1"/>
          <p:nvPr/>
        </p:nvSpPr>
        <p:spPr>
          <a:xfrm>
            <a:off x="3974625" y="1380325"/>
            <a:ext cx="17565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x = 3</a:t>
            </a:r>
            <a:endParaRPr sz="3000" b="1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93"/>
          <p:cNvSpPr txBox="1">
            <a:spLocks noGrp="1"/>
          </p:cNvSpPr>
          <p:nvPr>
            <p:ph type="title"/>
          </p:nvPr>
        </p:nvSpPr>
        <p:spPr>
          <a:xfrm>
            <a:off x="1056000" y="459800"/>
            <a:ext cx="80421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Executing Assignment Statements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1" name="Google Shape;771;p9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51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2" name="Google Shape;772;p93"/>
          <p:cNvSpPr txBox="1">
            <a:spLocks noGrp="1"/>
          </p:cNvSpPr>
          <p:nvPr>
            <p:ph type="body" idx="1"/>
          </p:nvPr>
        </p:nvSpPr>
        <p:spPr>
          <a:xfrm>
            <a:off x="308525" y="1963750"/>
            <a:ext cx="81174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Use variable names so you can store data in a name 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and reference it later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Steps to execute assignment statements: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1. Evaluate expression to the right of “=”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2. Assign the variable name (on the left of the “=”) to the value evaluated from the right side in the current frame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73" name="Google Shape;773;p93"/>
          <p:cNvSpPr txBox="1"/>
          <p:nvPr/>
        </p:nvSpPr>
        <p:spPr>
          <a:xfrm>
            <a:off x="3974625" y="1380325"/>
            <a:ext cx="17565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x = 3</a:t>
            </a:r>
            <a:endParaRPr sz="3000" b="1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94"/>
          <p:cNvSpPr txBox="1">
            <a:spLocks noGrp="1"/>
          </p:cNvSpPr>
          <p:nvPr>
            <p:ph type="title"/>
          </p:nvPr>
        </p:nvSpPr>
        <p:spPr>
          <a:xfrm>
            <a:off x="1056000" y="459800"/>
            <a:ext cx="80421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Executing Assignment Statements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9" name="Google Shape;779;p9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0" name="Google Shape;780;p94"/>
          <p:cNvSpPr txBox="1">
            <a:spLocks noGrp="1"/>
          </p:cNvSpPr>
          <p:nvPr>
            <p:ph type="body" idx="1"/>
          </p:nvPr>
        </p:nvSpPr>
        <p:spPr>
          <a:xfrm>
            <a:off x="308525" y="1963750"/>
            <a:ext cx="81174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Use variable names so you can store data in a name 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and reference it later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Steps to execute assignment statements: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1. Evaluate expression to the right of “=”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2. Assign the variable name (on the left of the “=”) to the value evaluated from the right side in the current frame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81" name="Google Shape;781;p94"/>
          <p:cNvSpPr txBox="1"/>
          <p:nvPr/>
        </p:nvSpPr>
        <p:spPr>
          <a:xfrm>
            <a:off x="3974625" y="1380325"/>
            <a:ext cx="17565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x = 3</a:t>
            </a:r>
            <a:endParaRPr sz="3000" b="1"/>
          </a:p>
        </p:txBody>
      </p:sp>
      <p:pic>
        <p:nvPicPr>
          <p:cNvPr id="782" name="Google Shape;782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9800" y="1448325"/>
            <a:ext cx="2451075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95"/>
          <p:cNvSpPr txBox="1">
            <a:spLocks noGrp="1"/>
          </p:cNvSpPr>
          <p:nvPr>
            <p:ph type="title"/>
          </p:nvPr>
        </p:nvSpPr>
        <p:spPr>
          <a:xfrm>
            <a:off x="1056000" y="459800"/>
            <a:ext cx="80421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Executing Assignment Statements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8" name="Google Shape;788;p9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53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9" name="Google Shape;789;p95"/>
          <p:cNvSpPr txBox="1">
            <a:spLocks noGrp="1"/>
          </p:cNvSpPr>
          <p:nvPr>
            <p:ph type="body" idx="1"/>
          </p:nvPr>
        </p:nvSpPr>
        <p:spPr>
          <a:xfrm>
            <a:off x="308525" y="1963750"/>
            <a:ext cx="81174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Use variable names so you can store data in a name 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and reference it later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Steps to execute assignment statements: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1. Evaluate expression to the right of “=”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2. Assign the variable name (on the left of the “=”) to the value evaluated from the right side in the current frame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100"/>
              <a:buFont typeface="Arial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year = 2*1000+20-1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binds variable name to value, not expression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, so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evaluates to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2019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90" name="Google Shape;790;p95"/>
          <p:cNvSpPr txBox="1"/>
          <p:nvPr/>
        </p:nvSpPr>
        <p:spPr>
          <a:xfrm>
            <a:off x="3974625" y="1380325"/>
            <a:ext cx="17565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x = 3</a:t>
            </a:r>
            <a:endParaRPr sz="3000" b="1"/>
          </a:p>
        </p:txBody>
      </p:sp>
      <p:pic>
        <p:nvPicPr>
          <p:cNvPr id="791" name="Google Shape;791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9800" y="1448325"/>
            <a:ext cx="2451075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96"/>
          <p:cNvSpPr txBox="1">
            <a:spLocks noGrp="1"/>
          </p:cNvSpPr>
          <p:nvPr>
            <p:ph type="title"/>
          </p:nvPr>
        </p:nvSpPr>
        <p:spPr>
          <a:xfrm>
            <a:off x="3028500" y="461225"/>
            <a:ext cx="65007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Practice 2.1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7" name="Google Shape;797;p9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54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98" name="Google Shape;798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30475"/>
            <a:ext cx="8839197" cy="1627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97"/>
          <p:cNvSpPr txBox="1">
            <a:spLocks noGrp="1"/>
          </p:cNvSpPr>
          <p:nvPr>
            <p:ph type="title"/>
          </p:nvPr>
        </p:nvSpPr>
        <p:spPr>
          <a:xfrm>
            <a:off x="2375950" y="474025"/>
            <a:ext cx="65007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Practice 2.1 Solution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4" name="Google Shape;804;p9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55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5" name="Google Shape;805;p97"/>
          <p:cNvSpPr txBox="1"/>
          <p:nvPr/>
        </p:nvSpPr>
        <p:spPr>
          <a:xfrm>
            <a:off x="1138750" y="1749850"/>
            <a:ext cx="4452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E8004C"/>
                </a:solidFill>
                <a:latin typeface="Spectral"/>
                <a:ea typeface="Spectral"/>
                <a:cs typeface="Spectral"/>
                <a:sym typeface="Spectral"/>
              </a:rPr>
              <a:t>Solution: </a:t>
            </a:r>
            <a:r>
              <a:rPr lang="en" sz="2400" b="1" u="sng">
                <a:solidFill>
                  <a:schemeClr val="hlink"/>
                </a:solidFill>
                <a:latin typeface="Spectral"/>
                <a:ea typeface="Spectral"/>
                <a:cs typeface="Spectral"/>
                <a:sym typeface="Spectral"/>
                <a:hlinkClick r:id="rId3"/>
              </a:rPr>
              <a:t>https://goo.gl/mjfnMn</a:t>
            </a:r>
            <a:endParaRPr sz="2400" b="1">
              <a:solidFill>
                <a:srgbClr val="E8004C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98"/>
          <p:cNvSpPr txBox="1">
            <a:spLocks noGrp="1"/>
          </p:cNvSpPr>
          <p:nvPr>
            <p:ph type="title"/>
          </p:nvPr>
        </p:nvSpPr>
        <p:spPr>
          <a:xfrm>
            <a:off x="1056000" y="459800"/>
            <a:ext cx="80421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Executing </a:t>
            </a:r>
            <a:r>
              <a:rPr lang="en" sz="4800" b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 Statements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11" name="Google Shape;811;p9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56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2" name="Google Shape;812;p98"/>
          <p:cNvSpPr txBox="1"/>
          <p:nvPr/>
        </p:nvSpPr>
        <p:spPr>
          <a:xfrm>
            <a:off x="1323700" y="1424000"/>
            <a:ext cx="3121500" cy="1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def square(x):</a:t>
            </a:r>
            <a:endParaRPr sz="24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return x ** 2</a:t>
            </a:r>
            <a:endParaRPr sz="24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99"/>
          <p:cNvSpPr txBox="1">
            <a:spLocks noGrp="1"/>
          </p:cNvSpPr>
          <p:nvPr>
            <p:ph type="title"/>
          </p:nvPr>
        </p:nvSpPr>
        <p:spPr>
          <a:xfrm>
            <a:off x="1056000" y="459800"/>
            <a:ext cx="80421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Executing </a:t>
            </a:r>
            <a:r>
              <a:rPr lang="en" sz="4800" b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 Statements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18" name="Google Shape;818;p9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9" name="Google Shape;819;p99"/>
          <p:cNvSpPr txBox="1">
            <a:spLocks noGrp="1"/>
          </p:cNvSpPr>
          <p:nvPr>
            <p:ph type="body" idx="1"/>
          </p:nvPr>
        </p:nvSpPr>
        <p:spPr>
          <a:xfrm>
            <a:off x="166450" y="2576400"/>
            <a:ext cx="8131500" cy="25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Creates a function object + binds to a name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20" name="Google Shape;820;p99"/>
          <p:cNvSpPr txBox="1"/>
          <p:nvPr/>
        </p:nvSpPr>
        <p:spPr>
          <a:xfrm>
            <a:off x="1323700" y="1424000"/>
            <a:ext cx="3121500" cy="1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def square(x):</a:t>
            </a:r>
            <a:endParaRPr sz="24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return x ** 2</a:t>
            </a:r>
            <a:endParaRPr sz="24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00"/>
          <p:cNvSpPr txBox="1">
            <a:spLocks noGrp="1"/>
          </p:cNvSpPr>
          <p:nvPr>
            <p:ph type="title"/>
          </p:nvPr>
        </p:nvSpPr>
        <p:spPr>
          <a:xfrm>
            <a:off x="1056000" y="459800"/>
            <a:ext cx="80421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Executing </a:t>
            </a:r>
            <a:r>
              <a:rPr lang="en" sz="4800" b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 Statements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26" name="Google Shape;826;p10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58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7" name="Google Shape;827;p100"/>
          <p:cNvSpPr txBox="1">
            <a:spLocks noGrp="1"/>
          </p:cNvSpPr>
          <p:nvPr>
            <p:ph type="body" idx="1"/>
          </p:nvPr>
        </p:nvSpPr>
        <p:spPr>
          <a:xfrm>
            <a:off x="166450" y="2576400"/>
            <a:ext cx="8131500" cy="25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Creates a function object + binds to a name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Steps to execute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 statements: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28" name="Google Shape;828;p100"/>
          <p:cNvSpPr txBox="1"/>
          <p:nvPr/>
        </p:nvSpPr>
        <p:spPr>
          <a:xfrm>
            <a:off x="1323700" y="1424000"/>
            <a:ext cx="3121500" cy="1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def square(x):</a:t>
            </a:r>
            <a:endParaRPr sz="24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return x ** 2</a:t>
            </a:r>
            <a:endParaRPr sz="24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01"/>
          <p:cNvSpPr txBox="1">
            <a:spLocks noGrp="1"/>
          </p:cNvSpPr>
          <p:nvPr>
            <p:ph type="title"/>
          </p:nvPr>
        </p:nvSpPr>
        <p:spPr>
          <a:xfrm>
            <a:off x="1056000" y="459800"/>
            <a:ext cx="80421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Executing </a:t>
            </a:r>
            <a:r>
              <a:rPr lang="en" sz="4800" b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 Statements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34" name="Google Shape;834;p10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59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5" name="Google Shape;835;p101"/>
          <p:cNvSpPr txBox="1">
            <a:spLocks noGrp="1"/>
          </p:cNvSpPr>
          <p:nvPr>
            <p:ph type="body" idx="1"/>
          </p:nvPr>
        </p:nvSpPr>
        <p:spPr>
          <a:xfrm>
            <a:off x="166450" y="2576400"/>
            <a:ext cx="8131500" cy="25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Creates a function object + binds to a name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Steps to execute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 statements:</a:t>
            </a:r>
            <a:endParaRPr sz="1800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AutoNum type="arabicPeriod"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Draw a function object denoting its </a:t>
            </a: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intrinsic name</a:t>
            </a: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, its parameters, and </a:t>
            </a: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parent frame</a:t>
            </a: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 (where the function was defined) </a:t>
            </a: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AutoNum type="alphaLcPeriod"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func square(x) [parent=Global]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36" name="Google Shape;836;p101"/>
          <p:cNvSpPr txBox="1"/>
          <p:nvPr/>
        </p:nvSpPr>
        <p:spPr>
          <a:xfrm>
            <a:off x="1323700" y="1424000"/>
            <a:ext cx="3121500" cy="1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def square(x):</a:t>
            </a:r>
            <a:endParaRPr sz="24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return x ** 2</a:t>
            </a:r>
            <a:endParaRPr sz="24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8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Control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0" name="Google Shape;450;p4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1" name="Google Shape;451;p48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Directs flow of logic in code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02"/>
          <p:cNvSpPr txBox="1">
            <a:spLocks noGrp="1"/>
          </p:cNvSpPr>
          <p:nvPr>
            <p:ph type="title"/>
          </p:nvPr>
        </p:nvSpPr>
        <p:spPr>
          <a:xfrm>
            <a:off x="1056000" y="459800"/>
            <a:ext cx="80421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Executing </a:t>
            </a:r>
            <a:r>
              <a:rPr lang="en" sz="4800" b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 Statements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42" name="Google Shape;842;p10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60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3" name="Google Shape;843;p102"/>
          <p:cNvSpPr txBox="1">
            <a:spLocks noGrp="1"/>
          </p:cNvSpPr>
          <p:nvPr>
            <p:ph type="body" idx="1"/>
          </p:nvPr>
        </p:nvSpPr>
        <p:spPr>
          <a:xfrm>
            <a:off x="166450" y="2576400"/>
            <a:ext cx="8131500" cy="25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Creates a function object + binds to a name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Steps to execute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 statements:</a:t>
            </a:r>
            <a:endParaRPr sz="1800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AutoNum type="arabicPeriod"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Draw a function object denoting its </a:t>
            </a: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intrinsic name</a:t>
            </a: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, its parameters, and </a:t>
            </a: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parent frame</a:t>
            </a: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 (where the function was defined) </a:t>
            </a: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AutoNum type="alphaLcPeriod"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func square(x) [parent=Global]</a:t>
            </a:r>
            <a:endParaRPr sz="1800" b="1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AutoNum type="arabicPeriod"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Write the function name in the current frame and draw an arrow from the name to the function object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44" name="Google Shape;844;p102"/>
          <p:cNvSpPr txBox="1"/>
          <p:nvPr/>
        </p:nvSpPr>
        <p:spPr>
          <a:xfrm>
            <a:off x="1323700" y="1424000"/>
            <a:ext cx="3121500" cy="1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def square(x):</a:t>
            </a:r>
            <a:endParaRPr sz="24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return x ** 2</a:t>
            </a:r>
            <a:endParaRPr sz="24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103"/>
          <p:cNvSpPr txBox="1">
            <a:spLocks noGrp="1"/>
          </p:cNvSpPr>
          <p:nvPr>
            <p:ph type="title"/>
          </p:nvPr>
        </p:nvSpPr>
        <p:spPr>
          <a:xfrm>
            <a:off x="1056000" y="459800"/>
            <a:ext cx="80421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Executing </a:t>
            </a:r>
            <a:r>
              <a:rPr lang="en" sz="4800" b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 Statements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50" name="Google Shape;850;p10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61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1" name="Google Shape;851;p103"/>
          <p:cNvSpPr txBox="1">
            <a:spLocks noGrp="1"/>
          </p:cNvSpPr>
          <p:nvPr>
            <p:ph type="body" idx="1"/>
          </p:nvPr>
        </p:nvSpPr>
        <p:spPr>
          <a:xfrm>
            <a:off x="166450" y="2576400"/>
            <a:ext cx="8131500" cy="25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Creates a function object + binds to a name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Steps to execute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 statements:</a:t>
            </a:r>
            <a:endParaRPr sz="1800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AutoNum type="arabicPeriod"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Draw a function object denoting its </a:t>
            </a: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intrinsic name</a:t>
            </a: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, its parameters, and </a:t>
            </a: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parent frame</a:t>
            </a: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 (where the function was defined) </a:t>
            </a: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AutoNum type="alphaLcPeriod"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func square(x) [parent=Global]</a:t>
            </a:r>
            <a:endParaRPr sz="1800" b="1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AutoNum type="arabicPeriod"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Write the function name in the current frame and draw an arrow from the name to the function object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52" name="Google Shape;852;p103"/>
          <p:cNvSpPr txBox="1"/>
          <p:nvPr/>
        </p:nvSpPr>
        <p:spPr>
          <a:xfrm>
            <a:off x="1323700" y="1424000"/>
            <a:ext cx="3121500" cy="1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def square(x):</a:t>
            </a:r>
            <a:endParaRPr sz="24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return x ** 2</a:t>
            </a:r>
            <a:endParaRPr sz="24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53" name="Google Shape;853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9900" y="1219088"/>
            <a:ext cx="3978200" cy="14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854" name="Google Shape;854;p103"/>
          <p:cNvSpPr txBox="1"/>
          <p:nvPr/>
        </p:nvSpPr>
        <p:spPr>
          <a:xfrm>
            <a:off x="7473700" y="1860800"/>
            <a:ext cx="1611300" cy="2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[parent = Global]</a:t>
            </a:r>
            <a:endParaRPr b="1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04"/>
          <p:cNvSpPr txBox="1">
            <a:spLocks noGrp="1"/>
          </p:cNvSpPr>
          <p:nvPr>
            <p:ph type="title"/>
          </p:nvPr>
        </p:nvSpPr>
        <p:spPr>
          <a:xfrm>
            <a:off x="3028500" y="461225"/>
            <a:ext cx="65007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Practice 2.2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0" name="Google Shape;860;p10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61" name="Google Shape;861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25" y="1510625"/>
            <a:ext cx="8263960" cy="334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05"/>
          <p:cNvSpPr txBox="1">
            <a:spLocks noGrp="1"/>
          </p:cNvSpPr>
          <p:nvPr>
            <p:ph type="title"/>
          </p:nvPr>
        </p:nvSpPr>
        <p:spPr>
          <a:xfrm>
            <a:off x="2375950" y="474025"/>
            <a:ext cx="65007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Practice 2.2 Solution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7" name="Google Shape;867;p10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63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8" name="Google Shape;868;p105"/>
          <p:cNvSpPr txBox="1"/>
          <p:nvPr/>
        </p:nvSpPr>
        <p:spPr>
          <a:xfrm>
            <a:off x="1138750" y="1749850"/>
            <a:ext cx="4452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E8004C"/>
                </a:solidFill>
                <a:latin typeface="Spectral"/>
                <a:ea typeface="Spectral"/>
                <a:cs typeface="Spectral"/>
                <a:sym typeface="Spectral"/>
              </a:rPr>
              <a:t>Solution: </a:t>
            </a:r>
            <a:r>
              <a:rPr lang="en" sz="2400" b="1" u="sng">
                <a:solidFill>
                  <a:schemeClr val="hlink"/>
                </a:solidFill>
                <a:latin typeface="Spectral"/>
                <a:ea typeface="Spectral"/>
                <a:cs typeface="Spectral"/>
                <a:sym typeface="Spectral"/>
                <a:hlinkClick r:id="rId3"/>
              </a:rPr>
              <a:t>https://goo.gl/rmjbKd</a:t>
            </a:r>
            <a:endParaRPr sz="2400" b="1">
              <a:solidFill>
                <a:srgbClr val="E8004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E8004C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106"/>
          <p:cNvSpPr txBox="1">
            <a:spLocks noGrp="1"/>
          </p:cNvSpPr>
          <p:nvPr>
            <p:ph type="title"/>
          </p:nvPr>
        </p:nvSpPr>
        <p:spPr>
          <a:xfrm>
            <a:off x="1056000" y="459800"/>
            <a:ext cx="80421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Executing Call Expressions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74" name="Google Shape;874;p10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64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5" name="Google Shape;875;p106"/>
          <p:cNvSpPr txBox="1"/>
          <p:nvPr/>
        </p:nvSpPr>
        <p:spPr>
          <a:xfrm>
            <a:off x="6550675" y="1296000"/>
            <a:ext cx="23505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square(2)</a:t>
            </a:r>
            <a:endParaRPr sz="3000" b="1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07"/>
          <p:cNvSpPr txBox="1">
            <a:spLocks noGrp="1"/>
          </p:cNvSpPr>
          <p:nvPr>
            <p:ph type="title"/>
          </p:nvPr>
        </p:nvSpPr>
        <p:spPr>
          <a:xfrm>
            <a:off x="1056000" y="459800"/>
            <a:ext cx="80421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Executing Call Expressions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81" name="Google Shape;881;p10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65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2" name="Google Shape;882;p107"/>
          <p:cNvSpPr txBox="1">
            <a:spLocks noGrp="1"/>
          </p:cNvSpPr>
          <p:nvPr>
            <p:ph type="body" idx="1"/>
          </p:nvPr>
        </p:nvSpPr>
        <p:spPr>
          <a:xfrm>
            <a:off x="0" y="1296000"/>
            <a:ext cx="8131500" cy="11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Every time you make a function call, create a new frame 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to keep track of local variables in that frame!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83" name="Google Shape;883;p107"/>
          <p:cNvSpPr txBox="1"/>
          <p:nvPr/>
        </p:nvSpPr>
        <p:spPr>
          <a:xfrm>
            <a:off x="6550675" y="1296000"/>
            <a:ext cx="23505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square(2)</a:t>
            </a:r>
            <a:endParaRPr sz="3000" b="1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08"/>
          <p:cNvSpPr txBox="1">
            <a:spLocks noGrp="1"/>
          </p:cNvSpPr>
          <p:nvPr>
            <p:ph type="title"/>
          </p:nvPr>
        </p:nvSpPr>
        <p:spPr>
          <a:xfrm>
            <a:off x="1056000" y="459800"/>
            <a:ext cx="80421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Executing Call Expressions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89" name="Google Shape;889;p10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66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0" name="Google Shape;890;p108"/>
          <p:cNvSpPr txBox="1">
            <a:spLocks noGrp="1"/>
          </p:cNvSpPr>
          <p:nvPr>
            <p:ph type="body" idx="1"/>
          </p:nvPr>
        </p:nvSpPr>
        <p:spPr>
          <a:xfrm>
            <a:off x="0" y="1296000"/>
            <a:ext cx="8131500" cy="11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Every time you make a function call, create a new frame 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to keep track of local variables in that frame!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Steps to execute a call expression: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91" name="Google Shape;891;p108"/>
          <p:cNvSpPr txBox="1"/>
          <p:nvPr/>
        </p:nvSpPr>
        <p:spPr>
          <a:xfrm>
            <a:off x="6550675" y="1296000"/>
            <a:ext cx="23505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square(2)</a:t>
            </a:r>
            <a:endParaRPr sz="3000" b="1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09"/>
          <p:cNvSpPr txBox="1">
            <a:spLocks noGrp="1"/>
          </p:cNvSpPr>
          <p:nvPr>
            <p:ph type="title"/>
          </p:nvPr>
        </p:nvSpPr>
        <p:spPr>
          <a:xfrm>
            <a:off x="1056000" y="459800"/>
            <a:ext cx="80421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Executing Call Expressions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97" name="Google Shape;897;p10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8" name="Google Shape;898;p109"/>
          <p:cNvSpPr txBox="1">
            <a:spLocks noGrp="1"/>
          </p:cNvSpPr>
          <p:nvPr>
            <p:ph type="body" idx="1"/>
          </p:nvPr>
        </p:nvSpPr>
        <p:spPr>
          <a:xfrm>
            <a:off x="0" y="1296000"/>
            <a:ext cx="8131500" cy="11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Every time you make a function call, create a new frame 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to keep track of local variables in that frame!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Steps to execute a call expression: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99" name="Google Shape;899;p109"/>
          <p:cNvSpPr txBox="1"/>
          <p:nvPr/>
        </p:nvSpPr>
        <p:spPr>
          <a:xfrm>
            <a:off x="6550675" y="1296000"/>
            <a:ext cx="23505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square(2)</a:t>
            </a:r>
            <a:endParaRPr sz="3000" b="1"/>
          </a:p>
        </p:txBody>
      </p:sp>
      <p:sp>
        <p:nvSpPr>
          <p:cNvPr id="900" name="Google Shape;900;p109"/>
          <p:cNvSpPr txBox="1"/>
          <p:nvPr/>
        </p:nvSpPr>
        <p:spPr>
          <a:xfrm>
            <a:off x="970750" y="2294963"/>
            <a:ext cx="8042100" cy="22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1. Evaluate the operator (the function).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10"/>
          <p:cNvSpPr txBox="1">
            <a:spLocks noGrp="1"/>
          </p:cNvSpPr>
          <p:nvPr>
            <p:ph type="title"/>
          </p:nvPr>
        </p:nvSpPr>
        <p:spPr>
          <a:xfrm>
            <a:off x="1056000" y="459800"/>
            <a:ext cx="80421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Executing Call Expressions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906" name="Google Shape;906;p1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68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7" name="Google Shape;907;p110"/>
          <p:cNvSpPr txBox="1">
            <a:spLocks noGrp="1"/>
          </p:cNvSpPr>
          <p:nvPr>
            <p:ph type="body" idx="1"/>
          </p:nvPr>
        </p:nvSpPr>
        <p:spPr>
          <a:xfrm>
            <a:off x="0" y="1296000"/>
            <a:ext cx="8131500" cy="11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Every time you make a function call, create a new frame 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to keep track of local variables in that frame!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Steps to execute a call expression: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08" name="Google Shape;908;p110"/>
          <p:cNvSpPr txBox="1"/>
          <p:nvPr/>
        </p:nvSpPr>
        <p:spPr>
          <a:xfrm>
            <a:off x="6550675" y="1296000"/>
            <a:ext cx="23505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square(2)</a:t>
            </a:r>
            <a:endParaRPr sz="3000" b="1"/>
          </a:p>
        </p:txBody>
      </p:sp>
      <p:sp>
        <p:nvSpPr>
          <p:cNvPr id="909" name="Google Shape;909;p110"/>
          <p:cNvSpPr txBox="1"/>
          <p:nvPr/>
        </p:nvSpPr>
        <p:spPr>
          <a:xfrm>
            <a:off x="970750" y="2294963"/>
            <a:ext cx="8042100" cy="22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1. Evaluate the operator (the function).</a:t>
            </a: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2. Evaluate the operands from left to right.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11"/>
          <p:cNvSpPr txBox="1">
            <a:spLocks noGrp="1"/>
          </p:cNvSpPr>
          <p:nvPr>
            <p:ph type="title"/>
          </p:nvPr>
        </p:nvSpPr>
        <p:spPr>
          <a:xfrm>
            <a:off x="1056000" y="459800"/>
            <a:ext cx="80421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Executing Call Expressions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915" name="Google Shape;915;p1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69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6" name="Google Shape;916;p111"/>
          <p:cNvSpPr txBox="1">
            <a:spLocks noGrp="1"/>
          </p:cNvSpPr>
          <p:nvPr>
            <p:ph type="body" idx="1"/>
          </p:nvPr>
        </p:nvSpPr>
        <p:spPr>
          <a:xfrm>
            <a:off x="0" y="1296000"/>
            <a:ext cx="8131500" cy="11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Every time you make a function call, create a new frame 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to keep track of local variables in that frame!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Steps to execute a call expression: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17" name="Google Shape;917;p111"/>
          <p:cNvSpPr txBox="1"/>
          <p:nvPr/>
        </p:nvSpPr>
        <p:spPr>
          <a:xfrm>
            <a:off x="6550675" y="1296000"/>
            <a:ext cx="23505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square(2)</a:t>
            </a:r>
            <a:endParaRPr sz="3000" b="1"/>
          </a:p>
        </p:txBody>
      </p:sp>
      <p:sp>
        <p:nvSpPr>
          <p:cNvPr id="918" name="Google Shape;918;p111"/>
          <p:cNvSpPr txBox="1"/>
          <p:nvPr/>
        </p:nvSpPr>
        <p:spPr>
          <a:xfrm>
            <a:off x="970750" y="2294963"/>
            <a:ext cx="8042100" cy="22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1. Evaluate the operator (the function).</a:t>
            </a: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2. Evaluate the operands from left to right.</a:t>
            </a: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3. Draw new frame and label it with</a:t>
            </a: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1" indent="-342900" algn="l" rtl="0">
              <a:spcBef>
                <a:spcPts val="48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○"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A unique index (f1, f2, ...)</a:t>
            </a: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○"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The </a:t>
            </a: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intrinsic name</a:t>
            </a: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 of the function/operator from step #1</a:t>
            </a: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○"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The parent frame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9"/>
          <p:cNvSpPr txBox="1">
            <a:spLocks noGrp="1"/>
          </p:cNvSpPr>
          <p:nvPr>
            <p:ph type="title"/>
          </p:nvPr>
        </p:nvSpPr>
        <p:spPr>
          <a:xfrm>
            <a:off x="1402675" y="445625"/>
            <a:ext cx="72579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if-elif-else</a:t>
            </a:r>
            <a:endParaRPr sz="4800" b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7" name="Google Shape;457;p4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8" name="Google Shape;458;p49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&lt;condition1&gt;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# if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&lt;condition1&gt;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is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 go here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elif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&lt;condition2&gt;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# if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&lt;condition2&gt;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is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 go here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# otherwise, go here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112"/>
          <p:cNvSpPr txBox="1">
            <a:spLocks noGrp="1"/>
          </p:cNvSpPr>
          <p:nvPr>
            <p:ph type="title"/>
          </p:nvPr>
        </p:nvSpPr>
        <p:spPr>
          <a:xfrm>
            <a:off x="1056000" y="459800"/>
            <a:ext cx="80421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Executing Call Expressions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924" name="Google Shape;924;p1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70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5" name="Google Shape;925;p112"/>
          <p:cNvSpPr txBox="1">
            <a:spLocks noGrp="1"/>
          </p:cNvSpPr>
          <p:nvPr>
            <p:ph type="body" idx="1"/>
          </p:nvPr>
        </p:nvSpPr>
        <p:spPr>
          <a:xfrm>
            <a:off x="0" y="1296000"/>
            <a:ext cx="8131500" cy="11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Every time you make a function call, create a new frame 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to keep track of local variables in that frame!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Steps to execute a call expression: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26" name="Google Shape;926;p112"/>
          <p:cNvSpPr txBox="1"/>
          <p:nvPr/>
        </p:nvSpPr>
        <p:spPr>
          <a:xfrm>
            <a:off x="6550675" y="1296000"/>
            <a:ext cx="23505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square(2)</a:t>
            </a:r>
            <a:endParaRPr sz="3000" b="1"/>
          </a:p>
        </p:txBody>
      </p:sp>
      <p:sp>
        <p:nvSpPr>
          <p:cNvPr id="927" name="Google Shape;927;p112"/>
          <p:cNvSpPr txBox="1"/>
          <p:nvPr/>
        </p:nvSpPr>
        <p:spPr>
          <a:xfrm>
            <a:off x="970750" y="2294963"/>
            <a:ext cx="8042100" cy="22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1. Evaluate the operator (the function).</a:t>
            </a: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2. Evaluate the operands from left to right.</a:t>
            </a: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3. Draw new frame and label it with</a:t>
            </a: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1" indent="-342900" algn="l" rtl="0">
              <a:spcBef>
                <a:spcPts val="48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○"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A unique index (f1, f2, ...)</a:t>
            </a: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○"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The </a:t>
            </a: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intrinsic name</a:t>
            </a: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 of the function/operator from step #1</a:t>
            </a: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○"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The parent frame</a:t>
            </a: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4. Bind formal parameters to the operands/args passed in from #2.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113"/>
          <p:cNvSpPr txBox="1">
            <a:spLocks noGrp="1"/>
          </p:cNvSpPr>
          <p:nvPr>
            <p:ph type="title"/>
          </p:nvPr>
        </p:nvSpPr>
        <p:spPr>
          <a:xfrm>
            <a:off x="1056000" y="459800"/>
            <a:ext cx="80421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Executing Call Expressions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933" name="Google Shape;933;p1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71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4" name="Google Shape;934;p113"/>
          <p:cNvSpPr txBox="1">
            <a:spLocks noGrp="1"/>
          </p:cNvSpPr>
          <p:nvPr>
            <p:ph type="body" idx="1"/>
          </p:nvPr>
        </p:nvSpPr>
        <p:spPr>
          <a:xfrm>
            <a:off x="0" y="1296000"/>
            <a:ext cx="8131500" cy="11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Every time you make a function call, create a new frame 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to keep track of local variables in that frame!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Steps to execute a call expression: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35" name="Google Shape;935;p113"/>
          <p:cNvSpPr txBox="1"/>
          <p:nvPr/>
        </p:nvSpPr>
        <p:spPr>
          <a:xfrm>
            <a:off x="6550675" y="1296000"/>
            <a:ext cx="23505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square(2)</a:t>
            </a:r>
            <a:endParaRPr sz="3000" b="1"/>
          </a:p>
        </p:txBody>
      </p:sp>
      <p:sp>
        <p:nvSpPr>
          <p:cNvPr id="936" name="Google Shape;936;p113"/>
          <p:cNvSpPr txBox="1"/>
          <p:nvPr/>
        </p:nvSpPr>
        <p:spPr>
          <a:xfrm>
            <a:off x="970750" y="2294963"/>
            <a:ext cx="8042100" cy="22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1. Evaluate the operator (the function).</a:t>
            </a: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2. Evaluate the operands from left to right.</a:t>
            </a: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3. Draw new frame and label it with</a:t>
            </a: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1" indent="-342900" algn="l" rtl="0">
              <a:spcBef>
                <a:spcPts val="48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○"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A unique index (f1, f2, ...)</a:t>
            </a: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○"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The </a:t>
            </a: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intrinsic name</a:t>
            </a: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 of the function/operator from step #1</a:t>
            </a: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○"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The parent frame</a:t>
            </a: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4. Bind formal parameters to the operands/args passed in from #2.</a:t>
            </a: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5. Evaluate body of function with these arguments.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14"/>
          <p:cNvSpPr txBox="1">
            <a:spLocks noGrp="1"/>
          </p:cNvSpPr>
          <p:nvPr>
            <p:ph type="title"/>
          </p:nvPr>
        </p:nvSpPr>
        <p:spPr>
          <a:xfrm>
            <a:off x="1056000" y="459800"/>
            <a:ext cx="80421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Executing Call Expressions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942" name="Google Shape;942;p1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3" name="Google Shape;943;p114"/>
          <p:cNvSpPr txBox="1">
            <a:spLocks noGrp="1"/>
          </p:cNvSpPr>
          <p:nvPr>
            <p:ph type="body" idx="1"/>
          </p:nvPr>
        </p:nvSpPr>
        <p:spPr>
          <a:xfrm>
            <a:off x="0" y="1296000"/>
            <a:ext cx="8131500" cy="11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Every time you make a function call, create a new frame 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to keep track of local variables in that frame!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Steps to execute a call expression: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44" name="Google Shape;944;p114"/>
          <p:cNvSpPr txBox="1"/>
          <p:nvPr/>
        </p:nvSpPr>
        <p:spPr>
          <a:xfrm>
            <a:off x="6550675" y="1296000"/>
            <a:ext cx="23505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square(2)</a:t>
            </a:r>
            <a:endParaRPr sz="3000" b="1"/>
          </a:p>
        </p:txBody>
      </p:sp>
      <p:pic>
        <p:nvPicPr>
          <p:cNvPr id="945" name="Google Shape;945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0663" y="1996599"/>
            <a:ext cx="1926600" cy="18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6" name="Google Shape;946;p114"/>
          <p:cNvSpPr txBox="1"/>
          <p:nvPr/>
        </p:nvSpPr>
        <p:spPr>
          <a:xfrm>
            <a:off x="6352525" y="2177125"/>
            <a:ext cx="4044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f1:</a:t>
            </a:r>
            <a:endParaRPr b="1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47" name="Google Shape;947;p114"/>
          <p:cNvSpPr txBox="1"/>
          <p:nvPr/>
        </p:nvSpPr>
        <p:spPr>
          <a:xfrm>
            <a:off x="7532700" y="2177125"/>
            <a:ext cx="1611300" cy="2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[parent = Global]</a:t>
            </a:r>
            <a:endParaRPr b="1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48" name="Google Shape;948;p114"/>
          <p:cNvSpPr txBox="1"/>
          <p:nvPr/>
        </p:nvSpPr>
        <p:spPr>
          <a:xfrm>
            <a:off x="970750" y="2294963"/>
            <a:ext cx="8042100" cy="22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1. Evaluate the operator (the function).</a:t>
            </a: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2. Evaluate the operands from left to right.</a:t>
            </a: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3. Draw new frame and label it with</a:t>
            </a: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1" indent="-342900" algn="l" rtl="0">
              <a:spcBef>
                <a:spcPts val="48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○"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A unique index (f1, f2, ...)</a:t>
            </a: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○"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The </a:t>
            </a: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intrinsic name</a:t>
            </a: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 of the function/operator from step #1</a:t>
            </a: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○"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The parent frame</a:t>
            </a: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4. Bind formal parameters to the operands/args passed in from #2.</a:t>
            </a:r>
            <a:endParaRPr sz="1800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5. Evaluate body of function with these arguments.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115"/>
          <p:cNvSpPr txBox="1">
            <a:spLocks noGrp="1"/>
          </p:cNvSpPr>
          <p:nvPr>
            <p:ph type="title"/>
          </p:nvPr>
        </p:nvSpPr>
        <p:spPr>
          <a:xfrm>
            <a:off x="3028500" y="461225"/>
            <a:ext cx="65007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Practice 2.3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4" name="Google Shape;954;p1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73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5" name="Google Shape;955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0200"/>
            <a:ext cx="8839199" cy="254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116"/>
          <p:cNvSpPr txBox="1">
            <a:spLocks noGrp="1"/>
          </p:cNvSpPr>
          <p:nvPr>
            <p:ph type="title"/>
          </p:nvPr>
        </p:nvSpPr>
        <p:spPr>
          <a:xfrm>
            <a:off x="2375950" y="474025"/>
            <a:ext cx="65007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Practice 2.3 Solution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1" name="Google Shape;961;p1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74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2" name="Google Shape;962;p116"/>
          <p:cNvSpPr txBox="1"/>
          <p:nvPr/>
        </p:nvSpPr>
        <p:spPr>
          <a:xfrm>
            <a:off x="1138750" y="1749850"/>
            <a:ext cx="4452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E8004C"/>
                </a:solidFill>
                <a:latin typeface="Spectral"/>
                <a:ea typeface="Spectral"/>
                <a:cs typeface="Spectral"/>
                <a:sym typeface="Spectral"/>
              </a:rPr>
              <a:t>Solution: </a:t>
            </a:r>
            <a:r>
              <a:rPr lang="en" sz="2400" b="1" u="sng">
                <a:solidFill>
                  <a:schemeClr val="hlink"/>
                </a:solidFill>
                <a:latin typeface="Spectral"/>
                <a:ea typeface="Spectral"/>
                <a:cs typeface="Spectral"/>
                <a:sym typeface="Spectral"/>
                <a:hlinkClick r:id="rId3"/>
              </a:rPr>
              <a:t>https://goo.gl/jM37t7</a:t>
            </a:r>
            <a:endParaRPr sz="2400" b="1">
              <a:solidFill>
                <a:srgbClr val="E8004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E8004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E8004C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117"/>
          <p:cNvSpPr txBox="1">
            <a:spLocks noGrp="1"/>
          </p:cNvSpPr>
          <p:nvPr>
            <p:ph type="title"/>
          </p:nvPr>
        </p:nvSpPr>
        <p:spPr>
          <a:xfrm>
            <a:off x="1056000" y="459800"/>
            <a:ext cx="80421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Python Tutor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968" name="Google Shape;968;p1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75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9" name="Google Shape;969;p117"/>
          <p:cNvSpPr txBox="1">
            <a:spLocks noGrp="1"/>
          </p:cNvSpPr>
          <p:nvPr>
            <p:ph type="body" idx="1"/>
          </p:nvPr>
        </p:nvSpPr>
        <p:spPr>
          <a:xfrm>
            <a:off x="1056000" y="1443475"/>
            <a:ext cx="69072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Practice drawing environment diagrams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Very helpful tool to visualize/check your work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7B8C"/>
              </a:buClr>
              <a:buSzPts val="1800"/>
              <a:buFont typeface="Spectral"/>
              <a:buChar char="○"/>
            </a:pPr>
            <a:r>
              <a:rPr lang="en" sz="1800" u="sng">
                <a:solidFill>
                  <a:srgbClr val="197B8C"/>
                </a:solidFill>
                <a:latin typeface="Spectral"/>
                <a:ea typeface="Spectral"/>
                <a:cs typeface="Spectral"/>
                <a:sym typeface="Spectral"/>
                <a:hlinkClick r:id="rId3"/>
              </a:rPr>
              <a:t>http://pythontutor.com/</a:t>
            </a:r>
            <a:endParaRPr sz="1800" b="1">
              <a:solidFill>
                <a:srgbClr val="197B8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118"/>
          <p:cNvSpPr txBox="1">
            <a:spLocks noGrp="1"/>
          </p:cNvSpPr>
          <p:nvPr>
            <p:ph type="title"/>
          </p:nvPr>
        </p:nvSpPr>
        <p:spPr>
          <a:xfrm>
            <a:off x="3028500" y="461225"/>
            <a:ext cx="65007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Practice 2.4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5" name="Google Shape;975;p1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76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6" name="Google Shape;976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32050"/>
            <a:ext cx="8839202" cy="3317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119"/>
          <p:cNvSpPr txBox="1">
            <a:spLocks noGrp="1"/>
          </p:cNvSpPr>
          <p:nvPr>
            <p:ph type="title"/>
          </p:nvPr>
        </p:nvSpPr>
        <p:spPr>
          <a:xfrm>
            <a:off x="2375950" y="474025"/>
            <a:ext cx="65007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Practice 2.4 Solution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2" name="Google Shape;982;p1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3" name="Google Shape;983;p119"/>
          <p:cNvSpPr txBox="1"/>
          <p:nvPr/>
        </p:nvSpPr>
        <p:spPr>
          <a:xfrm>
            <a:off x="1138750" y="1749850"/>
            <a:ext cx="4452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E8004C"/>
                </a:solidFill>
                <a:latin typeface="Spectral"/>
                <a:ea typeface="Spectral"/>
                <a:cs typeface="Spectral"/>
                <a:sym typeface="Spectral"/>
              </a:rPr>
              <a:t>Solution: </a:t>
            </a:r>
            <a:r>
              <a:rPr lang="en" sz="2400" b="1" u="sng">
                <a:solidFill>
                  <a:schemeClr val="hlink"/>
                </a:solidFill>
                <a:latin typeface="Spectral"/>
                <a:ea typeface="Spectral"/>
                <a:cs typeface="Spectral"/>
                <a:sym typeface="Spectral"/>
                <a:hlinkClick r:id="rId3"/>
              </a:rPr>
              <a:t>https://goo.gl/XCZrXp</a:t>
            </a:r>
            <a:endParaRPr sz="2400" b="1">
              <a:solidFill>
                <a:srgbClr val="E8004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E8004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E8004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E8004C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984" name="Google Shape;984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975" y="3173925"/>
            <a:ext cx="31432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120"/>
          <p:cNvSpPr txBox="1">
            <a:spLocks noGrp="1"/>
          </p:cNvSpPr>
          <p:nvPr>
            <p:ph type="title"/>
          </p:nvPr>
        </p:nvSpPr>
        <p:spPr>
          <a:xfrm>
            <a:off x="2387650" y="474025"/>
            <a:ext cx="75930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Attendance Form!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0" name="Google Shape;990;p1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78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1" name="Google Shape;991;p120"/>
          <p:cNvSpPr txBox="1">
            <a:spLocks noGrp="1"/>
          </p:cNvSpPr>
          <p:nvPr>
            <p:ph type="body" idx="1"/>
          </p:nvPr>
        </p:nvSpPr>
        <p:spPr>
          <a:xfrm>
            <a:off x="1287625" y="1776125"/>
            <a:ext cx="753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 b="1" u="sng">
                <a:solidFill>
                  <a:schemeClr val="hlink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  <a:hlinkClick r:id="rId3"/>
              </a:rPr>
              <a:t>https://tinyurl.com/ycon9n6x</a:t>
            </a:r>
            <a:endParaRPr sz="3000" b="1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000" b="1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000" b="1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000" b="1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121"/>
          <p:cNvSpPr txBox="1">
            <a:spLocks noGrp="1"/>
          </p:cNvSpPr>
          <p:nvPr>
            <p:ph type="title"/>
          </p:nvPr>
        </p:nvSpPr>
        <p:spPr>
          <a:xfrm>
            <a:off x="2387650" y="474025"/>
            <a:ext cx="75930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Introduction Survey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7" name="Google Shape;997;p1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79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8" name="Google Shape;998;p121"/>
          <p:cNvSpPr txBox="1">
            <a:spLocks noGrp="1"/>
          </p:cNvSpPr>
          <p:nvPr>
            <p:ph type="body" idx="1"/>
          </p:nvPr>
        </p:nvSpPr>
        <p:spPr>
          <a:xfrm>
            <a:off x="1287625" y="1776125"/>
            <a:ext cx="753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 u="sng">
                <a:solidFill>
                  <a:schemeClr val="hlink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  <a:hlinkClick r:id="rId3"/>
              </a:rPr>
              <a:t>https://tinyurl.com/yamq5gtl</a:t>
            </a:r>
            <a:endParaRPr sz="3000" b="1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If you didn’t fill out the intro survey last week, please fill this out so I can learn more about you and how you learn best!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000" b="1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8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4" name="Google Shape;464;p50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&lt;condition1&gt;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# if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&lt;condition1&gt;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is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 go here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elif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&lt;condition2&gt;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# if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&lt;condition2&gt;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is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 go here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# otherwise, go here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elif, else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are optional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can have multiple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clauses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65" name="Google Shape;465;p50"/>
          <p:cNvSpPr txBox="1">
            <a:spLocks noGrp="1"/>
          </p:cNvSpPr>
          <p:nvPr>
            <p:ph type="title"/>
          </p:nvPr>
        </p:nvSpPr>
        <p:spPr>
          <a:xfrm>
            <a:off x="1402675" y="445625"/>
            <a:ext cx="72579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if-elif-else</a:t>
            </a:r>
            <a:endParaRPr sz="4800" b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9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1" name="Google Shape;471;p51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I’m on my way to 61A discussion from Cory Hall and it’s already 11:09 am!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72" name="Google Shape;472;p51"/>
          <p:cNvSpPr txBox="1">
            <a:spLocks noGrp="1"/>
          </p:cNvSpPr>
          <p:nvPr>
            <p:ph type="title"/>
          </p:nvPr>
        </p:nvSpPr>
        <p:spPr>
          <a:xfrm>
            <a:off x="1402675" y="445625"/>
            <a:ext cx="72579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if-elif-else</a:t>
            </a:r>
            <a:endParaRPr sz="4800" b="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2461</Words>
  <Application>Microsoft Macintosh PowerPoint</Application>
  <PresentationFormat>Presentación en pantalla (16:9)</PresentationFormat>
  <Paragraphs>517</Paragraphs>
  <Slides>79</Slides>
  <Notes>79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79</vt:i4>
      </vt:variant>
    </vt:vector>
  </HeadingPairs>
  <TitlesOfParts>
    <vt:vector size="92" baseType="lpstr">
      <vt:lpstr>Lobster</vt:lpstr>
      <vt:lpstr>Varela Round</vt:lpstr>
      <vt:lpstr>Raleway</vt:lpstr>
      <vt:lpstr>Arial</vt:lpstr>
      <vt:lpstr>Courier New</vt:lpstr>
      <vt:lpstr>Open Sans</vt:lpstr>
      <vt:lpstr>Spectral</vt:lpstr>
      <vt:lpstr>Economica</vt:lpstr>
      <vt:lpstr>Lato</vt:lpstr>
      <vt:lpstr>Nixie One</vt:lpstr>
      <vt:lpstr>Puck template</vt:lpstr>
      <vt:lpstr>Streamline</vt:lpstr>
      <vt:lpstr>Luxe</vt:lpstr>
      <vt:lpstr>Dis 01: Control + Environments</vt:lpstr>
      <vt:lpstr>Agenda </vt:lpstr>
      <vt:lpstr>Administrivia </vt:lpstr>
      <vt:lpstr>Administrivia </vt:lpstr>
      <vt:lpstr>1</vt:lpstr>
      <vt:lpstr>Control </vt:lpstr>
      <vt:lpstr>if-elif-else </vt:lpstr>
      <vt:lpstr>if-elif-else </vt:lpstr>
      <vt:lpstr>if-elif-else </vt:lpstr>
      <vt:lpstr>if-elif-else </vt:lpstr>
      <vt:lpstr>if-elif-else </vt:lpstr>
      <vt:lpstr>if-elif-else </vt:lpstr>
      <vt:lpstr>if-elif-else </vt:lpstr>
      <vt:lpstr>Truthy/Falsey Values </vt:lpstr>
      <vt:lpstr>Short Circuiting </vt:lpstr>
      <vt:lpstr>Short Circuiting </vt:lpstr>
      <vt:lpstr>Short Circuiting </vt:lpstr>
      <vt:lpstr>Boolean Operators </vt:lpstr>
      <vt:lpstr>Boolean Operators </vt:lpstr>
      <vt:lpstr>Boolean Operators </vt:lpstr>
      <vt:lpstr>Boolean Operators </vt:lpstr>
      <vt:lpstr>Boolean Operators </vt:lpstr>
      <vt:lpstr>Boolean Operators </vt:lpstr>
      <vt:lpstr>Boolean Operators </vt:lpstr>
      <vt:lpstr>Practice 1.1 </vt:lpstr>
      <vt:lpstr>Practice 1.1 Solution </vt:lpstr>
      <vt:lpstr>Practice 1.1 Solution </vt:lpstr>
      <vt:lpstr>while</vt:lpstr>
      <vt:lpstr>while</vt:lpstr>
      <vt:lpstr>while</vt:lpstr>
      <vt:lpstr>while</vt:lpstr>
      <vt:lpstr>while</vt:lpstr>
      <vt:lpstr>while</vt:lpstr>
      <vt:lpstr>Practice 1.2 </vt:lpstr>
      <vt:lpstr>Practice 1.2 Solution </vt:lpstr>
      <vt:lpstr>Be aware of infinite loops! </vt:lpstr>
      <vt:lpstr>Be aware of infinite loops! </vt:lpstr>
      <vt:lpstr>Practice 1.3 </vt:lpstr>
      <vt:lpstr>Practice 1.3 Solution </vt:lpstr>
      <vt:lpstr>2</vt:lpstr>
      <vt:lpstr>Environment Diagrams </vt:lpstr>
      <vt:lpstr>Environment Diagrams </vt:lpstr>
      <vt:lpstr>Environment Diagrams </vt:lpstr>
      <vt:lpstr>Environment Diagrams </vt:lpstr>
      <vt:lpstr>Environment Diagrams </vt:lpstr>
      <vt:lpstr>Demo </vt:lpstr>
      <vt:lpstr>Executing Assignment Statements</vt:lpstr>
      <vt:lpstr>Executing Assignment Statements</vt:lpstr>
      <vt:lpstr>Executing Assignment Statements</vt:lpstr>
      <vt:lpstr>Executing Assignment Statements</vt:lpstr>
      <vt:lpstr>Executing Assignment Statements</vt:lpstr>
      <vt:lpstr>Executing Assignment Statements</vt:lpstr>
      <vt:lpstr>Executing Assignment Statements</vt:lpstr>
      <vt:lpstr>Practice 2.1 </vt:lpstr>
      <vt:lpstr>Practice 2.1 Solution </vt:lpstr>
      <vt:lpstr>Executing def Statements </vt:lpstr>
      <vt:lpstr>Executing def Statements </vt:lpstr>
      <vt:lpstr>Executing def Statements </vt:lpstr>
      <vt:lpstr>Executing def Statements </vt:lpstr>
      <vt:lpstr>Executing def Statements </vt:lpstr>
      <vt:lpstr>Executing def Statements </vt:lpstr>
      <vt:lpstr>Practice 2.2 </vt:lpstr>
      <vt:lpstr>Practice 2.2 Solution </vt:lpstr>
      <vt:lpstr>Executing Call Expressions  </vt:lpstr>
      <vt:lpstr>Executing Call Expressions  </vt:lpstr>
      <vt:lpstr>Executing Call Expressions  </vt:lpstr>
      <vt:lpstr>Executing Call Expressions  </vt:lpstr>
      <vt:lpstr>Executing Call Expressions  </vt:lpstr>
      <vt:lpstr>Executing Call Expressions  </vt:lpstr>
      <vt:lpstr>Executing Call Expressions  </vt:lpstr>
      <vt:lpstr>Executing Call Expressions  </vt:lpstr>
      <vt:lpstr>Executing Call Expressions  </vt:lpstr>
      <vt:lpstr>Practice 2.3 </vt:lpstr>
      <vt:lpstr>Practice 2.3 Solution </vt:lpstr>
      <vt:lpstr>Python Tutor </vt:lpstr>
      <vt:lpstr>Practice 2.4 </vt:lpstr>
      <vt:lpstr>Practice 2.4 Solution </vt:lpstr>
      <vt:lpstr>Attendance Form! </vt:lpstr>
      <vt:lpstr>Introduction Survey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 01: Control + Environments</dc:title>
  <cp:lastModifiedBy>Usuario de Microsoft Office</cp:lastModifiedBy>
  <cp:revision>1</cp:revision>
  <dcterms:modified xsi:type="dcterms:W3CDTF">2019-02-02T03:14:41Z</dcterms:modified>
</cp:coreProperties>
</file>