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4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41"/>
      <p:bold r:id="rId42"/>
      <p:italic r:id="rId43"/>
      <p:boldItalic r:id="rId44"/>
    </p:embeddedFont>
    <p:embeddedFont>
      <p:font typeface="Lato" panose="020F0502020204030203" pitchFamily="34" charset="77"/>
      <p:regular r:id="rId45"/>
      <p:bold r:id="rId46"/>
      <p:italic r:id="rId47"/>
      <p:boldItalic r:id="rId48"/>
    </p:embeddedFont>
    <p:embeddedFont>
      <p:font typeface="Lobster" pitchFamily="2" charset="77"/>
      <p:regular r:id="rId49"/>
    </p:embeddedFont>
    <p:embeddedFont>
      <p:font typeface="Nixie One" panose="02000503080000020004" pitchFamily="2" charset="0"/>
      <p:regular r:id="rId50"/>
    </p:embeddedFont>
    <p:embeddedFont>
      <p:font typeface="Open Sans" panose="020B0606030504020204" pitchFamily="34" charset="0"/>
      <p:regular r:id="rId51"/>
      <p:bold r:id="rId52"/>
      <p:italic r:id="rId53"/>
      <p:boldItalic r:id="rId54"/>
    </p:embeddedFont>
    <p:embeddedFont>
      <p:font typeface="Raleway" panose="020B0503030101060003" pitchFamily="34" charset="77"/>
      <p:regular r:id="rId55"/>
      <p:bold r:id="rId56"/>
      <p:italic r:id="rId57"/>
      <p:boldItalic r:id="rId58"/>
    </p:embeddedFont>
    <p:embeddedFont>
      <p:font typeface="Spectral" panose="02020502060000000000" pitchFamily="18" charset="77"/>
      <p:regular r:id="rId59"/>
      <p:bold r:id="rId60"/>
      <p:italic r:id="rId61"/>
      <p:boldItalic r:id="rId62"/>
    </p:embeddedFont>
    <p:embeddedFont>
      <p:font typeface="Varela Round" pitchFamily="2" charset="-79"/>
      <p:regular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font" Target="fonts/font23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font" Target="fonts/font21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d75d213db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d75d213db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f61b516d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4f61b516d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f61b516d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4f61b516d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f61b516d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f61b516d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f61b516d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f61b516d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f61b516d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4f61b516d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4f61b516d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4f61b516d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f61b516d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4f61b516d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f61b516d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f61b516d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f61b516d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f61b516d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4fa62707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4fa62707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d75d213db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d75d213db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4fa62707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4fa62707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4fa627073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4fa627073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fa6270730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fa6270730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4fa6270730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4fa6270730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4fa627073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4fa627073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4fa627073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4fa627073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4f61b516d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4f61b516d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4f61b516d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4f61b516d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4f61b516d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4f61b516d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4f61b516d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4f61b516d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d75d213db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d75d213db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4f61b516d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4f61b516d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4f61b516d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4f61b516d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4fa6270730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4fa6270730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4fa6270730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4fa6270730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4fa6270730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4fa6270730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4fa6270730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4fa6270730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fa627073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fa627073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f61b516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f61b516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f61b516d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f61b516d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f61b516d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f61b516d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f61b516d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f61b516d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f61b516d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4f61b516d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f61b516d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4f61b516d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7" name="Google Shape;197;p1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8" name="Google Shape;198;p1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3" name="Google Shape;203;p15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9" name="Google Shape;229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1" name="Google Shape;251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8" name="Google Shape;258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5" name="Google Shape;265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3" name="Google Shape;273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2" name="Google Shape;282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9" name="Google Shape;289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3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3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96" name="Google Shape;296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3" name="Google Shape;303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3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314" name="Google Shape;314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3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3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3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_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4" name="Google Shape;364;p39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4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0" name="Google Shape;380;p40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1" name="Google Shape;381;p40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0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41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9" name="Google Shape;399;p41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1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1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1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69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ctrTitle"/>
          </p:nvPr>
        </p:nvSpPr>
        <p:spPr>
          <a:xfrm>
            <a:off x="903150" y="1678600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Dis 03: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Recursion &amp; Tree Recursion</a:t>
            </a:r>
            <a:endParaRPr sz="480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ctrTitle"/>
          </p:nvPr>
        </p:nvSpPr>
        <p:spPr>
          <a:xfrm>
            <a:off x="1177050" y="3140550"/>
            <a:ext cx="6789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Spectral"/>
                <a:ea typeface="Spectral"/>
                <a:cs typeface="Spectral"/>
                <a:sym typeface="Spectral"/>
              </a:rPr>
              <a:t>TA: Anita Cu</a:t>
            </a:r>
            <a:endParaRPr sz="2400">
              <a:solidFill>
                <a:schemeClr val="accent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Spectral"/>
                <a:ea typeface="Spectral"/>
                <a:cs typeface="Spectral"/>
                <a:sym typeface="Spectral"/>
              </a:rPr>
              <a:t>anitacu5@berkeley.edu</a:t>
            </a:r>
            <a:endParaRPr sz="2400">
              <a:solidFill>
                <a:schemeClr val="accent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5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52"/>
          <p:cNvSpPr txBox="1">
            <a:spLocks noGrp="1"/>
          </p:cNvSpPr>
          <p:nvPr>
            <p:ph type="body" idx="1"/>
          </p:nvPr>
        </p:nvSpPr>
        <p:spPr>
          <a:xfrm>
            <a:off x="223350" y="15501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￮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●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factorial(0) = 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// by definition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6" name="Google Shape;486;p52"/>
          <p:cNvSpPr txBox="1"/>
          <p:nvPr/>
        </p:nvSpPr>
        <p:spPr>
          <a:xfrm>
            <a:off x="5293550" y="3278250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if n == 0 or n == 1:</a:t>
            </a:r>
            <a:endParaRPr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3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5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53"/>
          <p:cNvSpPr txBox="1">
            <a:spLocks noGrp="1"/>
          </p:cNvSpPr>
          <p:nvPr>
            <p:ph type="body" idx="1"/>
          </p:nvPr>
        </p:nvSpPr>
        <p:spPr>
          <a:xfrm>
            <a:off x="223350" y="1550150"/>
            <a:ext cx="8920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2.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Recursive Call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94" name="Google Shape;494;p53"/>
          <p:cNvSpPr txBox="1"/>
          <p:nvPr/>
        </p:nvSpPr>
        <p:spPr>
          <a:xfrm>
            <a:off x="5293550" y="3278250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4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54"/>
          <p:cNvSpPr txBox="1">
            <a:spLocks noGrp="1"/>
          </p:cNvSpPr>
          <p:nvPr>
            <p:ph type="body" idx="1"/>
          </p:nvPr>
        </p:nvSpPr>
        <p:spPr>
          <a:xfrm>
            <a:off x="223350" y="1550150"/>
            <a:ext cx="8920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2.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Recursive Call with simpler argument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￮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Take the “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leap of faith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”: simplify your problem by reducing some work and assume this recursive call works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2" name="Google Shape;502;p54"/>
          <p:cNvSpPr txBox="1"/>
          <p:nvPr/>
        </p:nvSpPr>
        <p:spPr>
          <a:xfrm>
            <a:off x="5293550" y="3278250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5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p5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55"/>
          <p:cNvSpPr txBox="1">
            <a:spLocks noGrp="1"/>
          </p:cNvSpPr>
          <p:nvPr>
            <p:ph type="body" idx="1"/>
          </p:nvPr>
        </p:nvSpPr>
        <p:spPr>
          <a:xfrm>
            <a:off x="223350" y="1550150"/>
            <a:ext cx="8920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2.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Recursive Call with simpler argument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￮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Take the “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leap of faith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”: simplify your problem by reducing some work and assume this recursive call works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●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factorial(n - 1)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0" name="Google Shape;510;p55"/>
          <p:cNvSpPr txBox="1"/>
          <p:nvPr/>
        </p:nvSpPr>
        <p:spPr>
          <a:xfrm>
            <a:off x="5293550" y="3278250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6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56"/>
          <p:cNvSpPr txBox="1">
            <a:spLocks noGrp="1"/>
          </p:cNvSpPr>
          <p:nvPr>
            <p:ph type="body" idx="1"/>
          </p:nvPr>
        </p:nvSpPr>
        <p:spPr>
          <a:xfrm>
            <a:off x="223350" y="1550150"/>
            <a:ext cx="8920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2.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Recursive Call with simpler argument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￮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Take the “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leap of faith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”: simplify your problem by reducing some work and assume this recursive call works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●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factorial(n - 1)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8" name="Google Shape;518;p56"/>
          <p:cNvSpPr txBox="1"/>
          <p:nvPr/>
        </p:nvSpPr>
        <p:spPr>
          <a:xfrm>
            <a:off x="5293550" y="3278250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</a:t>
            </a:r>
            <a:r>
              <a:rPr lang="en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factorial(n-1)</a:t>
            </a:r>
            <a:endParaRPr>
              <a:solidFill>
                <a:srgbClr val="E8004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7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5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5" name="Google Shape;525;p57"/>
          <p:cNvSpPr txBox="1">
            <a:spLocks noGrp="1"/>
          </p:cNvSpPr>
          <p:nvPr>
            <p:ph type="body" idx="1"/>
          </p:nvPr>
        </p:nvSpPr>
        <p:spPr>
          <a:xfrm>
            <a:off x="223350" y="1550150"/>
            <a:ext cx="8920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2.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Recursive Call with simpler argument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Take the “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leap of faith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”: simplify your problem by reducing some work and assume this recursive call works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3.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Use recursive call to solve overall problem.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6" name="Google Shape;526;p57"/>
          <p:cNvSpPr txBox="1"/>
          <p:nvPr/>
        </p:nvSpPr>
        <p:spPr>
          <a:xfrm>
            <a:off x="5435650" y="1115125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8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5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58"/>
          <p:cNvSpPr txBox="1">
            <a:spLocks noGrp="1"/>
          </p:cNvSpPr>
          <p:nvPr>
            <p:ph type="body" idx="1"/>
          </p:nvPr>
        </p:nvSpPr>
        <p:spPr>
          <a:xfrm>
            <a:off x="223350" y="1550150"/>
            <a:ext cx="8920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2.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Recursive Call with simpler argument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Take the “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leap of faith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”: simplify your problem by reducing some work and assume this recursive call works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3.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Use recursive call to solve overall problem.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￮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we use the result of our recursive call to solve our original problem?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34" name="Google Shape;534;p58"/>
          <p:cNvSpPr txBox="1"/>
          <p:nvPr/>
        </p:nvSpPr>
        <p:spPr>
          <a:xfrm>
            <a:off x="5435650" y="1115125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9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5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59"/>
          <p:cNvSpPr txBox="1">
            <a:spLocks noGrp="1"/>
          </p:cNvSpPr>
          <p:nvPr>
            <p:ph type="body" idx="1"/>
          </p:nvPr>
        </p:nvSpPr>
        <p:spPr>
          <a:xfrm>
            <a:off x="223350" y="1550150"/>
            <a:ext cx="8920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2.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Recursive Call with simpler argument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Take the “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leap of faith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”: simplify your problem by reducing some work and assume this recursive call works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3.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Use recursive call to solve overall problem.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￮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we use the result of our recursive call to solve our original problem?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Courier New"/>
              <a:buChar char="●"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n * (n-1)! ⇒ n * factorial(n-1)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2" name="Google Shape;542;p59"/>
          <p:cNvSpPr txBox="1"/>
          <p:nvPr/>
        </p:nvSpPr>
        <p:spPr>
          <a:xfrm>
            <a:off x="5435650" y="1115125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0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Google Shape;548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9" name="Google Shape;549;p60"/>
          <p:cNvSpPr txBox="1">
            <a:spLocks noGrp="1"/>
          </p:cNvSpPr>
          <p:nvPr>
            <p:ph type="body" idx="1"/>
          </p:nvPr>
        </p:nvSpPr>
        <p:spPr>
          <a:xfrm>
            <a:off x="223350" y="1550150"/>
            <a:ext cx="8920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2.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Recursive Call with simpler argument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Take the “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leap of faith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”: simplify your problem by reducing some work and assume this recursive call works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3.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Use recursive call to solve overall problem.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￮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we use the result of our recursive call to solve our original problem?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Courier New"/>
              <a:buChar char="●"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n * (n-1)! ⇒ n * factorial(n-1)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0" name="Google Shape;550;p60"/>
          <p:cNvSpPr txBox="1"/>
          <p:nvPr/>
        </p:nvSpPr>
        <p:spPr>
          <a:xfrm>
            <a:off x="5435650" y="1115125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</a:t>
            </a:r>
            <a:r>
              <a:rPr lang="en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n * factorial(n-1)</a:t>
            </a:r>
            <a:endParaRPr>
              <a:solidFill>
                <a:srgbClr val="E8004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1"/>
          <p:cNvSpPr txBox="1">
            <a:spLocks noGrp="1"/>
          </p:cNvSpPr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1.1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7" name="Google Shape;55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075" y="1254725"/>
            <a:ext cx="5523028" cy="37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Agenda</a:t>
            </a:r>
            <a:endParaRPr sz="4800" b="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2908175" y="17348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0 ) Administrivia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1 ) Recursion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2 ) Tree Recursion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2"/>
          <p:cNvSpPr txBox="1">
            <a:spLocks noGrp="1"/>
          </p:cNvSpPr>
          <p:nvPr>
            <p:ph type="title"/>
          </p:nvPr>
        </p:nvSpPr>
        <p:spPr>
          <a:xfrm>
            <a:off x="21801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1.1 Solution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4" name="Google Shape;56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625" y="1294900"/>
            <a:ext cx="6845923" cy="37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3"/>
          <p:cNvSpPr txBox="1">
            <a:spLocks noGrp="1"/>
          </p:cNvSpPr>
          <p:nvPr>
            <p:ph type="title"/>
          </p:nvPr>
        </p:nvSpPr>
        <p:spPr>
          <a:xfrm>
            <a:off x="21801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1.1 Solution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1" name="Google Shape;57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250" y="1407075"/>
            <a:ext cx="4718089" cy="37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4"/>
          <p:cNvSpPr txBox="1">
            <a:spLocks noGrp="1"/>
          </p:cNvSpPr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1.2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Google Shape;577;p6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8" name="Google Shape;57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13" y="1281525"/>
            <a:ext cx="7878574" cy="37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5"/>
          <p:cNvSpPr txBox="1">
            <a:spLocks noGrp="1"/>
          </p:cNvSpPr>
          <p:nvPr>
            <p:ph type="title"/>
          </p:nvPr>
        </p:nvSpPr>
        <p:spPr>
          <a:xfrm>
            <a:off x="21801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1.2 Solution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Google Shape;584;p6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5" name="Google Shape;58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125" y="1308300"/>
            <a:ext cx="3678336" cy="3736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6"/>
          <p:cNvSpPr txBox="1">
            <a:spLocks noGrp="1"/>
          </p:cNvSpPr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1.3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p6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2" name="Google Shape;59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325" y="1335100"/>
            <a:ext cx="6762313" cy="37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7"/>
          <p:cNvSpPr txBox="1">
            <a:spLocks noGrp="1"/>
          </p:cNvSpPr>
          <p:nvPr>
            <p:ph type="title"/>
          </p:nvPr>
        </p:nvSpPr>
        <p:spPr>
          <a:xfrm>
            <a:off x="21801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1.3 Solution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6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9" name="Google Shape;59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075" y="1407125"/>
            <a:ext cx="5984814" cy="373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8"/>
          <p:cNvSpPr txBox="1">
            <a:spLocks noGrp="1"/>
          </p:cNvSpPr>
          <p:nvPr>
            <p:ph type="title"/>
          </p:nvPr>
        </p:nvSpPr>
        <p:spPr>
          <a:xfrm>
            <a:off x="97375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05" name="Google Shape;605;p68"/>
          <p:cNvSpPr txBox="1">
            <a:spLocks noGrp="1"/>
          </p:cNvSpPr>
          <p:nvPr>
            <p:ph type="ctrTitle" idx="4294967295"/>
          </p:nvPr>
        </p:nvSpPr>
        <p:spPr>
          <a:xfrm>
            <a:off x="2660800" y="3085925"/>
            <a:ext cx="7546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Tree Recursion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606" name="Google Shape;60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974" y="171587"/>
            <a:ext cx="4251450" cy="23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9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Tree Recursion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Google Shape;612;p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69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tree recursion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: involves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more than one recursive call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0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Tree Recursion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9" name="Google Shape;619;p7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0" name="Google Shape;620;p70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tree recursion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: involves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more than one recursive call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sometimes requires more than one base case in order for all recursive calls to be terminated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1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Tree Recursion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Google Shape;626;p7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627;p71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tree recursion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: involves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more than one recursive call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sometimes requires more than one base case in order for all recursive calls to be terminated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8" name="Google Shape;628;p71"/>
          <p:cNvSpPr txBox="1"/>
          <p:nvPr/>
        </p:nvSpPr>
        <p:spPr>
          <a:xfrm>
            <a:off x="284300" y="2421925"/>
            <a:ext cx="4788300" cy="25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fib(n):</a:t>
            </a: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0:</a:t>
            </a: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0</a:t>
            </a: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elif n == 1:</a:t>
            </a: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1</a:t>
            </a: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fib(n-1) + fib(n-2)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 txBox="1">
            <a:spLocks noGrp="1"/>
          </p:cNvSpPr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Administrivia</a:t>
            </a:r>
            <a:endParaRPr sz="4800" b="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5"/>
          <p:cNvSpPr txBox="1">
            <a:spLocks noGrp="1"/>
          </p:cNvSpPr>
          <p:nvPr>
            <p:ph type="body" idx="1"/>
          </p:nvPr>
        </p:nvSpPr>
        <p:spPr>
          <a:xfrm>
            <a:off x="1702700" y="17348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MT 1 grades released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HW 3 released + due next Thursday 2/21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CSM sections !!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2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Tree Recursion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635;p72"/>
          <p:cNvSpPr txBox="1">
            <a:spLocks noGrp="1"/>
          </p:cNvSpPr>
          <p:nvPr>
            <p:ph type="body" idx="1"/>
          </p:nvPr>
        </p:nvSpPr>
        <p:spPr>
          <a:xfrm>
            <a:off x="1716125" y="3770925"/>
            <a:ext cx="6351900" cy="11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5BB48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Recursive calls in upside down tree for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 call</a:t>
            </a:r>
            <a:endParaRPr sz="1800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636" name="Google Shape;63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600" y="1372562"/>
            <a:ext cx="4662001" cy="2398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3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Tree Recursion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Google Shape;642;p7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Google Shape;643;p73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useful when you need to consider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multiple possibilities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! equivalent to exploring branches in a tree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4"/>
          <p:cNvSpPr txBox="1">
            <a:spLocks noGrp="1"/>
          </p:cNvSpPr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2.1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Google Shape;649;p7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0" name="Google Shape;650;p74"/>
          <p:cNvPicPr preferRelativeResize="0"/>
          <p:nvPr/>
        </p:nvPicPr>
        <p:blipFill rotWithShape="1">
          <a:blip r:embed="rId3">
            <a:alphaModFix/>
          </a:blip>
          <a:srcRect b="25003"/>
          <a:stretch/>
        </p:blipFill>
        <p:spPr>
          <a:xfrm>
            <a:off x="1612350" y="1486750"/>
            <a:ext cx="6562726" cy="36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5"/>
          <p:cNvSpPr txBox="1">
            <a:spLocks noGrp="1"/>
          </p:cNvSpPr>
          <p:nvPr>
            <p:ph type="title"/>
          </p:nvPr>
        </p:nvSpPr>
        <p:spPr>
          <a:xfrm>
            <a:off x="21801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2.1 Solution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Google Shape;656;p7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7" name="Google Shape;657;p75"/>
          <p:cNvPicPr preferRelativeResize="0"/>
          <p:nvPr/>
        </p:nvPicPr>
        <p:blipFill rotWithShape="1">
          <a:blip r:embed="rId3">
            <a:alphaModFix/>
          </a:blip>
          <a:srcRect b="12211"/>
          <a:stretch/>
        </p:blipFill>
        <p:spPr>
          <a:xfrm>
            <a:off x="2086350" y="1297475"/>
            <a:ext cx="5454800" cy="370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6"/>
          <p:cNvSpPr txBox="1">
            <a:spLocks noGrp="1"/>
          </p:cNvSpPr>
          <p:nvPr>
            <p:ph type="title"/>
          </p:nvPr>
        </p:nvSpPr>
        <p:spPr>
          <a:xfrm>
            <a:off x="21801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2.1 Solution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7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4" name="Google Shape;66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5" y="1402050"/>
            <a:ext cx="8231503" cy="3520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7"/>
          <p:cNvSpPr txBox="1">
            <a:spLocks noGrp="1"/>
          </p:cNvSpPr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2.2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7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1" name="Google Shape;67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800" y="1299925"/>
            <a:ext cx="5550522" cy="37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8"/>
          <p:cNvSpPr txBox="1">
            <a:spLocks noGrp="1"/>
          </p:cNvSpPr>
          <p:nvPr>
            <p:ph type="title"/>
          </p:nvPr>
        </p:nvSpPr>
        <p:spPr>
          <a:xfrm>
            <a:off x="21801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2.2 Solution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7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8" name="Google Shape;67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275" y="1281500"/>
            <a:ext cx="4028436" cy="37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7" name="Google Shape;437;p46"/>
          <p:cNvSpPr txBox="1">
            <a:spLocks noGrp="1"/>
          </p:cNvSpPr>
          <p:nvPr>
            <p:ph type="ctrTitle" idx="4294967295"/>
          </p:nvPr>
        </p:nvSpPr>
        <p:spPr>
          <a:xfrm>
            <a:off x="3229150" y="3085925"/>
            <a:ext cx="7546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438" name="Google Shape;4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00" y="381113"/>
            <a:ext cx="238125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6"/>
          <p:cNvSpPr txBox="1"/>
          <p:nvPr/>
        </p:nvSpPr>
        <p:spPr>
          <a:xfrm>
            <a:off x="-1117525" y="2535104"/>
            <a:ext cx="5596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Sierpinski Triangle</a:t>
            </a:r>
            <a:endParaRPr sz="24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40" name="Google Shape;44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650" y="381125"/>
            <a:ext cx="3236651" cy="258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4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47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454;p48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9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4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" name="Google Shape;461;p49"/>
          <p:cNvSpPr txBox="1">
            <a:spLocks noGrp="1"/>
          </p:cNvSpPr>
          <p:nvPr>
            <p:ph type="body" idx="1"/>
          </p:nvPr>
        </p:nvSpPr>
        <p:spPr>
          <a:xfrm>
            <a:off x="223350" y="15501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2" name="Google Shape;462;p49"/>
          <p:cNvSpPr txBox="1"/>
          <p:nvPr/>
        </p:nvSpPr>
        <p:spPr>
          <a:xfrm>
            <a:off x="5293550" y="3278250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0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5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469;p50"/>
          <p:cNvSpPr txBox="1">
            <a:spLocks noGrp="1"/>
          </p:cNvSpPr>
          <p:nvPr>
            <p:ph type="body" idx="1"/>
          </p:nvPr>
        </p:nvSpPr>
        <p:spPr>
          <a:xfrm>
            <a:off x="223350" y="15501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￮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5293550" y="3278250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5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477;p51"/>
          <p:cNvSpPr txBox="1">
            <a:spLocks noGrp="1"/>
          </p:cNvSpPr>
          <p:nvPr>
            <p:ph type="body" idx="1"/>
          </p:nvPr>
        </p:nvSpPr>
        <p:spPr>
          <a:xfrm>
            <a:off x="223350" y="15501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￮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●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factorial(0) = 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// by definition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8" name="Google Shape;478;p51"/>
          <p:cNvSpPr txBox="1"/>
          <p:nvPr/>
        </p:nvSpPr>
        <p:spPr>
          <a:xfrm>
            <a:off x="5293550" y="3278250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Microsoft Macintosh PowerPoint</Application>
  <PresentationFormat>Presentación en pantalla (16:9)</PresentationFormat>
  <Paragraphs>291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36</vt:i4>
      </vt:variant>
    </vt:vector>
  </HeadingPairs>
  <TitlesOfParts>
    <vt:vector size="49" baseType="lpstr">
      <vt:lpstr>Lato</vt:lpstr>
      <vt:lpstr>Nixie One</vt:lpstr>
      <vt:lpstr>Varela Round</vt:lpstr>
      <vt:lpstr>Lobster</vt:lpstr>
      <vt:lpstr>Spectral</vt:lpstr>
      <vt:lpstr>Economica</vt:lpstr>
      <vt:lpstr>Arial</vt:lpstr>
      <vt:lpstr>Courier New</vt:lpstr>
      <vt:lpstr>Raleway</vt:lpstr>
      <vt:lpstr>Open Sans</vt:lpstr>
      <vt:lpstr>Puck template</vt:lpstr>
      <vt:lpstr>Luxe</vt:lpstr>
      <vt:lpstr>Streamline</vt:lpstr>
      <vt:lpstr>Dis 03: Recursion &amp; Tree Recursion</vt:lpstr>
      <vt:lpstr>Agenda </vt:lpstr>
      <vt:lpstr>Administrivia </vt:lpstr>
      <vt:lpstr>1</vt:lpstr>
      <vt:lpstr>Recursion </vt:lpstr>
      <vt:lpstr>Recursion </vt:lpstr>
      <vt:lpstr>Recursion </vt:lpstr>
      <vt:lpstr>Recursion </vt:lpstr>
      <vt:lpstr>Recursion </vt:lpstr>
      <vt:lpstr>Recursion </vt:lpstr>
      <vt:lpstr>Recursion </vt:lpstr>
      <vt:lpstr>Recursion </vt:lpstr>
      <vt:lpstr>Recursion </vt:lpstr>
      <vt:lpstr>Recursion </vt:lpstr>
      <vt:lpstr>Recursion </vt:lpstr>
      <vt:lpstr>Recursion </vt:lpstr>
      <vt:lpstr>Recursion </vt:lpstr>
      <vt:lpstr>Recursion </vt:lpstr>
      <vt:lpstr>Practice 1.1 </vt:lpstr>
      <vt:lpstr>Practice 1.1 Solution </vt:lpstr>
      <vt:lpstr>Practice 1.1 Solution </vt:lpstr>
      <vt:lpstr>Practice 1.2 </vt:lpstr>
      <vt:lpstr>Practice 1.2 Solution </vt:lpstr>
      <vt:lpstr>Practice 1.3 </vt:lpstr>
      <vt:lpstr>Practice 1.3 Solution </vt:lpstr>
      <vt:lpstr>2</vt:lpstr>
      <vt:lpstr>Tree Recursion </vt:lpstr>
      <vt:lpstr>Tree Recursion </vt:lpstr>
      <vt:lpstr>Tree Recursion </vt:lpstr>
      <vt:lpstr>Tree Recursion </vt:lpstr>
      <vt:lpstr>Tree Recursion </vt:lpstr>
      <vt:lpstr>Practice 2.1 </vt:lpstr>
      <vt:lpstr>Practice 2.1 Solution </vt:lpstr>
      <vt:lpstr>Practice 2.1 Solution </vt:lpstr>
      <vt:lpstr>Practice 2.2 </vt:lpstr>
      <vt:lpstr>Practice 2.2 Solution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 03: Recursion &amp; Tree Recursion</dc:title>
  <cp:lastModifiedBy>Usuario de Microsoft Office</cp:lastModifiedBy>
  <cp:revision>1</cp:revision>
  <dcterms:modified xsi:type="dcterms:W3CDTF">2019-02-16T07:32:11Z</dcterms:modified>
</cp:coreProperties>
</file>