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6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62"/>
      <p:bold r:id="rId63"/>
      <p:italic r:id="rId64"/>
      <p:boldItalic r:id="rId65"/>
    </p:embeddedFont>
    <p:embeddedFont>
      <p:font typeface="Lato" panose="020F0502020204030203" pitchFamily="34" charset="77"/>
      <p:regular r:id="rId66"/>
      <p:bold r:id="rId67"/>
      <p:italic r:id="rId68"/>
      <p:boldItalic r:id="rId69"/>
    </p:embeddedFont>
    <p:embeddedFont>
      <p:font typeface="Lobster" pitchFamily="2" charset="77"/>
      <p:regular r:id="rId70"/>
    </p:embeddedFont>
    <p:embeddedFont>
      <p:font typeface="Nixie One" panose="02000503080000020004" pitchFamily="2" charset="0"/>
      <p:regular r:id="rId71"/>
    </p:embeddedFont>
    <p:embeddedFont>
      <p:font typeface="Open Sans" panose="020B0606030504020204" pitchFamily="34" charset="0"/>
      <p:regular r:id="rId72"/>
      <p:bold r:id="rId73"/>
      <p:italic r:id="rId74"/>
      <p:boldItalic r:id="rId75"/>
    </p:embeddedFont>
    <p:embeddedFont>
      <p:font typeface="Raleway" panose="020B0603030101060003" pitchFamily="34" charset="77"/>
      <p:regular r:id="rId76"/>
      <p:bold r:id="rId77"/>
      <p:italic r:id="rId78"/>
      <p:boldItalic r:id="rId79"/>
    </p:embeddedFont>
    <p:embeddedFont>
      <p:font typeface="Spectral" panose="02020502060000000000" pitchFamily="18" charset="77"/>
      <p:regular r:id="rId80"/>
      <p:bold r:id="rId81"/>
      <p:italic r:id="rId82"/>
      <p:boldItalic r:id="rId83"/>
    </p:embeddedFont>
    <p:embeddedFont>
      <p:font typeface="Varela Round" pitchFamily="2" charset="-79"/>
      <p:regular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font" Target="fonts/font23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font" Target="fonts/font2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15.fntdata"/><Relationship Id="rId7" Type="http://schemas.openxmlformats.org/officeDocument/2006/relationships/slide" Target="slides/slide4.xml"/><Relationship Id="rId71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5.fntdata"/><Relationship Id="rId87" Type="http://schemas.openxmlformats.org/officeDocument/2006/relationships/theme" Target="theme/theme1.xml"/><Relationship Id="rId61" Type="http://schemas.openxmlformats.org/officeDocument/2006/relationships/notesMaster" Target="notesMasters/notesMaster1.xml"/><Relationship Id="rId8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09d50a3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09d50a3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09d50a39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09d50a39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09d50a39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09d50a39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09d50a39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09d50a398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09d50a39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09d50a398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09d50a39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09d50a39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09d50a398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09d50a398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09d50a398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09d50a398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09d50a398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09d50a398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09d50a398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09d50a398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09d50a398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09d50a398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09d50a398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09d50a398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09d50a398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09d50a398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09d50a398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09d50a398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09d50a398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09d50a398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09d50a398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09d50a398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09d50a39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09d50a39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09d50a398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09d50a398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01e0089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01e0089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01e0089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01e0089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01e0089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01e0089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01e0089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01e0089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01e0089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01e0089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01e0089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01e0089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4c913a2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4c913a2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01e00897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01e00897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01e00897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01e00897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01e0089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01e0089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09d50a3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09d50a3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01e00897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01e00897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01e00897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01e00897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01e00897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01e00897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01e00897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01e00897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01e00897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01e00897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01e00897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01e00897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01e00897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01e00897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01e00897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01e00897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01e00897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01e00897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01e00897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01e00897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09d50a3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09d50a3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01e00897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01e00897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01e00897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01e00897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01e00897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01e00897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01e00897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01e00897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01e00897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01e00897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01e00897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501e00897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01e00897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01e00897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01e00897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501e00897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09d50a3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09d50a3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09d50a39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09d50a39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09d50a39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09d50a39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09d50a39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09d50a39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05: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Trees, Mutation, Nonlocal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2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244950" y="32759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label(tree):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tree[0]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tree[1:]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8" name="Google Shape;488;p52"/>
          <p:cNvSpPr txBox="1"/>
          <p:nvPr/>
        </p:nvSpPr>
        <p:spPr>
          <a:xfrm>
            <a:off x="1077600" y="1459225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9" name="Google Shape;489;p52"/>
          <p:cNvSpPr/>
          <p:nvPr/>
        </p:nvSpPr>
        <p:spPr>
          <a:xfrm>
            <a:off x="2661450" y="1542850"/>
            <a:ext cx="4948800" cy="1650300"/>
          </a:xfrm>
          <a:prstGeom prst="rect">
            <a:avLst/>
          </a:prstGeom>
          <a:noFill/>
          <a:ln w="2857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1"/>
          </p:nvPr>
        </p:nvSpPr>
        <p:spPr>
          <a:xfrm>
            <a:off x="244950" y="32759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label(tree):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tree[0]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tree[1:]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1077600" y="1459225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9" name="Google Shape;499;p53"/>
          <p:cNvSpPr txBox="1"/>
          <p:nvPr/>
        </p:nvSpPr>
        <p:spPr>
          <a:xfrm>
            <a:off x="526275" y="2891100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Selectors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2661450" y="1542850"/>
            <a:ext cx="4948800" cy="1650300"/>
          </a:xfrm>
          <a:prstGeom prst="rect">
            <a:avLst/>
          </a:prstGeom>
          <a:noFill/>
          <a:ln w="2857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3"/>
          <p:cNvSpPr/>
          <p:nvPr/>
        </p:nvSpPr>
        <p:spPr>
          <a:xfrm>
            <a:off x="204850" y="3423700"/>
            <a:ext cx="2840400" cy="1502400"/>
          </a:xfrm>
          <a:prstGeom prst="rect">
            <a:avLst/>
          </a:prstGeom>
          <a:noFill/>
          <a:ln w="28575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4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9" name="Google Shape;509;p54"/>
          <p:cNvSpPr txBox="1">
            <a:spLocks noGrp="1"/>
          </p:cNvSpPr>
          <p:nvPr>
            <p:ph type="body" idx="1"/>
          </p:nvPr>
        </p:nvSpPr>
        <p:spPr>
          <a:xfrm>
            <a:off x="244950" y="32759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label(tree):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tree[0]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tree[1:]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4235275" y="3965250"/>
            <a:ext cx="45294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is_leaf(tree):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branches(tree)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1077600" y="1459225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2" name="Google Shape;512;p54"/>
          <p:cNvSpPr txBox="1"/>
          <p:nvPr/>
        </p:nvSpPr>
        <p:spPr>
          <a:xfrm>
            <a:off x="526275" y="2891100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Selectors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4235275" y="3644850"/>
            <a:ext cx="3633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Function for your convenience</a:t>
            </a:r>
            <a:endParaRPr sz="1800" b="1">
              <a:solidFill>
                <a:srgbClr val="F8BB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2661450" y="1542850"/>
            <a:ext cx="4948800" cy="1650300"/>
          </a:xfrm>
          <a:prstGeom prst="rect">
            <a:avLst/>
          </a:prstGeom>
          <a:noFill/>
          <a:ln w="2857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4"/>
          <p:cNvSpPr/>
          <p:nvPr/>
        </p:nvSpPr>
        <p:spPr>
          <a:xfrm>
            <a:off x="204850" y="3423700"/>
            <a:ext cx="2840400" cy="1502400"/>
          </a:xfrm>
          <a:prstGeom prst="rect">
            <a:avLst/>
          </a:prstGeom>
          <a:noFill/>
          <a:ln w="28575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4"/>
          <p:cNvSpPr/>
          <p:nvPr/>
        </p:nvSpPr>
        <p:spPr>
          <a:xfrm>
            <a:off x="4222425" y="4140200"/>
            <a:ext cx="4529400" cy="729300"/>
          </a:xfrm>
          <a:prstGeom prst="rect">
            <a:avLst/>
          </a:prstGeom>
          <a:noFill/>
          <a:ln w="28575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2" name="Google Shape;522;p55"/>
          <p:cNvSpPr txBox="1">
            <a:spLocks noGrp="1"/>
          </p:cNvSpPr>
          <p:nvPr>
            <p:ph type="ctrTitle" idx="4294967295"/>
          </p:nvPr>
        </p:nvSpPr>
        <p:spPr>
          <a:xfrm>
            <a:off x="28328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Mutable Lists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23" name="Google Shape;523;p55"/>
          <p:cNvSpPr txBox="1"/>
          <p:nvPr/>
        </p:nvSpPr>
        <p:spPr>
          <a:xfrm>
            <a:off x="1996025" y="4138700"/>
            <a:ext cx="571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can we change the contents in our lists after we’ve created them?</a:t>
            </a:r>
            <a:endParaRPr sz="24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>
            <a:spLocks noGrp="1"/>
          </p:cNvSpPr>
          <p:nvPr>
            <p:ph type="title"/>
          </p:nvPr>
        </p:nvSpPr>
        <p:spPr>
          <a:xfrm>
            <a:off x="252342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Immutable Objects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56"/>
          <p:cNvSpPr txBox="1">
            <a:spLocks noGrp="1"/>
          </p:cNvSpPr>
          <p:nvPr>
            <p:ph type="body" idx="1"/>
          </p:nvPr>
        </p:nvSpPr>
        <p:spPr>
          <a:xfrm>
            <a:off x="1273375" y="117870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immutable objects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cannot be changed once they are created!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Numbers, strings, tuples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5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5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5" name="Google Shape;545;p58"/>
          <p:cNvSpPr/>
          <p:nvPr/>
        </p:nvSpPr>
        <p:spPr>
          <a:xfrm>
            <a:off x="4530675" y="2457975"/>
            <a:ext cx="4310604" cy="2373192"/>
          </a:xfrm>
          <a:prstGeom prst="cloud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Can modify list by adding an element to existing list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5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3" name="Google Shape;553;p59"/>
          <p:cNvSpPr/>
          <p:nvPr/>
        </p:nvSpPr>
        <p:spPr>
          <a:xfrm>
            <a:off x="4530675" y="2457975"/>
            <a:ext cx="4310604" cy="2373192"/>
          </a:xfrm>
          <a:prstGeom prst="cloud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Can modify list by adding an element to existing list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Don’t want to create entire new list just to add one element.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0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6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4530675" y="2457975"/>
            <a:ext cx="4502520" cy="2526660"/>
          </a:xfrm>
          <a:prstGeom prst="cloud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List methods (e.g.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) are called via 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dot notation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, invoking the method by calling it on a particular list!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Trees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Mutation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3 ) Nonlocal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6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6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6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0" name="Google Shape;590;p64"/>
          <p:cNvSpPr/>
          <p:nvPr/>
        </p:nvSpPr>
        <p:spPr>
          <a:xfrm>
            <a:off x="4516599" y="2732775"/>
            <a:ext cx="4439772" cy="2239056"/>
          </a:xfrm>
          <a:prstGeom prst="cloud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lst.append(elem)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 += [elem]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both ways add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to end 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6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[‘A’]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8" name="Google Shape;598;p65"/>
          <p:cNvSpPr/>
          <p:nvPr/>
        </p:nvSpPr>
        <p:spPr>
          <a:xfrm>
            <a:off x="4516599" y="2732775"/>
            <a:ext cx="4439772" cy="2239056"/>
          </a:xfrm>
          <a:prstGeom prst="cloud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lst.append(elem)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 += [elem]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both ways add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to end 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[‘A’]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6" name="Google Shape;606;p66"/>
          <p:cNvSpPr/>
          <p:nvPr/>
        </p:nvSpPr>
        <p:spPr>
          <a:xfrm>
            <a:off x="4516599" y="2732775"/>
            <a:ext cx="4439772" cy="2239056"/>
          </a:xfrm>
          <a:prstGeom prst="cloud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lst.append(elem)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 += [elem]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both ways add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to end 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6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800" b="1">
                <a:solidFill>
                  <a:srgbClr val="00D1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[‘A’]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4" name="Google Shape;614;p67"/>
          <p:cNvSpPr/>
          <p:nvPr/>
        </p:nvSpPr>
        <p:spPr>
          <a:xfrm>
            <a:off x="4516599" y="2732775"/>
            <a:ext cx="4439772" cy="2239056"/>
          </a:xfrm>
          <a:prstGeom prst="cloud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lst.append(elem)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➢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 += [elem]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both ways add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to end of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Watch Out!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68"/>
          <p:cNvSpPr txBox="1">
            <a:spLocks noGrp="1"/>
          </p:cNvSpPr>
          <p:nvPr>
            <p:ph type="body" idx="1"/>
          </p:nvPr>
        </p:nvSpPr>
        <p:spPr>
          <a:xfrm>
            <a:off x="377750" y="1564350"/>
            <a:ext cx="2194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+= [elem]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# adds elem   to end of lst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2" name="Google Shape;622;p68"/>
          <p:cNvSpPr txBox="1"/>
          <p:nvPr/>
        </p:nvSpPr>
        <p:spPr>
          <a:xfrm>
            <a:off x="4593350" y="1504475"/>
            <a:ext cx="43317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lst + [elem]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creates a copy of lst with a new pointer and adds elem to this new pointer</a:t>
            </a:r>
            <a:endParaRPr/>
          </a:p>
        </p:txBody>
      </p:sp>
      <p:sp>
        <p:nvSpPr>
          <p:cNvPr id="623" name="Google Shape;623;p68"/>
          <p:cNvSpPr txBox="1"/>
          <p:nvPr/>
        </p:nvSpPr>
        <p:spPr>
          <a:xfrm>
            <a:off x="1260575" y="39610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More explanation here:</a:t>
            </a:r>
            <a:endParaRPr sz="18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https://stackoverflow.com/questions/2347265/why-does-behave-unexpectedly-on-lists</a:t>
            </a:r>
            <a:endParaRPr/>
          </a:p>
        </p:txBody>
      </p:sp>
      <p:sp>
        <p:nvSpPr>
          <p:cNvPr id="624" name="Google Shape;624;p68"/>
          <p:cNvSpPr txBox="1"/>
          <p:nvPr/>
        </p:nvSpPr>
        <p:spPr>
          <a:xfrm>
            <a:off x="2917250" y="1564350"/>
            <a:ext cx="167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IS NOT THE SAME AS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9"/>
          <p:cNvSpPr txBox="1">
            <a:spLocks noGrp="1"/>
          </p:cNvSpPr>
          <p:nvPr>
            <p:ph type="title"/>
          </p:nvPr>
        </p:nvSpPr>
        <p:spPr>
          <a:xfrm>
            <a:off x="1727325" y="4598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More Useful List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69"/>
          <p:cNvSpPr txBox="1">
            <a:spLocks noGrp="1"/>
          </p:cNvSpPr>
          <p:nvPr>
            <p:ph type="body" idx="1"/>
          </p:nvPr>
        </p:nvSpPr>
        <p:spPr>
          <a:xfrm>
            <a:off x="1155150" y="1331000"/>
            <a:ext cx="68337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inserts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shifting all elements after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the right to make space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0"/>
          <p:cNvSpPr txBox="1">
            <a:spLocks noGrp="1"/>
          </p:cNvSpPr>
          <p:nvPr>
            <p:ph type="title"/>
          </p:nvPr>
        </p:nvSpPr>
        <p:spPr>
          <a:xfrm>
            <a:off x="1727325" y="4598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More Useful List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70"/>
          <p:cNvSpPr txBox="1">
            <a:spLocks noGrp="1"/>
          </p:cNvSpPr>
          <p:nvPr>
            <p:ph type="body" idx="1"/>
          </p:nvPr>
        </p:nvSpPr>
        <p:spPr>
          <a:xfrm>
            <a:off x="1155150" y="1331000"/>
            <a:ext cx="68337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inserts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shifting all elements after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the right to make space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first occurence of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the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does not appear in the list, throws an error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1"/>
          <p:cNvSpPr txBox="1">
            <a:spLocks noGrp="1"/>
          </p:cNvSpPr>
          <p:nvPr>
            <p:ph type="title"/>
          </p:nvPr>
        </p:nvSpPr>
        <p:spPr>
          <a:xfrm>
            <a:off x="1727325" y="4598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More Useful List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body" idx="1"/>
          </p:nvPr>
        </p:nvSpPr>
        <p:spPr>
          <a:xfrm>
            <a:off x="1155150" y="1331000"/>
            <a:ext cx="68337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inserts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shifting all elements after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the right to make space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first occurence of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the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does not appear in the list, throws an error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and returns the element that occurs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Maps due yesterday 2/28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05 due tonight 3/1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4 due tonight 3/1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1727325" y="4598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More Useful List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72"/>
          <p:cNvSpPr txBox="1">
            <a:spLocks noGrp="1"/>
          </p:cNvSpPr>
          <p:nvPr>
            <p:ph type="body" idx="1"/>
          </p:nvPr>
        </p:nvSpPr>
        <p:spPr>
          <a:xfrm>
            <a:off x="1155150" y="1331000"/>
            <a:ext cx="68337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inserts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shifting all elements after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the right to make space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first occurence of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in the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does not appear in the list, throws an error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and returns the element that occurs at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Extends current list by concatenating it with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4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lst[4] = ‘B’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5"/>
          <p:cNvSpPr txBox="1">
            <a:spLocks noGrp="1"/>
          </p:cNvSpPr>
          <p:nvPr>
            <p:ph type="title"/>
          </p:nvPr>
        </p:nvSpPr>
        <p:spPr>
          <a:xfrm>
            <a:off x="2676950" y="4470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Lists are Mutable!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7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lst[4] = ‘B’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‘B’]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79" name="Google Shape;679;p76"/>
          <p:cNvSpPr txBox="1">
            <a:spLocks noGrp="1"/>
          </p:cNvSpPr>
          <p:nvPr>
            <p:ph type="ctrTitle" idx="4294967295"/>
          </p:nvPr>
        </p:nvSpPr>
        <p:spPr>
          <a:xfrm>
            <a:off x="339582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7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7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7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UnboundLocalError: local variable 'num' referenced before assignment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8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UnboundLocalError: local variable 'num' referenced before assignment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8" name="Google Shape;708;p80"/>
          <p:cNvSpPr/>
          <p:nvPr/>
        </p:nvSpPr>
        <p:spPr>
          <a:xfrm>
            <a:off x="5290225" y="2003525"/>
            <a:ext cx="3016500" cy="1522500"/>
          </a:xfrm>
          <a:prstGeom prst="wedgeRoundRectCallout">
            <a:avLst>
              <a:gd name="adj1" fmla="val -67035"/>
              <a:gd name="adj2" fmla="val 17230"/>
              <a:gd name="adj3" fmla="val 0"/>
            </a:avLst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Right now, we can only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access</a:t>
            </a:r>
            <a:r>
              <a:rPr lang="en" sz="1800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variables of parent frames but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cannot modify (re-assign)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values to these variables!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8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6" name="Google Shape;716;p81"/>
          <p:cNvSpPr/>
          <p:nvPr/>
        </p:nvSpPr>
        <p:spPr>
          <a:xfrm>
            <a:off x="5155400" y="2003500"/>
            <a:ext cx="3016500" cy="1522500"/>
          </a:xfrm>
          <a:prstGeom prst="wedgeRoundRectCallout">
            <a:avLst>
              <a:gd name="adj1" fmla="val -67035"/>
              <a:gd name="adj2" fmla="val 17230"/>
              <a:gd name="adj3" fmla="val 0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Here’s where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comes in handy!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Now we can modify these variables!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37540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Trees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8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4" name="Google Shape;724;p82"/>
          <p:cNvSpPr/>
          <p:nvPr/>
        </p:nvSpPr>
        <p:spPr>
          <a:xfrm>
            <a:off x="5155400" y="2003500"/>
            <a:ext cx="3016500" cy="1522500"/>
          </a:xfrm>
          <a:prstGeom prst="wedgeRoundRectCallout">
            <a:avLst>
              <a:gd name="adj1" fmla="val -67035"/>
              <a:gd name="adj2" fmla="val 17230"/>
              <a:gd name="adj3" fmla="val 0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Here’s where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comes in handy!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Now we can modify these variables!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8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2" name="Google Shape;732;p83"/>
          <p:cNvSpPr/>
          <p:nvPr/>
        </p:nvSpPr>
        <p:spPr>
          <a:xfrm>
            <a:off x="5155400" y="2003500"/>
            <a:ext cx="3016500" cy="1522500"/>
          </a:xfrm>
          <a:prstGeom prst="wedgeRoundRectCallout">
            <a:avLst>
              <a:gd name="adj1" fmla="val -67035"/>
              <a:gd name="adj2" fmla="val 17230"/>
              <a:gd name="adj3" fmla="val 0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Here’s where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comes in handy!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Now we can modify these variables!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8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0" name="Google Shape;740;p84"/>
          <p:cNvSpPr/>
          <p:nvPr/>
        </p:nvSpPr>
        <p:spPr>
          <a:xfrm>
            <a:off x="4994675" y="2003500"/>
            <a:ext cx="4025700" cy="2878800"/>
          </a:xfrm>
          <a:prstGeom prst="wedgeRoundRectCallout">
            <a:avLst>
              <a:gd name="adj1" fmla="val -59274"/>
              <a:gd name="adj2" fmla="val -17760"/>
              <a:gd name="adj3" fmla="val 0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rules: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Cannot use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modify variables in the GLOBAL frame.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8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8" name="Google Shape;748;p85"/>
          <p:cNvSpPr/>
          <p:nvPr/>
        </p:nvSpPr>
        <p:spPr>
          <a:xfrm>
            <a:off x="4994675" y="2003500"/>
            <a:ext cx="4025700" cy="2878800"/>
          </a:xfrm>
          <a:prstGeom prst="wedgeRoundRectCallout">
            <a:avLst>
              <a:gd name="adj1" fmla="val -59274"/>
              <a:gd name="adj2" fmla="val -17760"/>
              <a:gd name="adj3" fmla="val 0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 rules: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Cannot use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modify variables in the GLOBAL frame.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AutoNum type="arabicPeriod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Cannot use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for local variables in the current frame ⇒ this means we cannot have local and nonlocal variables with the same name.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8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6" name="Google Shape;756;p86"/>
          <p:cNvSpPr/>
          <p:nvPr/>
        </p:nvSpPr>
        <p:spPr>
          <a:xfrm>
            <a:off x="5016400" y="2003500"/>
            <a:ext cx="4068600" cy="3140100"/>
          </a:xfrm>
          <a:prstGeom prst="wedgeRoundRectCallout">
            <a:avLst>
              <a:gd name="adj1" fmla="val -62015"/>
              <a:gd name="adj2" fmla="val -20017"/>
              <a:gd name="adj3" fmla="val 0"/>
            </a:avLst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VARIABLE LOOKUP</a:t>
            </a:r>
            <a:endParaRPr sz="17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If we see a variable is nonlocal, we’ll lookup the variable in the parent frame of our current frame.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8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4" name="Google Shape;764;p87"/>
          <p:cNvSpPr/>
          <p:nvPr/>
        </p:nvSpPr>
        <p:spPr>
          <a:xfrm>
            <a:off x="5016400" y="2003500"/>
            <a:ext cx="4068600" cy="3140100"/>
          </a:xfrm>
          <a:prstGeom prst="wedgeRoundRectCallout">
            <a:avLst>
              <a:gd name="adj1" fmla="val -62015"/>
              <a:gd name="adj2" fmla="val -20017"/>
              <a:gd name="adj3" fmla="val 0"/>
            </a:avLst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VARIABLE LOOKUP</a:t>
            </a:r>
            <a:endParaRPr sz="17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If we see a variable is nonlocal, we’ll lookup the variable in the parent frame of our current frame.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If it’s not there, keep going up the chains of parent frames (as long as it’s not the global frame).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8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Say we have a higher order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 = stepper(5)()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result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2" name="Google Shape;772;p88"/>
          <p:cNvSpPr/>
          <p:nvPr/>
        </p:nvSpPr>
        <p:spPr>
          <a:xfrm>
            <a:off x="5016400" y="2003500"/>
            <a:ext cx="4068600" cy="3140100"/>
          </a:xfrm>
          <a:prstGeom prst="wedgeRoundRectCallout">
            <a:avLst>
              <a:gd name="adj1" fmla="val -62015"/>
              <a:gd name="adj2" fmla="val -20017"/>
              <a:gd name="adj3" fmla="val 0"/>
            </a:avLst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VARIABLE LOOKUP</a:t>
            </a:r>
            <a:endParaRPr sz="17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If we see a variable is nonlocal, we’ll lookup the variable in the parent frame of our current frame.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If it’s not there, keep going up the chains of parent frames (as long as it’s not the global frame). 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Once we’ve found the variable, we can now modify the variable in the parent frame found.</a:t>
            </a:r>
            <a:endParaRPr sz="17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89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90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91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3809500" y="447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trees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recursive data structure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45" name="Google Shape;4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25" y="1593713"/>
            <a:ext cx="3451825" cy="31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92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93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4" name="Google Shape;814;p94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5" name="Google Shape;815;p94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95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3" name="Google Shape;823;p95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96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1" name="Google Shape;831;p96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97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9" name="Google Shape;839;p97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98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7" name="Google Shape;847;p98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Nonlocal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99"/>
          <p:cNvSpPr txBox="1">
            <a:spLocks noGrp="1"/>
          </p:cNvSpPr>
          <p:nvPr>
            <p:ph type="body" idx="1"/>
          </p:nvPr>
        </p:nvSpPr>
        <p:spPr>
          <a:xfrm>
            <a:off x="336375" y="11009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stepper(num):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inc():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num = num + 1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inc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5" name="Google Shape;855;p99"/>
          <p:cNvSpPr txBox="1">
            <a:spLocks noGrp="1"/>
          </p:cNvSpPr>
          <p:nvPr>
            <p:ph type="body" idx="1"/>
          </p:nvPr>
        </p:nvSpPr>
        <p:spPr>
          <a:xfrm>
            <a:off x="4425600" y="2159100"/>
            <a:ext cx="439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 = stepper(5)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f2()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6" name="Google Shape;856;p99"/>
          <p:cNvSpPr/>
          <p:nvPr/>
        </p:nvSpPr>
        <p:spPr>
          <a:xfrm>
            <a:off x="6429600" y="748300"/>
            <a:ext cx="2388000" cy="178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nonlocal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 useful for maintaining state across different calls to the same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3809500" y="447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2497975" y="4107750"/>
            <a:ext cx="56244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From Denero’s slides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53" name="Google Shape;4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938" y="1485600"/>
            <a:ext cx="6765222" cy="2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9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50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1077600" y="1459225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2661450" y="1542850"/>
            <a:ext cx="4948800" cy="1650300"/>
          </a:xfrm>
          <a:prstGeom prst="rect">
            <a:avLst/>
          </a:prstGeom>
          <a:noFill/>
          <a:ln w="2857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>
            <a:spLocks noGrp="1"/>
          </p:cNvSpPr>
          <p:nvPr>
            <p:ph type="title"/>
          </p:nvPr>
        </p:nvSpPr>
        <p:spPr>
          <a:xfrm>
            <a:off x="2162350" y="447025"/>
            <a:ext cx="7460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Trees -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51"/>
          <p:cNvSpPr txBox="1">
            <a:spLocks noGrp="1"/>
          </p:cNvSpPr>
          <p:nvPr>
            <p:ph type="body" idx="1"/>
          </p:nvPr>
        </p:nvSpPr>
        <p:spPr>
          <a:xfrm>
            <a:off x="2677075" y="14592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tree(label, branches = []):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branches: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assert is_tree(branch)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[label] + list(branches)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7" name="Google Shape;477;p51"/>
          <p:cNvSpPr txBox="1">
            <a:spLocks noGrp="1"/>
          </p:cNvSpPr>
          <p:nvPr>
            <p:ph type="body" idx="1"/>
          </p:nvPr>
        </p:nvSpPr>
        <p:spPr>
          <a:xfrm>
            <a:off x="244950" y="3275925"/>
            <a:ext cx="49488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label(tree):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tree[0]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1077600" y="1459225"/>
            <a:ext cx="1509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2661450" y="1542850"/>
            <a:ext cx="4948800" cy="1650300"/>
          </a:xfrm>
          <a:prstGeom prst="rect">
            <a:avLst/>
          </a:prstGeom>
          <a:noFill/>
          <a:ln w="28575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Microsoft Macintosh PowerPoint</Application>
  <PresentationFormat>Presentación en pantalla (16:9)</PresentationFormat>
  <Paragraphs>595</Paragraphs>
  <Slides>57</Slides>
  <Notes>57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57</vt:i4>
      </vt:variant>
    </vt:vector>
  </HeadingPairs>
  <TitlesOfParts>
    <vt:vector size="70" baseType="lpstr">
      <vt:lpstr>Arial</vt:lpstr>
      <vt:lpstr>Courier New</vt:lpstr>
      <vt:lpstr>Raleway</vt:lpstr>
      <vt:lpstr>Varela Round</vt:lpstr>
      <vt:lpstr>Open Sans</vt:lpstr>
      <vt:lpstr>Economica</vt:lpstr>
      <vt:lpstr>Spectral</vt:lpstr>
      <vt:lpstr>Lato</vt:lpstr>
      <vt:lpstr>Nixie One</vt:lpstr>
      <vt:lpstr>Lobster</vt:lpstr>
      <vt:lpstr>Puck template</vt:lpstr>
      <vt:lpstr>Luxe</vt:lpstr>
      <vt:lpstr>Streamline</vt:lpstr>
      <vt:lpstr>Dis 05: Trees, Mutation, Nonlocal</vt:lpstr>
      <vt:lpstr>Agenda </vt:lpstr>
      <vt:lpstr>Administrivia </vt:lpstr>
      <vt:lpstr>1</vt:lpstr>
      <vt:lpstr>Trees </vt:lpstr>
      <vt:lpstr>Trees </vt:lpstr>
      <vt:lpstr>Trees - Implementation </vt:lpstr>
      <vt:lpstr>Trees - Implementation </vt:lpstr>
      <vt:lpstr>Trees - Implementation </vt:lpstr>
      <vt:lpstr>Trees - Implementation </vt:lpstr>
      <vt:lpstr>Trees - Implementation </vt:lpstr>
      <vt:lpstr>Trees - Implementation </vt:lpstr>
      <vt:lpstr>2</vt:lpstr>
      <vt:lpstr>Immutable Objects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Lists are Mutable! </vt:lpstr>
      <vt:lpstr>Watch Out! </vt:lpstr>
      <vt:lpstr>More Useful List Methods </vt:lpstr>
      <vt:lpstr>More Useful List Methods </vt:lpstr>
      <vt:lpstr>More Useful List Methods </vt:lpstr>
      <vt:lpstr>More Useful List Methods </vt:lpstr>
      <vt:lpstr>Lists are Mutable! </vt:lpstr>
      <vt:lpstr>Lists are Mutable! </vt:lpstr>
      <vt:lpstr>Lists are Mutable! </vt:lpstr>
      <vt:lpstr>3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  <vt:lpstr>Nonlocal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05: Trees, Mutation, Nonlocal</dc:title>
  <cp:lastModifiedBy>Usuario de Microsoft Office</cp:lastModifiedBy>
  <cp:revision>1</cp:revision>
  <dcterms:modified xsi:type="dcterms:W3CDTF">2019-03-03T22:53:03Z</dcterms:modified>
</cp:coreProperties>
</file>