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Proxima Nova" panose="02000506030000020004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431D0-70A3-433D-911F-F8D008D9069D}">
  <a:tblStyle styleId="{329431D0-70A3-433D-911F-F8D008D906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4"/>
  </p:normalViewPr>
  <p:slideViewPr>
    <p:cSldViewPr snapToGrid="0">
      <p:cViewPr varScale="1">
        <p:scale>
          <a:sx n="87" d="100"/>
          <a:sy n="87" d="100"/>
        </p:scale>
        <p:origin x="200" y="1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5bcdd15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5bcdd15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5bcdd1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5bcdd1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5bcdd15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5bcdd15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5bcdd15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5bcdd15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5bcdd15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5bcdd15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5bcdd15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5bcdd15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5bcdd15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5bcdd15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5bcdd15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5bcdd15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5bcdd15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35bcdd15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5bcdd1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5bcdd1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5bcdd15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5bcdd15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5bcdd15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35bcdd15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5bcdd152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35bcdd152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35bcdd152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35bcdd152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35bcdd152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35bcdd152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5bcdd152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5bcdd152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5bcdd152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5bcdd152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5bcdd152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5bcdd152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35bcdd152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35bcdd152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121696e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121696e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5bcdd15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5bcdd15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5bcdd152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5bcdd152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5bcdd152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5bcdd152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5bcdd1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5bcdd1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5bcdd15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5bcdd15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5bcdd15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5bcdd15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911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 rot="10800000" flipH="1">
            <a:off x="311700" y="2834125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8F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 rot="10800000" flipH="1">
            <a:off x="392550" y="1064700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7" name="Google Shape;27;p5"/>
          <p:cNvSpPr txBox="1"/>
          <p:nvPr/>
        </p:nvSpPr>
        <p:spPr>
          <a:xfrm rot="10800000" flipH="1">
            <a:off x="392550" y="1064700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10800000" flipH="1">
            <a:off x="392550" y="1064700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7"/>
          <p:cNvSpPr txBox="1"/>
          <p:nvPr/>
        </p:nvSpPr>
        <p:spPr>
          <a:xfrm rot="10800000" flipH="1">
            <a:off x="252450" y="1270500"/>
            <a:ext cx="33270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Discussion 05: 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Trees, List Mutation, Nonlocal</a:t>
            </a:r>
            <a:endParaRPr sz="48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911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Jennifer Tsui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jentsui.github.io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Try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= [1, 2]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 = [3, a]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 = b[:]</a:t>
            </a:r>
            <a:endParaRPr sz="22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Try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= [1, 2]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 = [3, a]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 = b[:]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List splicing creates a </a:t>
            </a:r>
            <a:r>
              <a:rPr lang="en" sz="22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shallow copy</a:t>
            </a:r>
            <a:endParaRPr sz="22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c[1] refers to the list that </a:t>
            </a:r>
            <a:r>
              <a:rPr lang="en" sz="22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2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 refers to </a:t>
            </a:r>
            <a:endParaRPr sz="22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we don’t make a copy of the nested list [1, 2]</a:t>
            </a:r>
            <a:endParaRPr sz="22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we copy what is literally in each box (in this case, an arrow to the list that </a:t>
            </a:r>
            <a:r>
              <a:rPr lang="en" sz="22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2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 refers to)</a:t>
            </a:r>
            <a:endParaRPr sz="22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List Operations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New List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-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list splicing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-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list comprehension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Mutate original list</a:t>
            </a:r>
            <a:endParaRPr sz="24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Mutating a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lst1 = [1,2]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lst2 = lst1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lst1[0] = 5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lst1?</a:t>
            </a:r>
            <a:endParaRPr sz="22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lst2?</a:t>
            </a:r>
            <a:endParaRPr sz="22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lst1 and lst2 are both [5, 2]</a:t>
            </a:r>
            <a:endParaRPr sz="22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363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Mutating a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0" name="Google Shape;140;p26"/>
          <p:cNvGraphicFramePr/>
          <p:nvPr/>
        </p:nvGraphicFramePr>
        <p:xfrm>
          <a:off x="243050" y="129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{329431D0-70A3-433D-911F-F8D008D9069D}</a:tableStyleId>
              </a:tblPr>
              <a:tblGrid>
                <a:gridCol w="205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Operation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it does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 Value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Practice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append(elem)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Adds 1 box to end of list, puts elem in that box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= [1,2]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= [3,4]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 = a.append(b)</a:t>
                      </a:r>
                      <a:endParaRPr sz="2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2"/>
          </p:nvPr>
        </p:nvSpPr>
        <p:spPr>
          <a:xfrm>
            <a:off x="3441975" y="4477775"/>
            <a:ext cx="3889200" cy="479100"/>
          </a:xfrm>
          <a:prstGeom prst="rect">
            <a:avLst/>
          </a:prstGeom>
          <a:solidFill>
            <a:srgbClr val="EDFAFF">
              <a:alpha val="7615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Draw box and pointer diagrams!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2" name="Google Shape;142;p26"/>
          <p:cNvCxnSpPr>
            <a:stCxn id="141" idx="3"/>
          </p:cNvCxnSpPr>
          <p:nvPr/>
        </p:nvCxnSpPr>
        <p:spPr>
          <a:xfrm rot="10800000" flipH="1">
            <a:off x="7331175" y="4354025"/>
            <a:ext cx="534900" cy="36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363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Mutating a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8" name="Google Shape;148;p27"/>
          <p:cNvGraphicFramePr/>
          <p:nvPr/>
        </p:nvGraphicFramePr>
        <p:xfrm>
          <a:off x="243050" y="122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{329431D0-70A3-433D-911F-F8D008D9069D}</a:tableStyleId>
              </a:tblPr>
              <a:tblGrid>
                <a:gridCol w="205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Operation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it does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 Value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Practice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extend(sequence)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Iterates through elements of sequence, adding each element to end of list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= [1,2]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= [3,4]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a.extend(b)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a.extend(5)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9" name="Google Shape;149;p27"/>
          <p:cNvSpPr txBox="1">
            <a:spLocks noGrp="1"/>
          </p:cNvSpPr>
          <p:nvPr>
            <p:ph type="body" idx="2"/>
          </p:nvPr>
        </p:nvSpPr>
        <p:spPr>
          <a:xfrm>
            <a:off x="3441975" y="4477775"/>
            <a:ext cx="3889200" cy="479100"/>
          </a:xfrm>
          <a:prstGeom prst="rect">
            <a:avLst/>
          </a:prstGeom>
          <a:solidFill>
            <a:srgbClr val="EDFAFF">
              <a:alpha val="7615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Draw box and pointer diagrams!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0" name="Google Shape;150;p27"/>
          <p:cNvCxnSpPr>
            <a:stCxn id="149" idx="3"/>
          </p:cNvCxnSpPr>
          <p:nvPr/>
        </p:nvCxnSpPr>
        <p:spPr>
          <a:xfrm rot="10800000" flipH="1">
            <a:off x="7331175" y="4354025"/>
            <a:ext cx="534900" cy="36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350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Mutating a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56" name="Google Shape;156;p28"/>
          <p:cNvGraphicFramePr/>
          <p:nvPr/>
        </p:nvGraphicFramePr>
        <p:xfrm>
          <a:off x="233325" y="12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{329431D0-70A3-433D-911F-F8D008D9069D}</a:tableStyleId>
              </a:tblPr>
              <a:tblGrid>
                <a:gridCol w="205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Operation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it does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 Value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Practice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pop(index)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pop() 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Removes element at provided index.</a:t>
                      </a:r>
                      <a:endParaRPr sz="2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If no index specified, removes last element</a:t>
                      </a:r>
                      <a:endParaRPr sz="2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removed item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= [1, 2]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= [3, a]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= b.pop()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7" name="Google Shape;157;p28"/>
          <p:cNvSpPr txBox="1">
            <a:spLocks noGrp="1"/>
          </p:cNvSpPr>
          <p:nvPr>
            <p:ph type="body" idx="2"/>
          </p:nvPr>
        </p:nvSpPr>
        <p:spPr>
          <a:xfrm>
            <a:off x="3441975" y="4312475"/>
            <a:ext cx="3889200" cy="479100"/>
          </a:xfrm>
          <a:prstGeom prst="rect">
            <a:avLst/>
          </a:prstGeom>
          <a:solidFill>
            <a:srgbClr val="EDFAFF">
              <a:alpha val="7615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Draw box and pointer diagrams!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8" name="Google Shape;158;p28"/>
          <p:cNvCxnSpPr>
            <a:stCxn id="157" idx="3"/>
          </p:cNvCxnSpPr>
          <p:nvPr/>
        </p:nvCxnSpPr>
        <p:spPr>
          <a:xfrm rot="10800000" flipH="1">
            <a:off x="7331175" y="4188725"/>
            <a:ext cx="534900" cy="36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184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Mutating a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4" name="Google Shape;164;p29"/>
          <p:cNvGraphicFramePr/>
          <p:nvPr/>
        </p:nvGraphicFramePr>
        <p:xfrm>
          <a:off x="243050" y="107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{329431D0-70A3-433D-911F-F8D008D9069D}</a:tableStyleId>
              </a:tblPr>
              <a:tblGrid>
                <a:gridCol w="205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Operation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it does</a:t>
                      </a:r>
                      <a:endParaRPr sz="18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 Value</a:t>
                      </a:r>
                      <a:endParaRPr sz="2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Practice</a:t>
                      </a:r>
                      <a:endParaRPr sz="24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remove(elem)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Removes first occurrence of elem. Errors if elem does not exist.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None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= [1, 2, 1]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a.remove(1)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== [2, 1]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insert(index, elem)</a:t>
                      </a:r>
                      <a:endParaRPr sz="18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Inserts elem at the provided index.</a:t>
                      </a:r>
                      <a:endParaRPr sz="18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(Adds a new value rather than replacing existing value)</a:t>
                      </a:r>
                      <a:endParaRPr sz="18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None</a:t>
                      </a:r>
                      <a:endParaRPr sz="18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= [1, 2, 1]</a:t>
                      </a:r>
                      <a:endParaRPr sz="18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a.insert(1, 5)</a:t>
                      </a:r>
                      <a:endParaRPr sz="18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== [1, 5, 2, 1]</a:t>
                      </a:r>
                      <a:endParaRPr sz="18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Adding Lists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lst1 = lst1 + lst2</a:t>
            </a:r>
            <a:endParaRPr sz="24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creates a new list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= [1, 2]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 = a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= a + [3]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After this, b is [1, 2]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lst1 += lst2</a:t>
            </a:r>
            <a:endParaRPr sz="24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mutates lst1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= [1, 2]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 = a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+= [3]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After this, b is [1, 2, 3]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Summary: Operations on Lists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new List:</a:t>
            </a:r>
            <a:endParaRPr sz="24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List splicing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List comprehensions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lst1 = lst1 + lst2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list([1,2,3])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Mutate the original list:</a:t>
            </a:r>
            <a:endParaRPr sz="24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lst[0] = 5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Append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Extend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Pop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Remove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Insert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-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lst1 += lst2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Maps due tonight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HW 4 due Friday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Guerrilla Section this Sat 12-2 Soda 271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 Q1.1 on pg. 2 (Draw box-and-pointer diagram!)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00" y="1170125"/>
            <a:ext cx="256015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325" y="1170125"/>
            <a:ext cx="294702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Nonlocal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already know...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can do: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Access a name in the current frame.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Access a name in a parent frame if it doesn’t exist in the current frame.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Add a new name to the current frame.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Change a binding in the current frame.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Normally, assignment statement changes value in current frame</a:t>
            </a:r>
            <a:endParaRPr sz="2200"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5" y="1158350"/>
            <a:ext cx="73958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Nonlocal</a:t>
            </a:r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4549800" cy="3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</a:t>
            </a:r>
            <a:r>
              <a:rPr lang="en" i="1"/>
              <a:t>can</a:t>
            </a:r>
            <a:r>
              <a:rPr lang="en"/>
              <a:t> </a:t>
            </a:r>
            <a:r>
              <a:rPr lang="en" b="1">
                <a:solidFill>
                  <a:srgbClr val="E69138"/>
                </a:solidFill>
              </a:rPr>
              <a:t>access</a:t>
            </a:r>
            <a:r>
              <a:rPr lang="en"/>
              <a:t> variables in parent frames.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</a:t>
            </a:r>
            <a:r>
              <a:rPr lang="en" i="1"/>
              <a:t>cannot</a:t>
            </a:r>
            <a:r>
              <a:rPr lang="en"/>
              <a:t> </a:t>
            </a:r>
            <a:r>
              <a:rPr lang="en" b="1">
                <a:solidFill>
                  <a:srgbClr val="8E7CC3"/>
                </a:solidFill>
              </a:rPr>
              <a:t>modify</a:t>
            </a:r>
            <a:r>
              <a:rPr lang="en"/>
              <a:t> variables in parent frames.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D85C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nonlocal</a:t>
            </a:r>
            <a:r>
              <a:rPr lang="en"/>
              <a:t> statements allow you to </a:t>
            </a:r>
            <a:r>
              <a:rPr lang="en" b="1"/>
              <a:t>modify</a:t>
            </a:r>
            <a:r>
              <a:rPr lang="en"/>
              <a:t> a name in a </a:t>
            </a:r>
            <a:r>
              <a:rPr lang="en" b="1"/>
              <a:t>parent</a:t>
            </a:r>
            <a:r>
              <a:rPr lang="en"/>
              <a:t> frame instead of creating a new binding in the current frame.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Char char="-"/>
            </a:pPr>
            <a:r>
              <a:rPr lang="en" sz="1500">
                <a:solidFill>
                  <a:srgbClr val="CC0000"/>
                </a:solidFill>
              </a:rPr>
              <a:t>cannot modify variables in current frame</a:t>
            </a:r>
            <a:endParaRPr sz="1500">
              <a:solidFill>
                <a:srgbClr val="CC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Char char="-"/>
            </a:pPr>
            <a:r>
              <a:rPr lang="en" sz="1500">
                <a:solidFill>
                  <a:srgbClr val="CC0000"/>
                </a:solidFill>
              </a:rPr>
              <a:t>cannot create bindings in parent frames </a:t>
            </a:r>
            <a:endParaRPr sz="1500">
              <a:solidFill>
                <a:srgbClr val="CC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5212800" y="3756200"/>
            <a:ext cx="3341700" cy="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r>
              <a:rPr lang="en" i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D85C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nonlocal</a:t>
            </a:r>
            <a:r>
              <a:rPr lang="en" i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statement tells Python: “Don’t create a new local variable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; modify the one in the parent frame instead!”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100" y="1170125"/>
            <a:ext cx="3901501" cy="210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Cases</a:t>
            </a:r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87800" cy="3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We don’t look at variables in the global frame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88" y="1737852"/>
            <a:ext cx="7410224" cy="24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Stepper: Q3.1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1149900" y="1304875"/>
            <a:ext cx="2658000" cy="29493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stepper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(num):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nonlocal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num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num = num + 1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lang="en" sz="1600" b="1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num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step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 = stepper(3)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s()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768250" y="1304875"/>
            <a:ext cx="373500" cy="294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3988850" y="2853025"/>
            <a:ext cx="44169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6B26B"/>
                </a:solidFill>
                <a:latin typeface="Proxima Nova"/>
                <a:ea typeface="Proxima Nova"/>
                <a:cs typeface="Proxima Nova"/>
                <a:sym typeface="Proxima Nova"/>
              </a:rPr>
              <a:t>Nonlocal variable assignment rules: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AutoNum type="arabicParenR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lang="en" sz="16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nonlocal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name lookup rules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 find the binding.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AutoNum type="arabicParenR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Replace the old binding of the name with the new value.</a:t>
            </a:r>
            <a:endParaRPr sz="1600"/>
          </a:p>
        </p:txBody>
      </p:sp>
      <p:sp>
        <p:nvSpPr>
          <p:cNvPr id="226" name="Google Shape;226;p38"/>
          <p:cNvSpPr txBox="1"/>
          <p:nvPr/>
        </p:nvSpPr>
        <p:spPr>
          <a:xfrm>
            <a:off x="4072225" y="1109425"/>
            <a:ext cx="4214100" cy="19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Nonlocal name lookup rules:</a:t>
            </a:r>
            <a:endParaRPr sz="16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AutoNum type="arabicParenR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Look for the name in the current frame’s parent frame first.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AutoNum type="arabicParenR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it’s not found, continue looking at parent frames.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Common error: local variable referenced before assignment </a:t>
            </a:r>
            <a:endParaRPr sz="2400"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25" y="1178875"/>
            <a:ext cx="6644375" cy="32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/>
          <p:nvPr/>
        </p:nvSpPr>
        <p:spPr>
          <a:xfrm>
            <a:off x="4968550" y="3156075"/>
            <a:ext cx="629700" cy="612300"/>
          </a:xfrm>
          <a:prstGeom prst="ellipse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9"/>
          <p:cNvSpPr/>
          <p:nvPr/>
        </p:nvSpPr>
        <p:spPr>
          <a:xfrm>
            <a:off x="3660125" y="3203500"/>
            <a:ext cx="629700" cy="612300"/>
          </a:xfrm>
          <a:prstGeom prst="ellipse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5" name="Google Shape;235;p39"/>
          <p:cNvCxnSpPr>
            <a:endCxn id="233" idx="6"/>
          </p:cNvCxnSpPr>
          <p:nvPr/>
        </p:nvCxnSpPr>
        <p:spPr>
          <a:xfrm rot="10800000">
            <a:off x="5598250" y="3462225"/>
            <a:ext cx="988500" cy="5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39"/>
          <p:cNvSpPr txBox="1"/>
          <p:nvPr/>
        </p:nvSpPr>
        <p:spPr>
          <a:xfrm>
            <a:off x="6543100" y="3847125"/>
            <a:ext cx="1626900" cy="7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found in parent frame</a:t>
            </a:r>
            <a:endParaRPr sz="1800" b="1"/>
          </a:p>
        </p:txBody>
      </p:sp>
      <p:sp>
        <p:nvSpPr>
          <p:cNvPr id="237" name="Google Shape;237;p39"/>
          <p:cNvSpPr txBox="1"/>
          <p:nvPr/>
        </p:nvSpPr>
        <p:spPr>
          <a:xfrm>
            <a:off x="1053400" y="3086025"/>
            <a:ext cx="1150800" cy="91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found in current frame</a:t>
            </a:r>
            <a:endParaRPr sz="1800" b="1"/>
          </a:p>
        </p:txBody>
      </p:sp>
      <p:cxnSp>
        <p:nvCxnSpPr>
          <p:cNvPr id="238" name="Google Shape;238;p39"/>
          <p:cNvCxnSpPr>
            <a:stCxn id="237" idx="3"/>
            <a:endCxn id="234" idx="2"/>
          </p:cNvCxnSpPr>
          <p:nvPr/>
        </p:nvCxnSpPr>
        <p:spPr>
          <a:xfrm rot="10800000" flipH="1">
            <a:off x="2204200" y="3509625"/>
            <a:ext cx="1455900" cy="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links.cs61a.org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lst1 = [1,2]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lst2 = [1,2]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lst1 and lst2 have the same elements, but they point to different list objects!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Checking if 2 lists are the same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395450" y="1152475"/>
            <a:ext cx="21003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lst1 = [1,2]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lst2 = [1,2]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908725" y="21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{329431D0-70A3-433D-911F-F8D008D9069D}</a:tableStyleId>
              </a:tblPr>
              <a:tblGrid>
                <a:gridCol w="366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b="1">
                          <a:solidFill>
                            <a:srgbClr val="3C78D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lst1 == lst2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3C78D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lst1 is lst2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6325">
                <a:tc>
                  <a:txBody>
                    <a:bodyPr/>
                    <a:lstStyle/>
                    <a:p>
                      <a:pPr marL="457200" lvl="0" indent="-368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roxima Nova"/>
                        <a:buChar char="-"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Checks for equality</a:t>
                      </a:r>
                      <a:endParaRPr sz="2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68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roxima Nova"/>
                        <a:buChar char="-"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 they have the same elements?</a:t>
                      </a:r>
                      <a:endParaRPr sz="2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68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roxima Nova"/>
                        <a:buChar char="-"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Checks for identity</a:t>
                      </a:r>
                      <a:endParaRPr sz="2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68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roxima Nova"/>
                        <a:buChar char="-"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 they point to the same list object?</a:t>
                      </a:r>
                      <a:endParaRPr sz="2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if 2 lists are the same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395450" y="1152475"/>
            <a:ext cx="21003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lst1 = [1,2]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lst2 = [1,2]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908725" y="21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{329431D0-70A3-433D-911F-F8D008D9069D}</a:tableStyleId>
              </a:tblPr>
              <a:tblGrid>
                <a:gridCol w="366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3C78D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lst1 == lst2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3C78D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lst1 is lst2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100">
                <a:tc>
                  <a:txBody>
                    <a:bodyPr/>
                    <a:lstStyle/>
                    <a:p>
                      <a:pPr marL="457200" lvl="0" indent="-368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roxima Nova"/>
                        <a:buChar char="-"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Checks for equality</a:t>
                      </a:r>
                      <a:endParaRPr sz="2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68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roxima Nova"/>
                        <a:buChar char="-"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 they have the same elements?</a:t>
                      </a:r>
                      <a:endParaRPr sz="2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68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roxima Nova"/>
                        <a:buChar char="-"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Checks for identity</a:t>
                      </a:r>
                      <a:endParaRPr sz="2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68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roxima Nova"/>
                        <a:buChar char="-"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 they point to the same list object?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4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endParaRPr sz="2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False</a:t>
                      </a:r>
                      <a:endParaRPr sz="2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Try</a:t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lst1 = [1, 2]</a:t>
            </a:r>
            <a:endParaRPr sz="22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lst2 = lst1</a:t>
            </a:r>
            <a:endParaRPr sz="22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1: lst1 == lst2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2: lst1 is lst2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Try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6200" cy="3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lst1 = [1, 2]</a:t>
            </a:r>
            <a:endParaRPr sz="22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lst2 = lst1</a:t>
            </a:r>
            <a:endParaRPr sz="22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1: lst1 == lst2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22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2: lst1 is lst2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22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Note: lst2 is not a copy of lst1. If lst1 changes, so will lst2!</a:t>
            </a:r>
            <a:endParaRPr sz="22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Copying a List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lst1 = lst2 DOES NOT copy a list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Instead, we can do: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lst1 = [1,2]</a:t>
            </a:r>
            <a:endParaRPr sz="22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lst2 = lst1[:]</a:t>
            </a:r>
            <a:endParaRPr sz="22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C78D8"/>
                </a:solidFill>
              </a:rPr>
              <a:t>or lst2 = [elem for elem in lst1]</a:t>
            </a:r>
            <a:endParaRPr sz="2200" b="1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200" b="1">
                <a:solidFill>
                  <a:schemeClr val="dk1"/>
                </a:solidFill>
              </a:rPr>
              <a:t>These</a:t>
            </a:r>
            <a:r>
              <a:rPr lang="en" sz="2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operations </a:t>
            </a:r>
            <a:r>
              <a:rPr lang="en" sz="2200" b="1">
                <a:solidFill>
                  <a:schemeClr val="dk1"/>
                </a:solidFill>
              </a:rPr>
              <a:t>create</a:t>
            </a:r>
            <a:r>
              <a:rPr lang="en" sz="2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 new list)</a:t>
            </a:r>
            <a:endParaRPr sz="22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Microsoft Macintosh PowerPoint</Application>
  <PresentationFormat>Presentación en pantalla (16:9)</PresentationFormat>
  <Paragraphs>217</Paragraphs>
  <Slides>27</Slides>
  <Notes>27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Consolas</vt:lpstr>
      <vt:lpstr>Proxima Nova</vt:lpstr>
      <vt:lpstr>Simple Light</vt:lpstr>
      <vt:lpstr>Discussion 05:  Trees, List Mutation, Nonlocal</vt:lpstr>
      <vt:lpstr>Announcements</vt:lpstr>
      <vt:lpstr>links.cs61a.org Password: </vt:lpstr>
      <vt:lpstr>Identity</vt:lpstr>
      <vt:lpstr>Checking if 2 lists are the same </vt:lpstr>
      <vt:lpstr>Checking if 2 lists are the same </vt:lpstr>
      <vt:lpstr>Try</vt:lpstr>
      <vt:lpstr>Try</vt:lpstr>
      <vt:lpstr>Copying a List </vt:lpstr>
      <vt:lpstr>Try</vt:lpstr>
      <vt:lpstr>Try</vt:lpstr>
      <vt:lpstr>List Operations</vt:lpstr>
      <vt:lpstr>Mutating a List</vt:lpstr>
      <vt:lpstr>Mutating a List</vt:lpstr>
      <vt:lpstr>Mutating a List</vt:lpstr>
      <vt:lpstr>Mutating a List</vt:lpstr>
      <vt:lpstr>Mutating a List</vt:lpstr>
      <vt:lpstr>Adding Lists</vt:lpstr>
      <vt:lpstr>Summary: Operations on Lists</vt:lpstr>
      <vt:lpstr>Do Q1.1 on pg. 2 (Draw box-and-pointer diagram!)</vt:lpstr>
      <vt:lpstr>Nonlocal</vt:lpstr>
      <vt:lpstr>What we already know...</vt:lpstr>
      <vt:lpstr>Normally, assignment statement changes value in current frame</vt:lpstr>
      <vt:lpstr>Nonlocal</vt:lpstr>
      <vt:lpstr>Edge Cases</vt:lpstr>
      <vt:lpstr>Stepper: Q3.1</vt:lpstr>
      <vt:lpstr>Common error: local variable referenced before 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05:  Trees, List Mutation, Nonlocal</dc:title>
  <cp:lastModifiedBy>Usuario de Microsoft Office</cp:lastModifiedBy>
  <cp:revision>1</cp:revision>
  <dcterms:modified xsi:type="dcterms:W3CDTF">2019-03-03T22:54:08Z</dcterms:modified>
</cp:coreProperties>
</file>