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6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63"/>
      <p:bold r:id="rId64"/>
      <p:italic r:id="rId65"/>
      <p:boldItalic r:id="rId66"/>
    </p:embeddedFont>
    <p:embeddedFont>
      <p:font typeface="Lato" panose="020F0502020204030203" pitchFamily="34" charset="77"/>
      <p:regular r:id="rId67"/>
      <p:bold r:id="rId68"/>
      <p:italic r:id="rId69"/>
      <p:boldItalic r:id="rId70"/>
    </p:embeddedFont>
    <p:embeddedFont>
      <p:font typeface="Lobster" pitchFamily="2" charset="77"/>
      <p:regular r:id="rId71"/>
    </p:embeddedFont>
    <p:embeddedFont>
      <p:font typeface="Nixie One" panose="02000503080000020004" pitchFamily="2" charset="0"/>
      <p:regular r:id="rId72"/>
    </p:embeddedFont>
    <p:embeddedFont>
      <p:font typeface="Open Sans" panose="020B0606030504020204" pitchFamily="34" charset="0"/>
      <p:regular r:id="rId73"/>
      <p:bold r:id="rId74"/>
      <p:italic r:id="rId75"/>
      <p:boldItalic r:id="rId76"/>
    </p:embeddedFont>
    <p:embeddedFont>
      <p:font typeface="Raleway" panose="020B0503030101060003" pitchFamily="34" charset="77"/>
      <p:regular r:id="rId77"/>
      <p:bold r:id="rId78"/>
      <p:italic r:id="rId79"/>
      <p:boldItalic r:id="rId80"/>
    </p:embeddedFont>
    <p:embeddedFont>
      <p:font typeface="Spectral" panose="02020502060000000000" pitchFamily="18" charset="77"/>
      <p:regular r:id="rId81"/>
      <p:bold r:id="rId82"/>
      <p:italic r:id="rId83"/>
      <p:boldItalic r:id="rId84"/>
    </p:embeddedFont>
    <p:embeddedFont>
      <p:font typeface="Varela Round" pitchFamily="2" charset="-79"/>
      <p:regular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84" Type="http://schemas.openxmlformats.org/officeDocument/2006/relationships/font" Target="fonts/font22.fntdata"/><Relationship Id="rId89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font" Target="fonts/font12.fntdata"/><Relationship Id="rId79" Type="http://schemas.openxmlformats.org/officeDocument/2006/relationships/font" Target="fonts/font17.fntdata"/><Relationship Id="rId5" Type="http://schemas.openxmlformats.org/officeDocument/2006/relationships/slide" Target="slides/slide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10.fntdata"/><Relationship Id="rId80" Type="http://schemas.openxmlformats.org/officeDocument/2006/relationships/font" Target="fonts/font18.fntdata"/><Relationship Id="rId85" Type="http://schemas.openxmlformats.org/officeDocument/2006/relationships/font" Target="fonts/font2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font" Target="fonts/font5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83" Type="http://schemas.openxmlformats.org/officeDocument/2006/relationships/font" Target="fonts/font21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font" Target="fonts/font19.fntdata"/><Relationship Id="rId86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font" Target="fonts/font14.fntdata"/><Relationship Id="rId7" Type="http://schemas.openxmlformats.org/officeDocument/2006/relationships/slide" Target="slides/slide4.xml"/><Relationship Id="rId71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font" Target="fonts/font4.fntdata"/><Relationship Id="rId87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font" Target="fonts/font20.fntdata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75d213db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75d213db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264e1ae0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264e1ae0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264e1ae0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264e1ae0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264e1ae0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264e1ae0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264e1ae0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264e1ae0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264e1ae0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264e1ae0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264e1ae0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264e1ae0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264e1ae0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264e1ae0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264e1ae0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264e1ae0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5264e1ae0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5264e1ae0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264e1ae0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264e1ae0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75d213db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75d213db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5264e1ae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5264e1ae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5264e1ae0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5264e1ae0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264e1ae0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264e1ae0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264e1ae0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264e1ae0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4d75d213db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4d75d213db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d913f09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4d913f09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c913a2c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4c913a2c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4c913a2e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4c913a2e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c913a2e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4c913a2ec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4c913a2ec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4c913a2ec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75d213db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75d213db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4c913a2ec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4c913a2ec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4c913a2ec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4c913a2ec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c913a2ec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c913a2ec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c913a2ec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c913a2ec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4c913a2ec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4c913a2ec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4c913a2ec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4c913a2ec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4c913a2ca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4c913a2ca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c913a2ec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c913a2ec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4c913a2ec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4c913a2ec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264e1ae08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264e1ae08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264e1ae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264e1ae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264e1ae08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264e1ae08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264e1ae08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5264e1ae08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5264e1ae0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5264e1ae0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5264e1ae0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5264e1ae0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264e1ae08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264e1ae08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4c9105740c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4c9105740c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4c913a2ec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4c913a2ec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4c913a2ec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4c913a2ec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4c913a2ec4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4c913a2ec4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c913a2ec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c913a2ec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264e1ae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264e1ae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4c913a2ec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4c913a2ec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4c913a2ec4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4c913a2ec4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4c913a2ec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4c913a2ec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4c913a2ec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4c913a2ec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4c913a2ec4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4c913a2ec4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c913a2ec4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4c913a2ec4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4c913a2ec4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4c913a2ec4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4c913a2ec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4c913a2ec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4c913a2ec4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4c913a2ec4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264e1ae0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264e1ae0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264e1ae0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264e1ae0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264e1ae0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264e1ae0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264e1ae0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264e1ae0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7" name="Google Shape;197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8" name="Google Shape;198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3" name="Google Shape;203;p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1" name="Google Shape;251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8" name="Google Shape;258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5" name="Google Shape;26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3" name="Google Shape;27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2" name="Google Shape;28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9" name="Google Shape;28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96" name="Google Shape;29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3" name="Google Shape;30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14" name="Google Shape;314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3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3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39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1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ctrTitle"/>
          </p:nvPr>
        </p:nvSpPr>
        <p:spPr>
          <a:xfrm>
            <a:off x="903150" y="1678600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Dis 06: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Object Oriented Programming 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ctrTitle"/>
          </p:nvPr>
        </p:nvSpPr>
        <p:spPr>
          <a:xfrm>
            <a:off x="1177050" y="3140550"/>
            <a:ext cx="6789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TA: Anita Cu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anitacu5@berkeley.edu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>
            <a:spLocks noGrp="1"/>
          </p:cNvSpPr>
          <p:nvPr>
            <p:ph type="title"/>
          </p:nvPr>
        </p:nvSpPr>
        <p:spPr>
          <a:xfrm>
            <a:off x="3099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Dictionaries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5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50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dictionaries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data structure that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maps key to values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keys must be unique and immutable types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Strings, numbers, tuples, etc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NOT lists, dictionaries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keys-value pairs are not ordered in any specific order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dictionaries are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mutable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>
            <a:spLocks noGrp="1"/>
          </p:cNvSpPr>
          <p:nvPr>
            <p:ph type="title"/>
          </p:nvPr>
        </p:nvSpPr>
        <p:spPr>
          <a:xfrm>
            <a:off x="3099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Dictionaries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5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50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dictionaries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data structure that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maps key to values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keys must be unique and immutable types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Strings, numbers, tuples, etc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NOT lists, dictionaries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keys-value pairs are not ordered in any specific order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dictionaries are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mutable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 add, remove, modify key-value pairs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>
            <a:spLocks noGrp="1"/>
          </p:cNvSpPr>
          <p:nvPr>
            <p:ph type="title"/>
          </p:nvPr>
        </p:nvSpPr>
        <p:spPr>
          <a:xfrm>
            <a:off x="3099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Dictionaries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50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dictionaries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data structure that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maps key to values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keys must be unique and immutable types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Strings, numbers, tuples, etc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NOT lists, dictionaries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keys-value pairs are not ordered in any specific order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dictionaries are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mutable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 add, remove, modify key-value pairs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What happens if want to insert a new value for a key that already exists?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"/>
          <p:cNvSpPr txBox="1">
            <a:spLocks noGrp="1"/>
          </p:cNvSpPr>
          <p:nvPr>
            <p:ph type="title"/>
          </p:nvPr>
        </p:nvSpPr>
        <p:spPr>
          <a:xfrm>
            <a:off x="3099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Dictionaries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5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50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dictionaries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data structure that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maps key to values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keys must be unique and immutable types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Strings, numbers, tuples, etc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NOT lists, dictionaries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keys-value pairs are not ordered in any specific order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dictionaries are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mutable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 add, remove, modify key-value pairs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What happens if want to insert a new value for a key that already exists?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A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The old value gets overridden since all keys are unique! Cannot have two key-value pairs with the same key.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>
            <a:spLocks noGrp="1"/>
          </p:cNvSpPr>
          <p:nvPr>
            <p:ph type="title"/>
          </p:nvPr>
        </p:nvSpPr>
        <p:spPr>
          <a:xfrm>
            <a:off x="2546200" y="485400"/>
            <a:ext cx="7146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Dictionary Methods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56"/>
          <p:cNvSpPr txBox="1">
            <a:spLocks noGrp="1"/>
          </p:cNvSpPr>
          <p:nvPr>
            <p:ph type="body" idx="1"/>
          </p:nvPr>
        </p:nvSpPr>
        <p:spPr>
          <a:xfrm>
            <a:off x="972450" y="1564350"/>
            <a:ext cx="7563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val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7"/>
          <p:cNvSpPr txBox="1">
            <a:spLocks noGrp="1"/>
          </p:cNvSpPr>
          <p:nvPr>
            <p:ph type="title"/>
          </p:nvPr>
        </p:nvSpPr>
        <p:spPr>
          <a:xfrm>
            <a:off x="2546200" y="485400"/>
            <a:ext cx="7146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Dictionary Methods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57"/>
          <p:cNvSpPr txBox="1">
            <a:spLocks noGrp="1"/>
          </p:cNvSpPr>
          <p:nvPr>
            <p:ph type="body" idx="1"/>
          </p:nvPr>
        </p:nvSpPr>
        <p:spPr>
          <a:xfrm>
            <a:off x="972450" y="1564350"/>
            <a:ext cx="7563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val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adds value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corresponding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dictionary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or replaces old value with new value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existing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>
            <a:spLocks noGrp="1"/>
          </p:cNvSpPr>
          <p:nvPr>
            <p:ph type="title"/>
          </p:nvPr>
        </p:nvSpPr>
        <p:spPr>
          <a:xfrm>
            <a:off x="2546200" y="485400"/>
            <a:ext cx="7146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Dictionary Methods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58"/>
          <p:cNvSpPr txBox="1">
            <a:spLocks noGrp="1"/>
          </p:cNvSpPr>
          <p:nvPr>
            <p:ph type="body" idx="1"/>
          </p:nvPr>
        </p:nvSpPr>
        <p:spPr>
          <a:xfrm>
            <a:off x="972450" y="1564350"/>
            <a:ext cx="7563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val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adds value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corresponding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dictionary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or replaces old value with new value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existing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 txBox="1">
            <a:spLocks noGrp="1"/>
          </p:cNvSpPr>
          <p:nvPr>
            <p:ph type="title"/>
          </p:nvPr>
        </p:nvSpPr>
        <p:spPr>
          <a:xfrm>
            <a:off x="2546200" y="485400"/>
            <a:ext cx="7146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Dictionary Methods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59"/>
          <p:cNvSpPr txBox="1">
            <a:spLocks noGrp="1"/>
          </p:cNvSpPr>
          <p:nvPr>
            <p:ph type="body" idx="1"/>
          </p:nvPr>
        </p:nvSpPr>
        <p:spPr>
          <a:xfrm>
            <a:off x="972450" y="1564350"/>
            <a:ext cx="7563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val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adds value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corresponding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dictionary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or replaces old value with new value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existing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removes dictionary value associated with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0"/>
          <p:cNvSpPr txBox="1">
            <a:spLocks noGrp="1"/>
          </p:cNvSpPr>
          <p:nvPr>
            <p:ph type="title"/>
          </p:nvPr>
        </p:nvSpPr>
        <p:spPr>
          <a:xfrm>
            <a:off x="2546200" y="485400"/>
            <a:ext cx="7146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Dictionary Methods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535;p60"/>
          <p:cNvSpPr txBox="1">
            <a:spLocks noGrp="1"/>
          </p:cNvSpPr>
          <p:nvPr>
            <p:ph type="body" idx="1"/>
          </p:nvPr>
        </p:nvSpPr>
        <p:spPr>
          <a:xfrm>
            <a:off x="972450" y="1564350"/>
            <a:ext cx="7563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val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adds value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corresponding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dictionary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or replaces old value with new value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existing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removes dictionary value associated with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d.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1"/>
          <p:cNvSpPr txBox="1">
            <a:spLocks noGrp="1"/>
          </p:cNvSpPr>
          <p:nvPr>
            <p:ph type="title"/>
          </p:nvPr>
        </p:nvSpPr>
        <p:spPr>
          <a:xfrm>
            <a:off x="2546200" y="485400"/>
            <a:ext cx="7146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Dictionary Methods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61"/>
          <p:cNvSpPr txBox="1">
            <a:spLocks noGrp="1"/>
          </p:cNvSpPr>
          <p:nvPr>
            <p:ph type="body" idx="1"/>
          </p:nvPr>
        </p:nvSpPr>
        <p:spPr>
          <a:xfrm>
            <a:off x="972450" y="1564350"/>
            <a:ext cx="7563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val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adds value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corresponding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dictionary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or replaces old value with new value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existing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removes dictionary value associated with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d.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removes key-value pair with key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and returns the associated value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Agenda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0 ) Administrivia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1 ) Dictionaries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2 ) OOP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3 ) Inheritance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>
            <a:spLocks noGrp="1"/>
          </p:cNvSpPr>
          <p:nvPr>
            <p:ph type="title"/>
          </p:nvPr>
        </p:nvSpPr>
        <p:spPr>
          <a:xfrm>
            <a:off x="217550" y="510975"/>
            <a:ext cx="855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Iterating Through Contents of 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a Dictionary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62"/>
          <p:cNvSpPr txBox="1">
            <a:spLocks noGrp="1"/>
          </p:cNvSpPr>
          <p:nvPr>
            <p:ph type="body" idx="1"/>
          </p:nvPr>
        </p:nvSpPr>
        <p:spPr>
          <a:xfrm>
            <a:off x="409475" y="1963750"/>
            <a:ext cx="7563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 ways to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iterate through a dictionary’s keys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3"/>
          <p:cNvSpPr txBox="1">
            <a:spLocks noGrp="1"/>
          </p:cNvSpPr>
          <p:nvPr>
            <p:ph type="title"/>
          </p:nvPr>
        </p:nvSpPr>
        <p:spPr>
          <a:xfrm>
            <a:off x="217550" y="510975"/>
            <a:ext cx="855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Iterating Through Contents of 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a Dictionary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5" name="Google Shape;555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63"/>
          <p:cNvSpPr txBox="1">
            <a:spLocks noGrp="1"/>
          </p:cNvSpPr>
          <p:nvPr>
            <p:ph type="body" idx="1"/>
          </p:nvPr>
        </p:nvSpPr>
        <p:spPr>
          <a:xfrm>
            <a:off x="409475" y="1963750"/>
            <a:ext cx="7563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 ways to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iterate through a dictionary’s keys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dictionary.keys()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4"/>
          <p:cNvSpPr txBox="1">
            <a:spLocks noGrp="1"/>
          </p:cNvSpPr>
          <p:nvPr>
            <p:ph type="title"/>
          </p:nvPr>
        </p:nvSpPr>
        <p:spPr>
          <a:xfrm>
            <a:off x="217550" y="510975"/>
            <a:ext cx="855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Iterating Through Contents of 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a Dictionary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64"/>
          <p:cNvSpPr txBox="1">
            <a:spLocks noGrp="1"/>
          </p:cNvSpPr>
          <p:nvPr>
            <p:ph type="body" idx="1"/>
          </p:nvPr>
        </p:nvSpPr>
        <p:spPr>
          <a:xfrm>
            <a:off x="409475" y="1963750"/>
            <a:ext cx="7563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 ways to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iterate through a dictionary’s keys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dictionary.keys()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iterate through a dictionary’s values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dictionary.values()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217550" y="510975"/>
            <a:ext cx="855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Iterating Through Contents of 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a Dictionary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65"/>
          <p:cNvSpPr txBox="1">
            <a:spLocks noGrp="1"/>
          </p:cNvSpPr>
          <p:nvPr>
            <p:ph type="body" idx="1"/>
          </p:nvPr>
        </p:nvSpPr>
        <p:spPr>
          <a:xfrm>
            <a:off x="409475" y="1963750"/>
            <a:ext cx="7563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2 ways to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iterate through a dictionary’s keys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dictionary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dictionary.keys()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iterate through a dictionary’s values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dictionary.values()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iterate through a dictionary’s key and values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key, value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dictionary.items()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76" name="Google Shape;576;p66"/>
          <p:cNvSpPr txBox="1">
            <a:spLocks noGrp="1"/>
          </p:cNvSpPr>
          <p:nvPr>
            <p:ph type="ctrTitle" idx="4294967295"/>
          </p:nvPr>
        </p:nvSpPr>
        <p:spPr>
          <a:xfrm>
            <a:off x="521025" y="3533750"/>
            <a:ext cx="85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Object Oriented Programming 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(OOP)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"/>
          <p:cNvSpPr txBox="1">
            <a:spLocks noGrp="1"/>
          </p:cNvSpPr>
          <p:nvPr>
            <p:ph type="title"/>
          </p:nvPr>
        </p:nvSpPr>
        <p:spPr>
          <a:xfrm>
            <a:off x="3598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OOP Goal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6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Treat data as objects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, like in real-life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8"/>
          <p:cNvSpPr txBox="1">
            <a:spLocks noGrp="1"/>
          </p:cNvSpPr>
          <p:nvPr>
            <p:ph type="title"/>
          </p:nvPr>
        </p:nvSpPr>
        <p:spPr>
          <a:xfrm>
            <a:off x="2699725" y="4598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OOP Terminology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590;p68"/>
          <p:cNvSpPr txBox="1">
            <a:spLocks noGrp="1"/>
          </p:cNvSpPr>
          <p:nvPr>
            <p:ph type="body" idx="1"/>
          </p:nvPr>
        </p:nvSpPr>
        <p:spPr>
          <a:xfrm>
            <a:off x="330400" y="1532325"/>
            <a:ext cx="8754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template for creating objects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9"/>
          <p:cNvSpPr txBox="1">
            <a:spLocks noGrp="1"/>
          </p:cNvSpPr>
          <p:nvPr>
            <p:ph type="title"/>
          </p:nvPr>
        </p:nvSpPr>
        <p:spPr>
          <a:xfrm>
            <a:off x="2699725" y="4598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OOP Terminology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69"/>
          <p:cNvSpPr txBox="1">
            <a:spLocks noGrp="1"/>
          </p:cNvSpPr>
          <p:nvPr>
            <p:ph type="body" idx="1"/>
          </p:nvPr>
        </p:nvSpPr>
        <p:spPr>
          <a:xfrm>
            <a:off x="330400" y="1532325"/>
            <a:ext cx="8754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template for creating objects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Student, Professor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0"/>
          <p:cNvSpPr txBox="1">
            <a:spLocks noGrp="1"/>
          </p:cNvSpPr>
          <p:nvPr>
            <p:ph type="title"/>
          </p:nvPr>
        </p:nvSpPr>
        <p:spPr>
          <a:xfrm>
            <a:off x="2699725" y="4598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OOP Terminology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7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4" name="Google Shape;604;p70"/>
          <p:cNvSpPr txBox="1">
            <a:spLocks noGrp="1"/>
          </p:cNvSpPr>
          <p:nvPr>
            <p:ph type="body" idx="1"/>
          </p:nvPr>
        </p:nvSpPr>
        <p:spPr>
          <a:xfrm>
            <a:off x="330400" y="1532325"/>
            <a:ext cx="8754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template for creating objects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Student, Professor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single object created from a class using its constructor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1"/>
          <p:cNvSpPr txBox="1">
            <a:spLocks noGrp="1"/>
          </p:cNvSpPr>
          <p:nvPr>
            <p:ph type="title"/>
          </p:nvPr>
        </p:nvSpPr>
        <p:spPr>
          <a:xfrm>
            <a:off x="2699725" y="4598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OOP Terminology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7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71"/>
          <p:cNvSpPr txBox="1">
            <a:spLocks noGrp="1"/>
          </p:cNvSpPr>
          <p:nvPr>
            <p:ph type="body" idx="1"/>
          </p:nvPr>
        </p:nvSpPr>
        <p:spPr>
          <a:xfrm>
            <a:off x="330400" y="1532325"/>
            <a:ext cx="8754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template for creating objects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Student, Professor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single object created from a class using its constructor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 = Student(“Anita”, “Junior”, “CS”)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Administrivia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HW 05 due tonight 3/8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Lab 06 due tonight 3/8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Ants due next Thursday 3/14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Midterm 2 coming up!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2"/>
          <p:cNvSpPr txBox="1">
            <a:spLocks noGrp="1"/>
          </p:cNvSpPr>
          <p:nvPr>
            <p:ph type="title"/>
          </p:nvPr>
        </p:nvSpPr>
        <p:spPr>
          <a:xfrm>
            <a:off x="2699725" y="4598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OOP Terminology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72"/>
          <p:cNvSpPr txBox="1">
            <a:spLocks noGrp="1"/>
          </p:cNvSpPr>
          <p:nvPr>
            <p:ph type="body" idx="1"/>
          </p:nvPr>
        </p:nvSpPr>
        <p:spPr>
          <a:xfrm>
            <a:off x="330400" y="1532325"/>
            <a:ext cx="8754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template for creating objects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Student, Professor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single object created from a class using its constructor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 = Student(“Anita”, “Junior”, “CS”)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 attribute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property of an object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specific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(belongs to) an instance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3"/>
          <p:cNvSpPr txBox="1">
            <a:spLocks noGrp="1"/>
          </p:cNvSpPr>
          <p:nvPr>
            <p:ph type="title"/>
          </p:nvPr>
        </p:nvSpPr>
        <p:spPr>
          <a:xfrm>
            <a:off x="2699725" y="4598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OOP Terminology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7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73"/>
          <p:cNvSpPr txBox="1">
            <a:spLocks noGrp="1"/>
          </p:cNvSpPr>
          <p:nvPr>
            <p:ph type="body" idx="1"/>
          </p:nvPr>
        </p:nvSpPr>
        <p:spPr>
          <a:xfrm>
            <a:off x="330400" y="1532325"/>
            <a:ext cx="8754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template for creating objects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Student, Professor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single object created from a class using its constructor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 = Student(“Anita”, “Junior”, “CS”)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 attribute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property of an object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specific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(belongs to) an instance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name, year, major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anita.name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is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“Anita”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4"/>
          <p:cNvSpPr txBox="1">
            <a:spLocks noGrp="1"/>
          </p:cNvSpPr>
          <p:nvPr>
            <p:ph type="title"/>
          </p:nvPr>
        </p:nvSpPr>
        <p:spPr>
          <a:xfrm>
            <a:off x="2699725" y="4598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OOP Terminology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7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74"/>
          <p:cNvSpPr txBox="1">
            <a:spLocks noGrp="1"/>
          </p:cNvSpPr>
          <p:nvPr>
            <p:ph type="body" idx="1"/>
          </p:nvPr>
        </p:nvSpPr>
        <p:spPr>
          <a:xfrm>
            <a:off x="330400" y="1532325"/>
            <a:ext cx="8754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template for creating objects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Student, Professor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single object created from a class using its constructor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 = Student(“Anita”, “Junior”, “CS”)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 attribute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property of an object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specific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(belongs to) an instance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name, year, major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anita.name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is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“Anita”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 attribute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property of an object that is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shared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by all instances of the same class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5"/>
          <p:cNvSpPr txBox="1">
            <a:spLocks noGrp="1"/>
          </p:cNvSpPr>
          <p:nvPr>
            <p:ph type="title"/>
          </p:nvPr>
        </p:nvSpPr>
        <p:spPr>
          <a:xfrm>
            <a:off x="2699725" y="4598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OOP Terminology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75"/>
          <p:cNvSpPr txBox="1">
            <a:spLocks noGrp="1"/>
          </p:cNvSpPr>
          <p:nvPr>
            <p:ph type="body" idx="1"/>
          </p:nvPr>
        </p:nvSpPr>
        <p:spPr>
          <a:xfrm>
            <a:off x="330400" y="1532325"/>
            <a:ext cx="8754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template for creating objects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Student, Professor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single object created from a class using its constructor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 = Student(“Anita”, “Junior”, “CS”)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 attribute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property of an object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specific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(belongs to) an instance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name, year, major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anita.name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is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“Anita”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 attribute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property of an object that is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shared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by all instances of the same class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Student.professor → dan_garcia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6"/>
          <p:cNvSpPr txBox="1">
            <a:spLocks noGrp="1"/>
          </p:cNvSpPr>
          <p:nvPr>
            <p:ph type="title"/>
          </p:nvPr>
        </p:nvSpPr>
        <p:spPr>
          <a:xfrm>
            <a:off x="2699725" y="4598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OOP Terminology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7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76"/>
          <p:cNvSpPr txBox="1">
            <a:spLocks noGrp="1"/>
          </p:cNvSpPr>
          <p:nvPr>
            <p:ph type="body" idx="1"/>
          </p:nvPr>
        </p:nvSpPr>
        <p:spPr>
          <a:xfrm>
            <a:off x="330400" y="1532325"/>
            <a:ext cx="8754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template for creating objects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Student, Professor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single object created from a class using its constructor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 = Student(“Anita”, “Junior”, “CS”)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 attribute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property of an object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specific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(belongs to) an instance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name, year, major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anita.name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is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“Anita”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 attribute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property of an object that is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shared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by all instances of the same class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Student.professor → dan_garcia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method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function/action that all instances of a class can perform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7"/>
          <p:cNvSpPr txBox="1">
            <a:spLocks noGrp="1"/>
          </p:cNvSpPr>
          <p:nvPr>
            <p:ph type="title"/>
          </p:nvPr>
        </p:nvSpPr>
        <p:spPr>
          <a:xfrm>
            <a:off x="2699725" y="459800"/>
            <a:ext cx="6174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OOP Terminology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7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653;p77"/>
          <p:cNvSpPr txBox="1">
            <a:spLocks noGrp="1"/>
          </p:cNvSpPr>
          <p:nvPr>
            <p:ph type="body" idx="1"/>
          </p:nvPr>
        </p:nvSpPr>
        <p:spPr>
          <a:xfrm>
            <a:off x="330400" y="1532325"/>
            <a:ext cx="8754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template for creating objects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Student, Professor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single object created from a class using its constructor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 = Student(“Anita”, “Junior”, “CS”)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 attribute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property of an object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specific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(belongs to) an instance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name, year, major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→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anita.name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is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“Anita”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class attribute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property of an object that is </a:t>
            </a:r>
            <a:r>
              <a:rPr lang="en" sz="1800" b="1">
                <a:solidFill>
                  <a:srgbClr val="F8BB00"/>
                </a:solidFill>
                <a:latin typeface="Spectral"/>
                <a:ea typeface="Spectral"/>
                <a:cs typeface="Spectral"/>
                <a:sym typeface="Spectral"/>
              </a:rPr>
              <a:t>shared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by all instances of the same class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Student.professor → dan_garcia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method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a function/action that all instances of a class can perform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watchLecture(), doHomework(), takeExam()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8"/>
          <p:cNvSpPr txBox="1">
            <a:spLocks noGrp="1"/>
          </p:cNvSpPr>
          <p:nvPr>
            <p:ph type="title"/>
          </p:nvPr>
        </p:nvSpPr>
        <p:spPr>
          <a:xfrm>
            <a:off x="2792100" y="4725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Method vs. Function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7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7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549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method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function encapsulated by a class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9"/>
          <p:cNvSpPr txBox="1">
            <a:spLocks noGrp="1"/>
          </p:cNvSpPr>
          <p:nvPr>
            <p:ph type="title"/>
          </p:nvPr>
        </p:nvSpPr>
        <p:spPr>
          <a:xfrm>
            <a:off x="2792100" y="4725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Method vs. Function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7" name="Google Shape;667;p7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549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method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function encapsulated by a class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function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routine defined outside of a class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0"/>
          <p:cNvSpPr txBox="1">
            <a:spLocks noGrp="1"/>
          </p:cNvSpPr>
          <p:nvPr>
            <p:ph type="title"/>
          </p:nvPr>
        </p:nvSpPr>
        <p:spPr>
          <a:xfrm>
            <a:off x="2792100" y="4725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Important Notes!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8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4" name="Google Shape;674;p8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549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The instance specified is passed in implicitly as</a:t>
            </a:r>
            <a:r>
              <a:rPr lang="en" sz="1800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 txBox="1">
            <a:spLocks noGrp="1"/>
          </p:cNvSpPr>
          <p:nvPr>
            <p:ph type="title"/>
          </p:nvPr>
        </p:nvSpPr>
        <p:spPr>
          <a:xfrm>
            <a:off x="3539975" y="4587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Mini Quiz!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1" name="Google Shape;681;p81"/>
          <p:cNvSpPr txBox="1">
            <a:spLocks noGrp="1"/>
          </p:cNvSpPr>
          <p:nvPr>
            <p:ph type="body" idx="1"/>
          </p:nvPr>
        </p:nvSpPr>
        <p:spPr>
          <a:xfrm>
            <a:off x="485400" y="1564350"/>
            <a:ext cx="83301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class Student: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__init__(self, name):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def attend_lecture(self, subject):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print(self.name + “ is learning about “ + subject)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anita = Student(“Anita”)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7" name="Google Shape;437;p46"/>
          <p:cNvSpPr txBox="1">
            <a:spLocks noGrp="1"/>
          </p:cNvSpPr>
          <p:nvPr>
            <p:ph type="ctrTitle" idx="4294967295"/>
          </p:nvPr>
        </p:nvSpPr>
        <p:spPr>
          <a:xfrm>
            <a:off x="299917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Dictionaries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2"/>
          <p:cNvSpPr txBox="1">
            <a:spLocks noGrp="1"/>
          </p:cNvSpPr>
          <p:nvPr>
            <p:ph type="title"/>
          </p:nvPr>
        </p:nvSpPr>
        <p:spPr>
          <a:xfrm>
            <a:off x="3539975" y="4587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Mini Quiz!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8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82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549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Q: Which of these are valid method calls?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anita.attend_lecture(“OOP”)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anita.attend_lecture(anita, “OOP”)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Student.attend_lecture(“OOP”)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Student.attend_lecture(anita, “OOP”)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3"/>
          <p:cNvSpPr txBox="1">
            <a:spLocks noGrp="1"/>
          </p:cNvSpPr>
          <p:nvPr>
            <p:ph type="title"/>
          </p:nvPr>
        </p:nvSpPr>
        <p:spPr>
          <a:xfrm>
            <a:off x="3539975" y="4587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Mini Quiz!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83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549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Q: Which of these are valid method calls?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anita.attend_lecture(“OOP”)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anita.attend_lecture(anita, “OOP”)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Student.attend_lecture(“OOP”)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Student.attend_lecture(anita, “OOP”)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4"/>
          <p:cNvSpPr txBox="1">
            <a:spLocks noGrp="1"/>
          </p:cNvSpPr>
          <p:nvPr>
            <p:ph type="title"/>
          </p:nvPr>
        </p:nvSpPr>
        <p:spPr>
          <a:xfrm>
            <a:off x="3539975" y="4587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Mini Quiz!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8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2" name="Google Shape;702;p84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549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Q: Which of these are valid method calls?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anita.attend_lecture(“OOP”)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anita.attend_lecture(anita, “OOP”)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attend_lecture</a:t>
            </a:r>
            <a:r>
              <a:rPr lang="en" sz="1800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 takes 2 arguments, but this call passes in 3 arguments! What are the 3 arguments?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Student.attend_lecture(“OOP”)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Student.attend_lecture(anita, “OOP”)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5"/>
          <p:cNvSpPr txBox="1">
            <a:spLocks noGrp="1"/>
          </p:cNvSpPr>
          <p:nvPr>
            <p:ph type="title"/>
          </p:nvPr>
        </p:nvSpPr>
        <p:spPr>
          <a:xfrm>
            <a:off x="3539975" y="4587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Mini Quiz!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Google Shape;708;p8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9" name="Google Shape;709;p85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549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Q: Which of these are valid method calls?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anita.attend_lecture(“OOP”)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anita.attend_lecture(anita, “OOP”)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attend_lecture</a:t>
            </a:r>
            <a:r>
              <a:rPr lang="en" sz="1800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 takes 2 arguments, but this call passes in 3 arguments! What are the 3 arguments?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Student.attend_lecture(“OOP”)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No specific instance for this method was given.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Student.attend_lecture(anita, “OOP”)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6"/>
          <p:cNvSpPr txBox="1">
            <a:spLocks noGrp="1"/>
          </p:cNvSpPr>
          <p:nvPr>
            <p:ph type="title"/>
          </p:nvPr>
        </p:nvSpPr>
        <p:spPr>
          <a:xfrm>
            <a:off x="3539975" y="4587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Mini Quiz!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Google Shape;715;p8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716;p86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5549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Q: Which of these are valid method calls?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anita.attend_lecture(“OOP”)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anita.attend_lecture(anita, “OOP”)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attend_lecture</a:t>
            </a:r>
            <a:r>
              <a:rPr lang="en" sz="1800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 takes 2 arguments, but this call passes in 3 arguments! What are the 3 arguments?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Student.attend_lecture(“OOP”)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No specific instance for this method was given.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Student.attend_lecture(anita, “OOP”)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7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2" name="Google Shape;722;p87"/>
          <p:cNvSpPr txBox="1">
            <a:spLocks noGrp="1"/>
          </p:cNvSpPr>
          <p:nvPr>
            <p:ph type="ctrTitle" idx="4294967295"/>
          </p:nvPr>
        </p:nvSpPr>
        <p:spPr>
          <a:xfrm>
            <a:off x="308877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Inheritance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23" name="Google Shape;723;p87"/>
          <p:cNvSpPr txBox="1"/>
          <p:nvPr/>
        </p:nvSpPr>
        <p:spPr>
          <a:xfrm>
            <a:off x="1712250" y="4125900"/>
            <a:ext cx="5719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Let’s reuse even more code!</a:t>
            </a:r>
            <a:endParaRPr sz="24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8"/>
          <p:cNvSpPr txBox="1">
            <a:spLocks noGrp="1"/>
          </p:cNvSpPr>
          <p:nvPr>
            <p:ph type="title"/>
          </p:nvPr>
        </p:nvSpPr>
        <p:spPr>
          <a:xfrm>
            <a:off x="2200725" y="459800"/>
            <a:ext cx="5866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Current Implementation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8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88"/>
          <p:cNvSpPr txBox="1">
            <a:spLocks noGrp="1"/>
          </p:cNvSpPr>
          <p:nvPr>
            <p:ph type="body" idx="1"/>
          </p:nvPr>
        </p:nvSpPr>
        <p:spPr>
          <a:xfrm>
            <a:off x="0" y="1346875"/>
            <a:ext cx="472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Dog(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 says Woof!”)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9"/>
          <p:cNvSpPr txBox="1">
            <a:spLocks noGrp="1"/>
          </p:cNvSpPr>
          <p:nvPr>
            <p:ph type="title"/>
          </p:nvPr>
        </p:nvSpPr>
        <p:spPr>
          <a:xfrm>
            <a:off x="2200725" y="459800"/>
            <a:ext cx="5866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Current Implementation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Google Shape;736;p8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7" name="Google Shape;737;p89"/>
          <p:cNvSpPr txBox="1">
            <a:spLocks noGrp="1"/>
          </p:cNvSpPr>
          <p:nvPr>
            <p:ph type="body" idx="1"/>
          </p:nvPr>
        </p:nvSpPr>
        <p:spPr>
          <a:xfrm>
            <a:off x="0" y="1346875"/>
            <a:ext cx="472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Dog(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 says Woof!”)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8" name="Google Shape;738;p89"/>
          <p:cNvSpPr txBox="1">
            <a:spLocks noGrp="1"/>
          </p:cNvSpPr>
          <p:nvPr>
            <p:ph type="body" idx="1"/>
          </p:nvPr>
        </p:nvSpPr>
        <p:spPr>
          <a:xfrm>
            <a:off x="4209625" y="1346875"/>
            <a:ext cx="51441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Cat(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owner, lives=9):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self.lives = lives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 says Meow!”)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0"/>
          <p:cNvSpPr txBox="1">
            <a:spLocks noGrp="1"/>
          </p:cNvSpPr>
          <p:nvPr>
            <p:ph type="title"/>
          </p:nvPr>
        </p:nvSpPr>
        <p:spPr>
          <a:xfrm>
            <a:off x="2200725" y="459800"/>
            <a:ext cx="5866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Current Implementation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9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5" name="Google Shape;745;p90"/>
          <p:cNvSpPr txBox="1">
            <a:spLocks noGrp="1"/>
          </p:cNvSpPr>
          <p:nvPr>
            <p:ph type="body" idx="1"/>
          </p:nvPr>
        </p:nvSpPr>
        <p:spPr>
          <a:xfrm>
            <a:off x="0" y="1346875"/>
            <a:ext cx="472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Dog(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 says Woof!”)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6" name="Google Shape;746;p90"/>
          <p:cNvSpPr txBox="1">
            <a:spLocks noGrp="1"/>
          </p:cNvSpPr>
          <p:nvPr>
            <p:ph type="body" idx="1"/>
          </p:nvPr>
        </p:nvSpPr>
        <p:spPr>
          <a:xfrm>
            <a:off x="4209625" y="1346875"/>
            <a:ext cx="51441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Cat(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owner, lives=9):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self.lives = lives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 says Meow!”)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7" name="Google Shape;747;p90"/>
          <p:cNvSpPr/>
          <p:nvPr/>
        </p:nvSpPr>
        <p:spPr>
          <a:xfrm>
            <a:off x="3083575" y="4728750"/>
            <a:ext cx="2789400" cy="307200"/>
          </a:xfrm>
          <a:prstGeom prst="rect">
            <a:avLst/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Any problems with this?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1"/>
          <p:cNvSpPr txBox="1">
            <a:spLocks noGrp="1"/>
          </p:cNvSpPr>
          <p:nvPr>
            <p:ph type="title"/>
          </p:nvPr>
        </p:nvSpPr>
        <p:spPr>
          <a:xfrm>
            <a:off x="2200725" y="459800"/>
            <a:ext cx="5866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Current Implementation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3" name="Google Shape;753;p9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4" name="Google Shape;754;p91"/>
          <p:cNvSpPr txBox="1">
            <a:spLocks noGrp="1"/>
          </p:cNvSpPr>
          <p:nvPr>
            <p:ph type="body" idx="1"/>
          </p:nvPr>
        </p:nvSpPr>
        <p:spPr>
          <a:xfrm>
            <a:off x="0" y="1346875"/>
            <a:ext cx="472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Dog(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 says Woof!”)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5" name="Google Shape;755;p91"/>
          <p:cNvSpPr txBox="1">
            <a:spLocks noGrp="1"/>
          </p:cNvSpPr>
          <p:nvPr>
            <p:ph type="body" idx="1"/>
          </p:nvPr>
        </p:nvSpPr>
        <p:spPr>
          <a:xfrm>
            <a:off x="4209625" y="1346875"/>
            <a:ext cx="51441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Cat(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owner, lives=9):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self.lives = lives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 says Meow!”)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6" name="Google Shape;756;p91"/>
          <p:cNvSpPr/>
          <p:nvPr/>
        </p:nvSpPr>
        <p:spPr>
          <a:xfrm>
            <a:off x="3032400" y="4749850"/>
            <a:ext cx="2891700" cy="307200"/>
          </a:xfrm>
          <a:prstGeom prst="rect">
            <a:avLst/>
          </a:prstGeom>
          <a:noFill/>
          <a:ln w="38100" cap="flat" cmpd="sng">
            <a:solidFill>
              <a:srgbClr val="65B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So much repeated code! :(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3099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Dictionaries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4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50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dictionaries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data structure that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maps key to values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2"/>
          <p:cNvSpPr txBox="1">
            <a:spLocks noGrp="1"/>
          </p:cNvSpPr>
          <p:nvPr>
            <p:ph type="title"/>
          </p:nvPr>
        </p:nvSpPr>
        <p:spPr>
          <a:xfrm>
            <a:off x="2200725" y="459800"/>
            <a:ext cx="5866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Current Implementation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Google Shape;762;p9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92"/>
          <p:cNvSpPr txBox="1">
            <a:spLocks noGrp="1"/>
          </p:cNvSpPr>
          <p:nvPr>
            <p:ph type="body" idx="1"/>
          </p:nvPr>
        </p:nvSpPr>
        <p:spPr>
          <a:xfrm>
            <a:off x="0" y="1346875"/>
            <a:ext cx="472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Dog(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 says Woof!”)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4" name="Google Shape;764;p92"/>
          <p:cNvSpPr txBox="1">
            <a:spLocks noGrp="1"/>
          </p:cNvSpPr>
          <p:nvPr>
            <p:ph type="body" idx="1"/>
          </p:nvPr>
        </p:nvSpPr>
        <p:spPr>
          <a:xfrm>
            <a:off x="4209625" y="1346875"/>
            <a:ext cx="51441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Cat(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owner, lives=9):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self.lives = lives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 says Meow!”)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5" name="Google Shape;765;p92"/>
          <p:cNvSpPr/>
          <p:nvPr/>
        </p:nvSpPr>
        <p:spPr>
          <a:xfrm>
            <a:off x="537425" y="1785950"/>
            <a:ext cx="3441900" cy="882900"/>
          </a:xfrm>
          <a:prstGeom prst="rect">
            <a:avLst/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92"/>
          <p:cNvSpPr/>
          <p:nvPr/>
        </p:nvSpPr>
        <p:spPr>
          <a:xfrm>
            <a:off x="4721400" y="1785950"/>
            <a:ext cx="3441900" cy="882900"/>
          </a:xfrm>
          <a:prstGeom prst="rect">
            <a:avLst/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92"/>
          <p:cNvSpPr/>
          <p:nvPr/>
        </p:nvSpPr>
        <p:spPr>
          <a:xfrm>
            <a:off x="51225" y="2975875"/>
            <a:ext cx="4107000" cy="716400"/>
          </a:xfrm>
          <a:prstGeom prst="rect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92"/>
          <p:cNvSpPr/>
          <p:nvPr/>
        </p:nvSpPr>
        <p:spPr>
          <a:xfrm>
            <a:off x="4285150" y="2975875"/>
            <a:ext cx="4107000" cy="716400"/>
          </a:xfrm>
          <a:prstGeom prst="rect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92"/>
          <p:cNvSpPr/>
          <p:nvPr/>
        </p:nvSpPr>
        <p:spPr>
          <a:xfrm>
            <a:off x="3032400" y="4749850"/>
            <a:ext cx="2891700" cy="307200"/>
          </a:xfrm>
          <a:prstGeom prst="rect">
            <a:avLst/>
          </a:prstGeom>
          <a:noFill/>
          <a:ln w="38100" cap="flat" cmpd="sng">
            <a:solidFill>
              <a:srgbClr val="65B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So much repeated code! :(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0" name="Google Shape;770;p92"/>
          <p:cNvSpPr/>
          <p:nvPr/>
        </p:nvSpPr>
        <p:spPr>
          <a:xfrm>
            <a:off x="435050" y="4063425"/>
            <a:ext cx="2316000" cy="652500"/>
          </a:xfrm>
          <a:prstGeom prst="rect">
            <a:avLst/>
          </a:prstGeom>
          <a:noFill/>
          <a:ln w="38100" cap="flat" cmpd="sng">
            <a:solidFill>
              <a:srgbClr val="E800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92"/>
          <p:cNvSpPr/>
          <p:nvPr/>
        </p:nvSpPr>
        <p:spPr>
          <a:xfrm>
            <a:off x="4656175" y="3999300"/>
            <a:ext cx="2316000" cy="652500"/>
          </a:xfrm>
          <a:prstGeom prst="rect">
            <a:avLst/>
          </a:prstGeom>
          <a:noFill/>
          <a:ln w="38100" cap="flat" cmpd="sng">
            <a:solidFill>
              <a:srgbClr val="E800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3"/>
          <p:cNvSpPr txBox="1">
            <a:spLocks noGrp="1"/>
          </p:cNvSpPr>
          <p:nvPr>
            <p:ph type="title"/>
          </p:nvPr>
        </p:nvSpPr>
        <p:spPr>
          <a:xfrm>
            <a:off x="2200725" y="459800"/>
            <a:ext cx="5866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Let’s use inheritance!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9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8" name="Google Shape;778;p93"/>
          <p:cNvSpPr/>
          <p:nvPr/>
        </p:nvSpPr>
        <p:spPr>
          <a:xfrm>
            <a:off x="4874850" y="2664275"/>
            <a:ext cx="3192600" cy="1066500"/>
          </a:xfrm>
          <a:prstGeom prst="rect">
            <a:avLst/>
          </a:prstGeom>
          <a:noFill/>
          <a:ln w="38100" cap="flat" cmpd="sng">
            <a:solidFill>
              <a:srgbClr val="65B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Consolidate the similar code into one parent class that generalizes both subclasses!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4"/>
          <p:cNvSpPr txBox="1">
            <a:spLocks noGrp="1"/>
          </p:cNvSpPr>
          <p:nvPr>
            <p:ph type="title"/>
          </p:nvPr>
        </p:nvSpPr>
        <p:spPr>
          <a:xfrm>
            <a:off x="2200725" y="459800"/>
            <a:ext cx="5866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Let’s use inheritance!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Google Shape;784;p9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5" name="Google Shape;785;p94"/>
          <p:cNvSpPr txBox="1">
            <a:spLocks noGrp="1"/>
          </p:cNvSpPr>
          <p:nvPr>
            <p:ph type="body" idx="1"/>
          </p:nvPr>
        </p:nvSpPr>
        <p:spPr>
          <a:xfrm>
            <a:off x="0" y="1346875"/>
            <a:ext cx="472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Pet(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self.is_alive = True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6" name="Google Shape;786;p94"/>
          <p:cNvSpPr/>
          <p:nvPr/>
        </p:nvSpPr>
        <p:spPr>
          <a:xfrm>
            <a:off x="4874850" y="2664275"/>
            <a:ext cx="3192600" cy="1066500"/>
          </a:xfrm>
          <a:prstGeom prst="rect">
            <a:avLst/>
          </a:prstGeom>
          <a:noFill/>
          <a:ln w="38100" cap="flat" cmpd="sng">
            <a:solidFill>
              <a:srgbClr val="65B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Consolidate the similar code into one parent class that generalizes both subclasses!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5"/>
          <p:cNvSpPr txBox="1">
            <a:spLocks noGrp="1"/>
          </p:cNvSpPr>
          <p:nvPr>
            <p:ph type="title"/>
          </p:nvPr>
        </p:nvSpPr>
        <p:spPr>
          <a:xfrm>
            <a:off x="2200725" y="459800"/>
            <a:ext cx="5866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Let’s use inheritance!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2" name="Google Shape;792;p9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3" name="Google Shape;793;p95"/>
          <p:cNvSpPr txBox="1">
            <a:spLocks noGrp="1"/>
          </p:cNvSpPr>
          <p:nvPr>
            <p:ph type="body" idx="1"/>
          </p:nvPr>
        </p:nvSpPr>
        <p:spPr>
          <a:xfrm>
            <a:off x="0" y="1346875"/>
            <a:ext cx="472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Pet(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self.is_alive = True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4" name="Google Shape;794;p95"/>
          <p:cNvSpPr/>
          <p:nvPr/>
        </p:nvSpPr>
        <p:spPr>
          <a:xfrm>
            <a:off x="4874850" y="2664275"/>
            <a:ext cx="3927900" cy="1987800"/>
          </a:xfrm>
          <a:prstGeom prst="rect">
            <a:avLst/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Now we can have the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class extend the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Pet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class to inherit all of the </a:t>
            </a: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 variables and methods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Syntax to do so: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subclass(superclass)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6"/>
          <p:cNvSpPr txBox="1">
            <a:spLocks noGrp="1"/>
          </p:cNvSpPr>
          <p:nvPr>
            <p:ph type="title"/>
          </p:nvPr>
        </p:nvSpPr>
        <p:spPr>
          <a:xfrm>
            <a:off x="2200725" y="459800"/>
            <a:ext cx="5866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Let’s use inheritance!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9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1" name="Google Shape;801;p96"/>
          <p:cNvSpPr txBox="1">
            <a:spLocks noGrp="1"/>
          </p:cNvSpPr>
          <p:nvPr>
            <p:ph type="body" idx="1"/>
          </p:nvPr>
        </p:nvSpPr>
        <p:spPr>
          <a:xfrm>
            <a:off x="0" y="1346875"/>
            <a:ext cx="472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Pet(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self.is_alive = True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02" name="Google Shape;802;p96"/>
          <p:cNvSpPr txBox="1">
            <a:spLocks noGrp="1"/>
          </p:cNvSpPr>
          <p:nvPr>
            <p:ph type="body" idx="1"/>
          </p:nvPr>
        </p:nvSpPr>
        <p:spPr>
          <a:xfrm>
            <a:off x="4209625" y="1346875"/>
            <a:ext cx="5144100" cy="17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Dog(</a:t>
            </a:r>
            <a:r>
              <a:rPr lang="en" sz="14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Pet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03" name="Google Shape;803;p96"/>
          <p:cNvSpPr/>
          <p:nvPr/>
        </p:nvSpPr>
        <p:spPr>
          <a:xfrm>
            <a:off x="4874850" y="2664275"/>
            <a:ext cx="3927900" cy="1987800"/>
          </a:xfrm>
          <a:prstGeom prst="rect">
            <a:avLst/>
          </a:prstGeom>
          <a:noFill/>
          <a:ln w="38100" cap="flat" cmpd="sng">
            <a:solidFill>
              <a:srgbClr val="8B81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Now we can have the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class extend the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Pet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class to inherit all of the </a:t>
            </a: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instance variables and methods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Syntax to do so: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 subclass(superclass)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7"/>
          <p:cNvSpPr txBox="1">
            <a:spLocks noGrp="1"/>
          </p:cNvSpPr>
          <p:nvPr>
            <p:ph type="title"/>
          </p:nvPr>
        </p:nvSpPr>
        <p:spPr>
          <a:xfrm>
            <a:off x="2200725" y="459800"/>
            <a:ext cx="5866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Let’s use inheritance!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Google Shape;809;p9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0" name="Google Shape;810;p97"/>
          <p:cNvSpPr txBox="1">
            <a:spLocks noGrp="1"/>
          </p:cNvSpPr>
          <p:nvPr>
            <p:ph type="body" idx="1"/>
          </p:nvPr>
        </p:nvSpPr>
        <p:spPr>
          <a:xfrm>
            <a:off x="0" y="1346875"/>
            <a:ext cx="472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Pet(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self.is_alive = True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1" name="Google Shape;811;p97"/>
          <p:cNvSpPr txBox="1">
            <a:spLocks noGrp="1"/>
          </p:cNvSpPr>
          <p:nvPr>
            <p:ph type="body" idx="1"/>
          </p:nvPr>
        </p:nvSpPr>
        <p:spPr>
          <a:xfrm>
            <a:off x="4209625" y="1346875"/>
            <a:ext cx="5144100" cy="17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Dog(</a:t>
            </a:r>
            <a:r>
              <a:rPr lang="en" sz="14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Pet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2" name="Google Shape;812;p97"/>
          <p:cNvSpPr/>
          <p:nvPr/>
        </p:nvSpPr>
        <p:spPr>
          <a:xfrm>
            <a:off x="4721400" y="3311550"/>
            <a:ext cx="3454500" cy="1327500"/>
          </a:xfrm>
          <a:prstGeom prst="rect">
            <a:avLst/>
          </a:prstGeom>
          <a:noFill/>
          <a:ln w="38100" cap="flat" cmpd="sng">
            <a:solidFill>
              <a:srgbClr val="65B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If want a subclass to behave differently than parent class,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override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the method with a more specific implementation!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8"/>
          <p:cNvSpPr txBox="1">
            <a:spLocks noGrp="1"/>
          </p:cNvSpPr>
          <p:nvPr>
            <p:ph type="title"/>
          </p:nvPr>
        </p:nvSpPr>
        <p:spPr>
          <a:xfrm>
            <a:off x="2200725" y="459800"/>
            <a:ext cx="5866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Let’s use inheritance!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8" name="Google Shape;818;p9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9" name="Google Shape;819;p98"/>
          <p:cNvSpPr txBox="1">
            <a:spLocks noGrp="1"/>
          </p:cNvSpPr>
          <p:nvPr>
            <p:ph type="body" idx="1"/>
          </p:nvPr>
        </p:nvSpPr>
        <p:spPr>
          <a:xfrm>
            <a:off x="0" y="1346875"/>
            <a:ext cx="47214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Pet(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__init__(self, name, owner):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self.is_alive = True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self.name = name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self.owner = owner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eat(self, thing):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“ate a ” + 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(thing) + “!”) 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20" name="Google Shape;820;p98"/>
          <p:cNvSpPr txBox="1">
            <a:spLocks noGrp="1"/>
          </p:cNvSpPr>
          <p:nvPr>
            <p:ph type="body" idx="1"/>
          </p:nvPr>
        </p:nvSpPr>
        <p:spPr>
          <a:xfrm>
            <a:off x="4209625" y="1346875"/>
            <a:ext cx="5144100" cy="17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Dog(</a:t>
            </a:r>
            <a:r>
              <a:rPr lang="en" sz="14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Pet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talk(self):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(self.name + “ says Woof!”)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21" name="Google Shape;821;p98"/>
          <p:cNvSpPr/>
          <p:nvPr/>
        </p:nvSpPr>
        <p:spPr>
          <a:xfrm>
            <a:off x="4721400" y="3311550"/>
            <a:ext cx="3454500" cy="1327500"/>
          </a:xfrm>
          <a:prstGeom prst="rect">
            <a:avLst/>
          </a:prstGeom>
          <a:noFill/>
          <a:ln w="38100" cap="flat" cmpd="sng">
            <a:solidFill>
              <a:srgbClr val="65B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If want a subclass to behave differently than parent class,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override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the method with a more specific implementation!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9"/>
          <p:cNvSpPr txBox="1">
            <a:spLocks noGrp="1"/>
          </p:cNvSpPr>
          <p:nvPr>
            <p:ph type="title"/>
          </p:nvPr>
        </p:nvSpPr>
        <p:spPr>
          <a:xfrm>
            <a:off x="2264700" y="459800"/>
            <a:ext cx="6609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Inheritance Hierarchy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Google Shape;827;p9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8" name="Google Shape;828;p99"/>
          <p:cNvSpPr/>
          <p:nvPr/>
        </p:nvSpPr>
        <p:spPr>
          <a:xfrm>
            <a:off x="5719975" y="1360775"/>
            <a:ext cx="1697400" cy="906900"/>
          </a:xfrm>
          <a:prstGeom prst="ellipse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99"/>
          <p:cNvSpPr/>
          <p:nvPr/>
        </p:nvSpPr>
        <p:spPr>
          <a:xfrm>
            <a:off x="4516575" y="2490838"/>
            <a:ext cx="1697400" cy="906900"/>
          </a:xfrm>
          <a:prstGeom prst="ellipse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99"/>
          <p:cNvSpPr/>
          <p:nvPr/>
        </p:nvSpPr>
        <p:spPr>
          <a:xfrm>
            <a:off x="4516575" y="3842938"/>
            <a:ext cx="1697400" cy="906900"/>
          </a:xfrm>
          <a:prstGeom prst="ellipse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99"/>
          <p:cNvSpPr/>
          <p:nvPr/>
        </p:nvSpPr>
        <p:spPr>
          <a:xfrm>
            <a:off x="6917425" y="2490838"/>
            <a:ext cx="1697400" cy="906900"/>
          </a:xfrm>
          <a:prstGeom prst="ellipse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2" name="Google Shape;832;p99"/>
          <p:cNvCxnSpPr>
            <a:endCxn id="828" idx="3"/>
          </p:cNvCxnSpPr>
          <p:nvPr/>
        </p:nvCxnSpPr>
        <p:spPr>
          <a:xfrm rot="10800000" flipH="1">
            <a:off x="5681753" y="2134863"/>
            <a:ext cx="286800" cy="452700"/>
          </a:xfrm>
          <a:prstGeom prst="straightConnector1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3" name="Google Shape;833;p99"/>
          <p:cNvSpPr txBox="1"/>
          <p:nvPr/>
        </p:nvSpPr>
        <p:spPr>
          <a:xfrm>
            <a:off x="6134725" y="1610025"/>
            <a:ext cx="867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Google Shape;834;p99"/>
          <p:cNvSpPr txBox="1"/>
          <p:nvPr/>
        </p:nvSpPr>
        <p:spPr>
          <a:xfrm>
            <a:off x="5058950" y="2740075"/>
            <a:ext cx="867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5" name="Google Shape;835;p99"/>
          <p:cNvSpPr txBox="1"/>
          <p:nvPr/>
        </p:nvSpPr>
        <p:spPr>
          <a:xfrm>
            <a:off x="7498100" y="2740075"/>
            <a:ext cx="867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6" name="Google Shape;836;p99"/>
          <p:cNvSpPr txBox="1"/>
          <p:nvPr/>
        </p:nvSpPr>
        <p:spPr>
          <a:xfrm>
            <a:off x="4931325" y="4104925"/>
            <a:ext cx="867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Poodle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37" name="Google Shape;837;p99"/>
          <p:cNvCxnSpPr>
            <a:stCxn id="830" idx="0"/>
            <a:endCxn id="829" idx="4"/>
          </p:cNvCxnSpPr>
          <p:nvPr/>
        </p:nvCxnSpPr>
        <p:spPr>
          <a:xfrm rot="10800000">
            <a:off x="5365275" y="3397738"/>
            <a:ext cx="0" cy="445200"/>
          </a:xfrm>
          <a:prstGeom prst="straightConnector1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99"/>
          <p:cNvCxnSpPr>
            <a:endCxn id="828" idx="5"/>
          </p:cNvCxnSpPr>
          <p:nvPr/>
        </p:nvCxnSpPr>
        <p:spPr>
          <a:xfrm rot="10800000">
            <a:off x="7168797" y="2134863"/>
            <a:ext cx="329400" cy="408300"/>
          </a:xfrm>
          <a:prstGeom prst="straightConnector1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0"/>
          <p:cNvSpPr txBox="1">
            <a:spLocks noGrp="1"/>
          </p:cNvSpPr>
          <p:nvPr>
            <p:ph type="title"/>
          </p:nvPr>
        </p:nvSpPr>
        <p:spPr>
          <a:xfrm>
            <a:off x="2264700" y="459800"/>
            <a:ext cx="66090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Inheritance Hierarchy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4" name="Google Shape;844;p10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p100"/>
          <p:cNvSpPr/>
          <p:nvPr/>
        </p:nvSpPr>
        <p:spPr>
          <a:xfrm>
            <a:off x="5719975" y="1360775"/>
            <a:ext cx="1697400" cy="906900"/>
          </a:xfrm>
          <a:prstGeom prst="ellipse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00"/>
          <p:cNvSpPr/>
          <p:nvPr/>
        </p:nvSpPr>
        <p:spPr>
          <a:xfrm>
            <a:off x="4516575" y="2490838"/>
            <a:ext cx="1697400" cy="906900"/>
          </a:xfrm>
          <a:prstGeom prst="ellipse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00"/>
          <p:cNvSpPr/>
          <p:nvPr/>
        </p:nvSpPr>
        <p:spPr>
          <a:xfrm>
            <a:off x="4516575" y="3842938"/>
            <a:ext cx="1697400" cy="906900"/>
          </a:xfrm>
          <a:prstGeom prst="ellipse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00"/>
          <p:cNvSpPr/>
          <p:nvPr/>
        </p:nvSpPr>
        <p:spPr>
          <a:xfrm>
            <a:off x="6917425" y="2490838"/>
            <a:ext cx="1697400" cy="906900"/>
          </a:xfrm>
          <a:prstGeom prst="ellipse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9" name="Google Shape;849;p100"/>
          <p:cNvCxnSpPr>
            <a:endCxn id="845" idx="3"/>
          </p:cNvCxnSpPr>
          <p:nvPr/>
        </p:nvCxnSpPr>
        <p:spPr>
          <a:xfrm rot="10800000" flipH="1">
            <a:off x="5681753" y="2134863"/>
            <a:ext cx="286800" cy="452700"/>
          </a:xfrm>
          <a:prstGeom prst="straightConnector1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0" name="Google Shape;850;p100"/>
          <p:cNvSpPr txBox="1"/>
          <p:nvPr/>
        </p:nvSpPr>
        <p:spPr>
          <a:xfrm>
            <a:off x="6134725" y="1610025"/>
            <a:ext cx="867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Google Shape;851;p100"/>
          <p:cNvSpPr txBox="1"/>
          <p:nvPr/>
        </p:nvSpPr>
        <p:spPr>
          <a:xfrm>
            <a:off x="5058950" y="2740075"/>
            <a:ext cx="867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100"/>
          <p:cNvSpPr txBox="1"/>
          <p:nvPr/>
        </p:nvSpPr>
        <p:spPr>
          <a:xfrm>
            <a:off x="7498100" y="2740075"/>
            <a:ext cx="867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3" name="Google Shape;853;p100"/>
          <p:cNvSpPr txBox="1"/>
          <p:nvPr/>
        </p:nvSpPr>
        <p:spPr>
          <a:xfrm>
            <a:off x="4931325" y="4104925"/>
            <a:ext cx="867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Poodle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4" name="Google Shape;854;p100"/>
          <p:cNvCxnSpPr>
            <a:stCxn id="847" idx="0"/>
            <a:endCxn id="846" idx="4"/>
          </p:cNvCxnSpPr>
          <p:nvPr/>
        </p:nvCxnSpPr>
        <p:spPr>
          <a:xfrm rot="10800000">
            <a:off x="5365275" y="3397738"/>
            <a:ext cx="0" cy="445200"/>
          </a:xfrm>
          <a:prstGeom prst="straightConnector1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100"/>
          <p:cNvCxnSpPr>
            <a:endCxn id="845" idx="5"/>
          </p:cNvCxnSpPr>
          <p:nvPr/>
        </p:nvCxnSpPr>
        <p:spPr>
          <a:xfrm rot="10800000">
            <a:off x="7168797" y="2134863"/>
            <a:ext cx="329400" cy="408300"/>
          </a:xfrm>
          <a:prstGeom prst="straightConnector1">
            <a:avLst/>
          </a:prstGeom>
          <a:noFill/>
          <a:ln w="38100" cap="flat" cmpd="sng">
            <a:solidFill>
              <a:srgbClr val="F8BB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6" name="Google Shape;856;p100"/>
          <p:cNvSpPr/>
          <p:nvPr/>
        </p:nvSpPr>
        <p:spPr>
          <a:xfrm>
            <a:off x="754925" y="2041850"/>
            <a:ext cx="2968500" cy="1586700"/>
          </a:xfrm>
          <a:prstGeom prst="rect">
            <a:avLst/>
          </a:prstGeom>
          <a:noFill/>
          <a:ln w="38100" cap="flat" cmpd="sng">
            <a:solidFill>
              <a:srgbClr val="00A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 Poodle(Dog)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MUST follow an IS-A relationship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-"/>
            </a:pPr>
            <a:r>
              <a:rPr lang="en" sz="1800" b="1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a Poodle is a Dog</a:t>
            </a:r>
            <a:endParaRPr sz="1800" b="1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>
            <a:spLocks noGrp="1"/>
          </p:cNvSpPr>
          <p:nvPr>
            <p:ph type="title"/>
          </p:nvPr>
        </p:nvSpPr>
        <p:spPr>
          <a:xfrm>
            <a:off x="3099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Dictionaries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50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dictionaries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data structure that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maps key to values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keys must be unique and immutable types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>
            <a:spLocks noGrp="1"/>
          </p:cNvSpPr>
          <p:nvPr>
            <p:ph type="title"/>
          </p:nvPr>
        </p:nvSpPr>
        <p:spPr>
          <a:xfrm>
            <a:off x="3099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Dictionaries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4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50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dictionaries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data structure that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maps key to values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keys must be unique and immutable types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Strings, numbers, tuples, etc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>
            <a:spLocks noGrp="1"/>
          </p:cNvSpPr>
          <p:nvPr>
            <p:ph type="title"/>
          </p:nvPr>
        </p:nvSpPr>
        <p:spPr>
          <a:xfrm>
            <a:off x="3099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Dictionaries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5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50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dictionaries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data structure that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maps key to values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keys must be unique and immutable types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Strings, numbers, tuples, etc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NOT lists, dictionaries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>
            <a:spLocks noGrp="1"/>
          </p:cNvSpPr>
          <p:nvPr>
            <p:ph type="title"/>
          </p:nvPr>
        </p:nvSpPr>
        <p:spPr>
          <a:xfrm>
            <a:off x="30991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Dictionaries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51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73503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dictionaries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data structure that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maps key to values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BB48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keys must be unique and immutable types</a:t>
            </a:r>
            <a:endParaRPr sz="1800" b="1">
              <a:solidFill>
                <a:srgbClr val="65BB48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Strings, numbers, tuples, etc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NOT lists, dictionaries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keys-value pairs are not ordered in any specific order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2153</Words>
  <Application>Microsoft Macintosh PowerPoint</Application>
  <PresentationFormat>Presentación en pantalla (16:9)</PresentationFormat>
  <Paragraphs>534</Paragraphs>
  <Slides>58</Slides>
  <Notes>58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58</vt:i4>
      </vt:variant>
    </vt:vector>
  </HeadingPairs>
  <TitlesOfParts>
    <vt:vector size="71" baseType="lpstr">
      <vt:lpstr>Varela Round</vt:lpstr>
      <vt:lpstr>Open Sans</vt:lpstr>
      <vt:lpstr>Spectral</vt:lpstr>
      <vt:lpstr>Lobster</vt:lpstr>
      <vt:lpstr>Lato</vt:lpstr>
      <vt:lpstr>Nixie One</vt:lpstr>
      <vt:lpstr>Courier New</vt:lpstr>
      <vt:lpstr>Raleway</vt:lpstr>
      <vt:lpstr>Arial</vt:lpstr>
      <vt:lpstr>Economica</vt:lpstr>
      <vt:lpstr>Puck template</vt:lpstr>
      <vt:lpstr>Luxe</vt:lpstr>
      <vt:lpstr>Streamline</vt:lpstr>
      <vt:lpstr>Dis 06: Object Oriented Programming </vt:lpstr>
      <vt:lpstr>Agenda </vt:lpstr>
      <vt:lpstr>Administrivia </vt:lpstr>
      <vt:lpstr>1</vt:lpstr>
      <vt:lpstr>Dictionaries </vt:lpstr>
      <vt:lpstr>Dictionaries </vt:lpstr>
      <vt:lpstr>Dictionaries </vt:lpstr>
      <vt:lpstr>Dictionaries </vt:lpstr>
      <vt:lpstr>Dictionaries </vt:lpstr>
      <vt:lpstr>Dictionaries </vt:lpstr>
      <vt:lpstr>Dictionaries </vt:lpstr>
      <vt:lpstr>Dictionaries </vt:lpstr>
      <vt:lpstr>Dictionaries </vt:lpstr>
      <vt:lpstr>Dictionary Methods </vt:lpstr>
      <vt:lpstr>Dictionary Methods </vt:lpstr>
      <vt:lpstr>Dictionary Methods </vt:lpstr>
      <vt:lpstr>Dictionary Methods </vt:lpstr>
      <vt:lpstr>Dictionary Methods </vt:lpstr>
      <vt:lpstr>Dictionary Methods </vt:lpstr>
      <vt:lpstr>Iterating Through Contents of  a Dictionary </vt:lpstr>
      <vt:lpstr>Iterating Through Contents of  a Dictionary </vt:lpstr>
      <vt:lpstr>Iterating Through Contents of  a Dictionary </vt:lpstr>
      <vt:lpstr>Iterating Through Contents of  a Dictionary </vt:lpstr>
      <vt:lpstr>2</vt:lpstr>
      <vt:lpstr>OOP Goal </vt:lpstr>
      <vt:lpstr>OOP Terminology </vt:lpstr>
      <vt:lpstr>OOP Terminology </vt:lpstr>
      <vt:lpstr>OOP Terminology </vt:lpstr>
      <vt:lpstr>OOP Terminology </vt:lpstr>
      <vt:lpstr>OOP Terminology </vt:lpstr>
      <vt:lpstr>OOP Terminology </vt:lpstr>
      <vt:lpstr>OOP Terminology </vt:lpstr>
      <vt:lpstr>OOP Terminology </vt:lpstr>
      <vt:lpstr>OOP Terminology </vt:lpstr>
      <vt:lpstr>OOP Terminology </vt:lpstr>
      <vt:lpstr>Method vs. Function </vt:lpstr>
      <vt:lpstr>Method vs. Function </vt:lpstr>
      <vt:lpstr>Important Notes! </vt:lpstr>
      <vt:lpstr>Mini Quiz! </vt:lpstr>
      <vt:lpstr>Mini Quiz! </vt:lpstr>
      <vt:lpstr>Mini Quiz! </vt:lpstr>
      <vt:lpstr>Mini Quiz! </vt:lpstr>
      <vt:lpstr>Mini Quiz! </vt:lpstr>
      <vt:lpstr>Mini Quiz! </vt:lpstr>
      <vt:lpstr>2</vt:lpstr>
      <vt:lpstr>Current Implementation </vt:lpstr>
      <vt:lpstr>Current Implementation </vt:lpstr>
      <vt:lpstr>Current Implementation </vt:lpstr>
      <vt:lpstr>Current Implementation </vt:lpstr>
      <vt:lpstr>Current Implementation </vt:lpstr>
      <vt:lpstr>Let’s use inheritance! </vt:lpstr>
      <vt:lpstr>Let’s use inheritance! </vt:lpstr>
      <vt:lpstr>Let’s use inheritance! </vt:lpstr>
      <vt:lpstr>Let’s use inheritance! </vt:lpstr>
      <vt:lpstr>Let’s use inheritance! </vt:lpstr>
      <vt:lpstr>Let’s use inheritance! </vt:lpstr>
      <vt:lpstr>Inheritance Hierarchy </vt:lpstr>
      <vt:lpstr>Inheritance Hierarchy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06: Object Oriented Programming </dc:title>
  <cp:lastModifiedBy>Usuario de Microsoft Office</cp:lastModifiedBy>
  <cp:revision>1</cp:revision>
  <dcterms:modified xsi:type="dcterms:W3CDTF">2019-03-15T09:20:59Z</dcterms:modified>
</cp:coreProperties>
</file>