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7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73"/>
      <p:bold r:id="rId74"/>
      <p:italic r:id="rId75"/>
      <p:boldItalic r:id="rId76"/>
    </p:embeddedFont>
    <p:embeddedFont>
      <p:font typeface="Lato" panose="020F0502020204030203" pitchFamily="34" charset="77"/>
      <p:regular r:id="rId77"/>
      <p:bold r:id="rId78"/>
      <p:italic r:id="rId79"/>
      <p:boldItalic r:id="rId80"/>
    </p:embeddedFont>
    <p:embeddedFont>
      <p:font typeface="Lobster" pitchFamily="2" charset="77"/>
      <p:regular r:id="rId81"/>
    </p:embeddedFont>
    <p:embeddedFont>
      <p:font typeface="Nixie One" panose="02000503080000020004" pitchFamily="2" charset="0"/>
      <p:regular r:id="rId82"/>
    </p:embeddedFont>
    <p:embeddedFont>
      <p:font typeface="Open Sans" panose="020B0606030504020204" pitchFamily="34" charset="0"/>
      <p:regular r:id="rId83"/>
      <p:bold r:id="rId84"/>
      <p:italic r:id="rId85"/>
      <p:boldItalic r:id="rId86"/>
    </p:embeddedFont>
    <p:embeddedFont>
      <p:font typeface="Raleway" panose="020B0503030101060003" pitchFamily="34" charset="77"/>
      <p:regular r:id="rId87"/>
      <p:bold r:id="rId88"/>
      <p:italic r:id="rId89"/>
      <p:boldItalic r:id="rId90"/>
    </p:embeddedFont>
    <p:embeddedFont>
      <p:font typeface="Spectral" panose="02020502060000000000" pitchFamily="18" charset="77"/>
      <p:regular r:id="rId91"/>
      <p:bold r:id="rId92"/>
      <p:italic r:id="rId93"/>
      <p:boldItalic r:id="rId94"/>
    </p:embeddedFont>
    <p:embeddedFont>
      <p:font typeface="Varela Round" pitchFamily="2" charset="-79"/>
      <p:regular r:id="rId9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12.fntdata"/><Relationship Id="rId89" Type="http://schemas.openxmlformats.org/officeDocument/2006/relationships/font" Target="fonts/font1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2.xml"/><Relationship Id="rId90" Type="http://schemas.openxmlformats.org/officeDocument/2006/relationships/font" Target="fonts/font18.fntdata"/><Relationship Id="rId95" Type="http://schemas.openxmlformats.org/officeDocument/2006/relationships/font" Target="fonts/font23.fntdata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font" Target="fonts/font16.fntdata"/><Relationship Id="rId91" Type="http://schemas.openxmlformats.org/officeDocument/2006/relationships/font" Target="fonts/font19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94" Type="http://schemas.openxmlformats.org/officeDocument/2006/relationships/font" Target="fonts/font22.fntdata"/><Relationship Id="rId9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15.fntdata"/><Relationship Id="rId61" Type="http://schemas.openxmlformats.org/officeDocument/2006/relationships/slide" Target="slides/slide58.xml"/><Relationship Id="rId82" Type="http://schemas.openxmlformats.org/officeDocument/2006/relationships/font" Target="fonts/font10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font" Target="fonts/font5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93" Type="http://schemas.openxmlformats.org/officeDocument/2006/relationships/font" Target="fonts/font21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c92f8ef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c92f8ef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c92f8ef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c92f8ef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c92f8eff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c92f8eff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92f8e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92f8e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c92f8eff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c92f8eff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c92f8ef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c92f8eff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c92f8eff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c92f8eff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c92f8eff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c92f8eff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c92f8eff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c92f8eff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c92f8eff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c92f8eff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c92f8eff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c92f8eff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c92f8eff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c92f8eff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c92f8ef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c92f8ef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c9105740c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c9105740c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c92f8eff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c92f8eff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c92f8ed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c92f8ed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c92f8eff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4c92f8eff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c92f8effd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c92f8effd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c92f8effd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c92f8effd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c92f8eff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c92f8eff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c92f8edf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c92f8edf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4c92f8eff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4c92f8eff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4c92f8effd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4c92f8effd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c92f8eff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c92f8eff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c92f8effd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c92f8effd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4c92f8eff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4c92f8eff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4c92f8eff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4c92f8eff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c92f8effd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c92f8effd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4c92f8effd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4c92f8effd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c92f8ed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c92f8ed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75d213db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75d213db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4c92f8effd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4c92f8effd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4c92f8effd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4c92f8effd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4c92f8eff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4c92f8eff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4c92f8edf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4c92f8edf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4c92f8effd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4c92f8effd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c92f8effd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c92f8effd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4c92f8effd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4c92f8effd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c92f8effd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c92f8effd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c92f8eff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c92f8eff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4c92f8effd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4c92f8effd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d913f0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d913f0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4c92f8effd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4c92f8effd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4c92f8eff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4c92f8eff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4c92f8effd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4c92f8effd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c92f8ed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4c92f8ed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c92f8effd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4c92f8effd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4c92f8effd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4c92f8effd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4c92f8effd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4c92f8effd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c92f8effd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c92f8effd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4c92f8effd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4c92f8effd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4c92f8effd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4c92f8effd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c92f8e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c92f8e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4c913a2e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4c913a2e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4c92f8effd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4c92f8effd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4c92f8effd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4c92f8effd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4c92f8eff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4c92f8effd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c92f8edf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c92f8edf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c92f8eff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4c92f8eff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c92f8effd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c92f8effd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c92f8effd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c92f8effd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4c92f8effd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4c92f8effd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c92f8ef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c92f8ef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c92f8ef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c92f8ef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c92f8eff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c92f8eff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7" name="Google Shape;197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8" name="Google Shape;198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" name="Google Shape;203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1" name="Google Shape;25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8" name="Google Shape;25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5" name="Google Shape;26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3" name="Google Shape;27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2" name="Google Shape;28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9" name="Google Shape;28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6" name="Google Shape;29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3" name="Google Shape;30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14" name="Google Shape;31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e.cs61a.org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903150" y="1678600"/>
            <a:ext cx="755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08:</a:t>
            </a: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 Scheme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atomic primitive expressions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most basic expressions that cannot be divided up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numbers, booleans, symbols, names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123 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#t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atomic primitive expressions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most basic expressions that cannot be divided up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numbers, booleans, symbols, names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123 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#t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#f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atomic primitive expressions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most basic expressions that cannot be divided up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numbers, booleans, symbols, names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123 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#t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#f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6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7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assign names to variables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58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assign names to variables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&lt;variable name&gt;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&lt;value&gt;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59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assign names to variables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&lt;variable name&gt;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&lt;value&gt;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pi 3.14)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0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60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assign names to variables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&lt;variable name&gt;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&lt;value&gt;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pi 3.14)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61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assign names to variables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&lt;variable name&gt;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&lt;value&gt;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pi 3.14)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write procedures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Primitives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Call Expressions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3 ) Special Forms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4 ) Pairs + Lists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62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assign names to variables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&lt;variable name&gt;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&lt;value&gt;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pi 3.14)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write procedures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&lt;function name&gt; &lt;parameters&gt;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&lt;function body&gt;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3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63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assign names to variables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&lt;variable name&gt;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&lt;value&gt;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pi 3.14)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write procedures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&lt;function name&gt; &lt;parameters&gt;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&lt;function body&gt;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(square x) (* x x))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>
            <a:spLocks noGrp="1"/>
          </p:cNvSpPr>
          <p:nvPr>
            <p:ph type="title"/>
          </p:nvPr>
        </p:nvSpPr>
        <p:spPr>
          <a:xfrm>
            <a:off x="2357075" y="4854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64"/>
          <p:cNvSpPr txBox="1">
            <a:spLocks noGrp="1"/>
          </p:cNvSpPr>
          <p:nvPr>
            <p:ph type="body" idx="1"/>
          </p:nvPr>
        </p:nvSpPr>
        <p:spPr>
          <a:xfrm>
            <a:off x="84450" y="1178700"/>
            <a:ext cx="928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“procedure” = function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types of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expressions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assign names to variables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&lt;variable name&gt;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&lt;value&gt;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pi 3.14)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write procedures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&lt;function name&gt; &lt;parameters&gt;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&lt;function body&gt;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(square x) (* x x))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9" name="Google Shape;569;p65"/>
          <p:cNvSpPr txBox="1">
            <a:spLocks noGrp="1"/>
          </p:cNvSpPr>
          <p:nvPr>
            <p:ph type="ctrTitle" idx="4294967295"/>
          </p:nvPr>
        </p:nvSpPr>
        <p:spPr>
          <a:xfrm>
            <a:off x="261537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Call Expressions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>
            <a:spLocks noGrp="1"/>
          </p:cNvSpPr>
          <p:nvPr>
            <p:ph type="title"/>
          </p:nvPr>
        </p:nvSpPr>
        <p:spPr>
          <a:xfrm>
            <a:off x="243125" y="474025"/>
            <a:ext cx="8841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Review: Evaluating Call Expressions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66"/>
          <p:cNvSpPr txBox="1"/>
          <p:nvPr/>
        </p:nvSpPr>
        <p:spPr>
          <a:xfrm>
            <a:off x="716775" y="14576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operator.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Evaluate the operands.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AutoNum type="arabicPeriod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operands. 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7" name="Google Shape;5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5" y="2780050"/>
            <a:ext cx="4572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6"/>
          <p:cNvSpPr txBox="1"/>
          <p:nvPr/>
        </p:nvSpPr>
        <p:spPr>
          <a:xfrm>
            <a:off x="5754175" y="2932150"/>
            <a:ext cx="33309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Evaluates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function.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Evaluates the operands 2 and 3.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Make the call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add(2, 3)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to get 5.</a:t>
            </a:r>
            <a:endParaRPr sz="1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>
            <a:spLocks noGrp="1"/>
          </p:cNvSpPr>
          <p:nvPr>
            <p:ph type="title"/>
          </p:nvPr>
        </p:nvSpPr>
        <p:spPr>
          <a:xfrm>
            <a:off x="2123075" y="459800"/>
            <a:ext cx="6750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Scheme Call Expression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67"/>
          <p:cNvSpPr txBox="1"/>
          <p:nvPr/>
        </p:nvSpPr>
        <p:spPr>
          <a:xfrm>
            <a:off x="1075525" y="14860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(add 5 6)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>
            <a:spLocks noGrp="1"/>
          </p:cNvSpPr>
          <p:nvPr>
            <p:ph type="title"/>
          </p:nvPr>
        </p:nvSpPr>
        <p:spPr>
          <a:xfrm>
            <a:off x="2123075" y="459800"/>
            <a:ext cx="6750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Scheme Call Expression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68"/>
          <p:cNvSpPr txBox="1"/>
          <p:nvPr/>
        </p:nvSpPr>
        <p:spPr>
          <a:xfrm>
            <a:off x="1075525" y="14860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(add 5 6)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3" name="Google Shape;593;p68"/>
          <p:cNvSpPr/>
          <p:nvPr/>
        </p:nvSpPr>
        <p:spPr>
          <a:xfrm>
            <a:off x="2175250" y="2041875"/>
            <a:ext cx="166200" cy="921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B81D2"/>
          </a:solidFill>
          <a:ln w="952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8"/>
          <p:cNvSpPr txBox="1"/>
          <p:nvPr/>
        </p:nvSpPr>
        <p:spPr>
          <a:xfrm>
            <a:off x="1778650" y="2886425"/>
            <a:ext cx="11514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operator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9"/>
          <p:cNvSpPr txBox="1">
            <a:spLocks noGrp="1"/>
          </p:cNvSpPr>
          <p:nvPr>
            <p:ph type="title"/>
          </p:nvPr>
        </p:nvSpPr>
        <p:spPr>
          <a:xfrm>
            <a:off x="2123075" y="459800"/>
            <a:ext cx="6750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Scheme Call Expression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69"/>
          <p:cNvSpPr txBox="1"/>
          <p:nvPr/>
        </p:nvSpPr>
        <p:spPr>
          <a:xfrm>
            <a:off x="1075525" y="14860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(add 5 6)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2" name="Google Shape;602;p69"/>
          <p:cNvSpPr/>
          <p:nvPr/>
        </p:nvSpPr>
        <p:spPr>
          <a:xfrm>
            <a:off x="2175250" y="2041875"/>
            <a:ext cx="166200" cy="921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B81D2"/>
          </a:solidFill>
          <a:ln w="952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9"/>
          <p:cNvSpPr/>
          <p:nvPr/>
        </p:nvSpPr>
        <p:spPr>
          <a:xfrm rot="-5400000">
            <a:off x="2699700" y="1875675"/>
            <a:ext cx="166500" cy="498900"/>
          </a:xfrm>
          <a:prstGeom prst="leftBrace">
            <a:avLst>
              <a:gd name="adj1" fmla="val 8333"/>
              <a:gd name="adj2" fmla="val 48727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9"/>
          <p:cNvSpPr txBox="1"/>
          <p:nvPr/>
        </p:nvSpPr>
        <p:spPr>
          <a:xfrm>
            <a:off x="1778650" y="2886425"/>
            <a:ext cx="11514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operator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5" name="Google Shape;605;p69"/>
          <p:cNvSpPr txBox="1"/>
          <p:nvPr/>
        </p:nvSpPr>
        <p:spPr>
          <a:xfrm>
            <a:off x="2341450" y="2157175"/>
            <a:ext cx="1305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operand(s)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0"/>
          <p:cNvSpPr txBox="1">
            <a:spLocks noGrp="1"/>
          </p:cNvSpPr>
          <p:nvPr>
            <p:ph type="title"/>
          </p:nvPr>
        </p:nvSpPr>
        <p:spPr>
          <a:xfrm>
            <a:off x="2123075" y="459800"/>
            <a:ext cx="6750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Scheme Call Expression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70"/>
          <p:cNvSpPr txBox="1"/>
          <p:nvPr/>
        </p:nvSpPr>
        <p:spPr>
          <a:xfrm>
            <a:off x="1075525" y="14860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(add 5 6)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3" name="Google Shape;613;p70"/>
          <p:cNvSpPr/>
          <p:nvPr/>
        </p:nvSpPr>
        <p:spPr>
          <a:xfrm>
            <a:off x="2175250" y="2041875"/>
            <a:ext cx="166200" cy="921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B81D2"/>
          </a:solidFill>
          <a:ln w="952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0"/>
          <p:cNvSpPr/>
          <p:nvPr/>
        </p:nvSpPr>
        <p:spPr>
          <a:xfrm rot="-5400000">
            <a:off x="2699700" y="1875675"/>
            <a:ext cx="166500" cy="498900"/>
          </a:xfrm>
          <a:prstGeom prst="leftBrace">
            <a:avLst>
              <a:gd name="adj1" fmla="val 8333"/>
              <a:gd name="adj2" fmla="val 48727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70"/>
          <p:cNvSpPr txBox="1"/>
          <p:nvPr/>
        </p:nvSpPr>
        <p:spPr>
          <a:xfrm>
            <a:off x="1778650" y="2886425"/>
            <a:ext cx="11514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operator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6" name="Google Shape;616;p70"/>
          <p:cNvSpPr txBox="1"/>
          <p:nvPr/>
        </p:nvSpPr>
        <p:spPr>
          <a:xfrm>
            <a:off x="2341450" y="2157175"/>
            <a:ext cx="1305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operand(s)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7" name="Google Shape;617;p70"/>
          <p:cNvSpPr txBox="1"/>
          <p:nvPr/>
        </p:nvSpPr>
        <p:spPr>
          <a:xfrm>
            <a:off x="1151650" y="3705175"/>
            <a:ext cx="7280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 using a set of parentheses!</a:t>
            </a:r>
            <a:endParaRPr>
              <a:solidFill>
                <a:srgbClr val="00ACC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1"/>
          <p:cNvSpPr txBox="1">
            <a:spLocks noGrp="1"/>
          </p:cNvSpPr>
          <p:nvPr>
            <p:ph type="title"/>
          </p:nvPr>
        </p:nvSpPr>
        <p:spPr>
          <a:xfrm>
            <a:off x="2123075" y="459800"/>
            <a:ext cx="6750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Scheme Call Expression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71"/>
          <p:cNvSpPr txBox="1"/>
          <p:nvPr/>
        </p:nvSpPr>
        <p:spPr>
          <a:xfrm>
            <a:off x="1075525" y="14860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(add 5 6)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5" name="Google Shape;625;p71"/>
          <p:cNvSpPr/>
          <p:nvPr/>
        </p:nvSpPr>
        <p:spPr>
          <a:xfrm>
            <a:off x="2175250" y="2041875"/>
            <a:ext cx="166200" cy="921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B81D2"/>
          </a:solidFill>
          <a:ln w="952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1"/>
          <p:cNvSpPr/>
          <p:nvPr/>
        </p:nvSpPr>
        <p:spPr>
          <a:xfrm rot="-5400000">
            <a:off x="2699700" y="1875675"/>
            <a:ext cx="166500" cy="498900"/>
          </a:xfrm>
          <a:prstGeom prst="leftBrace">
            <a:avLst>
              <a:gd name="adj1" fmla="val 8333"/>
              <a:gd name="adj2" fmla="val 48727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71"/>
          <p:cNvSpPr txBox="1"/>
          <p:nvPr/>
        </p:nvSpPr>
        <p:spPr>
          <a:xfrm>
            <a:off x="1778650" y="2886425"/>
            <a:ext cx="11514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operator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8" name="Google Shape;628;p71"/>
          <p:cNvSpPr txBox="1"/>
          <p:nvPr/>
        </p:nvSpPr>
        <p:spPr>
          <a:xfrm>
            <a:off x="2341450" y="2157175"/>
            <a:ext cx="1305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operand(s)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9" name="Google Shape;629;p71"/>
          <p:cNvSpPr txBox="1"/>
          <p:nvPr/>
        </p:nvSpPr>
        <p:spPr>
          <a:xfrm>
            <a:off x="1151650" y="3705175"/>
            <a:ext cx="7229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Apply the operator on the operands using a set of parentheses!</a:t>
            </a:r>
            <a:endParaRPr>
              <a:solidFill>
                <a:srgbClr val="00ACC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2613500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MT 2 grades released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Regrades due by 4/5 midnight tonight!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Lab 08 due tonight 4/5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07 due yesterday 4/4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72"/>
          <p:cNvSpPr txBox="1"/>
          <p:nvPr/>
        </p:nvSpPr>
        <p:spPr>
          <a:xfrm>
            <a:off x="1113725" y="1460475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(- 5 2)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73"/>
          <p:cNvSpPr txBox="1"/>
          <p:nvPr/>
        </p:nvSpPr>
        <p:spPr>
          <a:xfrm>
            <a:off x="1113725" y="1460475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(- 5 2)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5 - 2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74"/>
          <p:cNvSpPr txBox="1"/>
          <p:nvPr/>
        </p:nvSpPr>
        <p:spPr>
          <a:xfrm>
            <a:off x="1113725" y="1460475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(- 5 2)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5 - 2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1" name="Google Shape;651;p74"/>
          <p:cNvSpPr/>
          <p:nvPr/>
        </p:nvSpPr>
        <p:spPr>
          <a:xfrm>
            <a:off x="3019725" y="2016250"/>
            <a:ext cx="192000" cy="933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B81D2"/>
          </a:solidFill>
          <a:ln w="952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74"/>
          <p:cNvSpPr txBox="1"/>
          <p:nvPr/>
        </p:nvSpPr>
        <p:spPr>
          <a:xfrm>
            <a:off x="2827800" y="2950150"/>
            <a:ext cx="46443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use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to make a comment in Scheme!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5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75"/>
          <p:cNvSpPr txBox="1"/>
          <p:nvPr/>
        </p:nvSpPr>
        <p:spPr>
          <a:xfrm>
            <a:off x="1113725" y="1460475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(- 5 2)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5 - 2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6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76"/>
          <p:cNvSpPr txBox="1"/>
          <p:nvPr/>
        </p:nvSpPr>
        <p:spPr>
          <a:xfrm>
            <a:off x="1113725" y="1460475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(- 5 2)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5 - 2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(/ 9 3)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9 / 3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77"/>
          <p:cNvSpPr txBox="1"/>
          <p:nvPr/>
        </p:nvSpPr>
        <p:spPr>
          <a:xfrm>
            <a:off x="1113725" y="1460475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(- 5 2)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5 - 2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(/ 9 3)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9 / 3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78"/>
          <p:cNvSpPr txBox="1"/>
          <p:nvPr/>
        </p:nvSpPr>
        <p:spPr>
          <a:xfrm>
            <a:off x="1113725" y="1460475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(- 5 2)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5 - 2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(/ 9 3)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9 / 3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(+ (* 5 1) (- 2 2))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(5 * 1) + (2 - 2)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687;p79"/>
          <p:cNvSpPr txBox="1"/>
          <p:nvPr/>
        </p:nvSpPr>
        <p:spPr>
          <a:xfrm>
            <a:off x="1113725" y="1460475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(- 5 2)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5 - 2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(/ 9 3)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9 / 3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(+ (* 5 1) (- 2 2))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(5 * 1) + (2 - 2)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0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93" name="Google Shape;693;p80"/>
          <p:cNvSpPr txBox="1">
            <a:spLocks noGrp="1"/>
          </p:cNvSpPr>
          <p:nvPr>
            <p:ph type="ctrTitle" idx="4294967295"/>
          </p:nvPr>
        </p:nvSpPr>
        <p:spPr>
          <a:xfrm>
            <a:off x="261537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Special Forms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1"/>
          <p:cNvSpPr txBox="1">
            <a:spLocks noGrp="1"/>
          </p:cNvSpPr>
          <p:nvPr>
            <p:ph type="title"/>
          </p:nvPr>
        </p:nvSpPr>
        <p:spPr>
          <a:xfrm>
            <a:off x="3260800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Special Forms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8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63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special forms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don’t follow the normal call expression rules!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ctrTitle" idx="4294967295"/>
          </p:nvPr>
        </p:nvSpPr>
        <p:spPr>
          <a:xfrm>
            <a:off x="311700" y="3201100"/>
            <a:ext cx="85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2"/>
          <p:cNvSpPr txBox="1">
            <a:spLocks noGrp="1"/>
          </p:cNvSpPr>
          <p:nvPr>
            <p:ph type="title"/>
          </p:nvPr>
        </p:nvSpPr>
        <p:spPr>
          <a:xfrm>
            <a:off x="3260800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Special Forms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8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63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special forms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don’t follow the normal call expression rules!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each special form has its own rules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3"/>
          <p:cNvSpPr txBox="1">
            <a:spLocks noGrp="1"/>
          </p:cNvSpPr>
          <p:nvPr>
            <p:ph type="title"/>
          </p:nvPr>
        </p:nvSpPr>
        <p:spPr>
          <a:xfrm>
            <a:off x="3260800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Special Forms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8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63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special forms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don’t follow the normal call expression rules!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each special form has its own rules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4"/>
          <p:cNvSpPr txBox="1">
            <a:spLocks noGrp="1"/>
          </p:cNvSpPr>
          <p:nvPr>
            <p:ph type="title"/>
          </p:nvPr>
        </p:nvSpPr>
        <p:spPr>
          <a:xfrm>
            <a:off x="3260800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Special Forms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1" name="Google Shape;721;p8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63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special forms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don’t follow the normal call expression rules!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each special form has its own rules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5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Google Shape;727;p8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85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6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8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86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8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87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1 5) (/ 1 0) 50)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88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1 5) (/ 1 0) 50)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89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1 5) (/ 1 0) 50)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25 35) 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0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9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90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1 5) (/ 1 0) 50)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25 35)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and, or short-circuits!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1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91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1 5) (/ 1 0) 50)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25 35)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and, or short-circuits!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0 1)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remember only #f, false, False are false values!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atomic primitive expressions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most basic expressions that cannot be divided up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Google Shape;776;p9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92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1 5) (/ 1 0) 50)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25 35)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and, or short-circuits!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0 1) 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p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4" name="Google Shape;784;p93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1 5) (/ 1 0) 50)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25 35)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and, or short-circuits!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0 1)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remember only #f, false, False are false values!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WWSD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9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1" name="Google Shape;791;p94"/>
          <p:cNvSpPr txBox="1">
            <a:spLocks noGrp="1"/>
          </p:cNvSpPr>
          <p:nvPr>
            <p:ph type="body" idx="1"/>
          </p:nvPr>
        </p:nvSpPr>
        <p:spPr>
          <a:xfrm>
            <a:off x="185825" y="1532325"/>
            <a:ext cx="9064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5 1) 100 1000)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(&gt; 1 5) (/ 1 0) 50)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25 35)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and, or short-circuits!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0 1)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; remember only #f, false, False are false values!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5"/>
          <p:cNvSpPr txBox="1">
            <a:spLocks noGrp="1"/>
          </p:cNvSpPr>
          <p:nvPr>
            <p:ph type="title"/>
          </p:nvPr>
        </p:nvSpPr>
        <p:spPr>
          <a:xfrm>
            <a:off x="2533400" y="459800"/>
            <a:ext cx="63402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Return of Lambdas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p9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8" name="Google Shape;798;p95"/>
          <p:cNvSpPr txBox="1"/>
          <p:nvPr/>
        </p:nvSpPr>
        <p:spPr>
          <a:xfrm>
            <a:off x="918850" y="1588550"/>
            <a:ext cx="7410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6"/>
          <p:cNvSpPr txBox="1">
            <a:spLocks noGrp="1"/>
          </p:cNvSpPr>
          <p:nvPr>
            <p:ph type="title"/>
          </p:nvPr>
        </p:nvSpPr>
        <p:spPr>
          <a:xfrm>
            <a:off x="2533400" y="459800"/>
            <a:ext cx="63402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Return of Lambdas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9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5" name="Google Shape;805;p96"/>
          <p:cNvSpPr txBox="1"/>
          <p:nvPr/>
        </p:nvSpPr>
        <p:spPr>
          <a:xfrm>
            <a:off x="918850" y="1588550"/>
            <a:ext cx="7410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◎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is not evaluated until the function is called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7"/>
          <p:cNvSpPr txBox="1">
            <a:spLocks noGrp="1"/>
          </p:cNvSpPr>
          <p:nvPr>
            <p:ph type="title"/>
          </p:nvPr>
        </p:nvSpPr>
        <p:spPr>
          <a:xfrm>
            <a:off x="2533400" y="459800"/>
            <a:ext cx="63402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Return of Lambdas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Google Shape;811;p9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2" name="Google Shape;812;p97"/>
          <p:cNvSpPr txBox="1"/>
          <p:nvPr/>
        </p:nvSpPr>
        <p:spPr>
          <a:xfrm>
            <a:off x="918850" y="1588550"/>
            <a:ext cx="7410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◎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is not evaluated until the function is called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◎"/>
            </a:pP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Like Python, create a new frame whenever call the function!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8"/>
          <p:cNvSpPr txBox="1">
            <a:spLocks noGrp="1"/>
          </p:cNvSpPr>
          <p:nvPr>
            <p:ph type="title"/>
          </p:nvPr>
        </p:nvSpPr>
        <p:spPr>
          <a:xfrm>
            <a:off x="2533400" y="459800"/>
            <a:ext cx="63402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Return of Lambdas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8" name="Google Shape;818;p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98"/>
          <p:cNvSpPr txBox="1"/>
          <p:nvPr/>
        </p:nvSpPr>
        <p:spPr>
          <a:xfrm>
            <a:off x="918850" y="1588550"/>
            <a:ext cx="7410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◎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is not evaluated until the function is called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◎"/>
            </a:pP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Like Python, create a new frame whenever call the function!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◎"/>
            </a:pP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Lambda functions are values, too!  These 2 statements are equivalent: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9"/>
          <p:cNvSpPr txBox="1">
            <a:spLocks noGrp="1"/>
          </p:cNvSpPr>
          <p:nvPr>
            <p:ph type="title"/>
          </p:nvPr>
        </p:nvSpPr>
        <p:spPr>
          <a:xfrm>
            <a:off x="2533400" y="459800"/>
            <a:ext cx="63402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Return of Lambdas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5" name="Google Shape;825;p9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99"/>
          <p:cNvSpPr txBox="1"/>
          <p:nvPr/>
        </p:nvSpPr>
        <p:spPr>
          <a:xfrm>
            <a:off x="918850" y="1588550"/>
            <a:ext cx="7410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◎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is not evaluated until the function is called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◎"/>
            </a:pP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Like Python, create a new frame whenever call the function!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◎"/>
            </a:pP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Lambda functions are values, too!  These 2 statements are equivalent: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◉"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(square x) (* x x))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0"/>
          <p:cNvSpPr txBox="1">
            <a:spLocks noGrp="1"/>
          </p:cNvSpPr>
          <p:nvPr>
            <p:ph type="title"/>
          </p:nvPr>
        </p:nvSpPr>
        <p:spPr>
          <a:xfrm>
            <a:off x="2533400" y="459800"/>
            <a:ext cx="63402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Return of Lambdas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p10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3" name="Google Shape;833;p100"/>
          <p:cNvSpPr txBox="1"/>
          <p:nvPr/>
        </p:nvSpPr>
        <p:spPr>
          <a:xfrm>
            <a:off x="918850" y="1588550"/>
            <a:ext cx="7410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&lt;parameters&gt;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◎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is not evaluated until the function is called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◎"/>
            </a:pP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Like Python, create a new frame whenever call the function!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◎"/>
            </a:pP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Lambda functions are values, too!  These 2 statements are equivalent: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◉"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(square x) (* x x))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◉"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square (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(x) (* x x)))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1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39" name="Google Shape;839;p101"/>
          <p:cNvSpPr txBox="1">
            <a:spLocks noGrp="1"/>
          </p:cNvSpPr>
          <p:nvPr>
            <p:ph type="ctrTitle" idx="4294967295"/>
          </p:nvPr>
        </p:nvSpPr>
        <p:spPr>
          <a:xfrm>
            <a:off x="3344700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Pairs + Lists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atomic primitive expressions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most basic expressions that cannot be divided up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numbers, booleans, symbols, names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2"/>
          <p:cNvSpPr txBox="1">
            <a:spLocks noGrp="1"/>
          </p:cNvSpPr>
          <p:nvPr>
            <p:ph type="title"/>
          </p:nvPr>
        </p:nvSpPr>
        <p:spPr>
          <a:xfrm>
            <a:off x="2001900" y="4854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Linked Lists in Scheme?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10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6" name="Google Shape;846;p102"/>
          <p:cNvSpPr txBox="1">
            <a:spLocks noGrp="1"/>
          </p:cNvSpPr>
          <p:nvPr>
            <p:ph type="body" idx="1"/>
          </p:nvPr>
        </p:nvSpPr>
        <p:spPr>
          <a:xfrm>
            <a:off x="1072500" y="1737050"/>
            <a:ext cx="7103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To create a linked list, use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takes 2 args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3"/>
          <p:cNvSpPr txBox="1">
            <a:spLocks noGrp="1"/>
          </p:cNvSpPr>
          <p:nvPr>
            <p:ph type="title"/>
          </p:nvPr>
        </p:nvSpPr>
        <p:spPr>
          <a:xfrm>
            <a:off x="2001900" y="4854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Linked Lists in Scheme?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10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103"/>
          <p:cNvSpPr txBox="1">
            <a:spLocks noGrp="1"/>
          </p:cNvSpPr>
          <p:nvPr>
            <p:ph type="body" idx="1"/>
          </p:nvPr>
        </p:nvSpPr>
        <p:spPr>
          <a:xfrm>
            <a:off x="1072500" y="1737050"/>
            <a:ext cx="7103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To create a linked list, use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takes 2 args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Empty linked list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represented using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4"/>
          <p:cNvSpPr txBox="1">
            <a:spLocks noGrp="1"/>
          </p:cNvSpPr>
          <p:nvPr>
            <p:ph type="title"/>
          </p:nvPr>
        </p:nvSpPr>
        <p:spPr>
          <a:xfrm>
            <a:off x="2001900" y="4854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Linked Lists in Scheme?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9" name="Google Shape;859;p10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0" name="Google Shape;860;p104"/>
          <p:cNvSpPr txBox="1">
            <a:spLocks noGrp="1"/>
          </p:cNvSpPr>
          <p:nvPr>
            <p:ph type="body" idx="1"/>
          </p:nvPr>
        </p:nvSpPr>
        <p:spPr>
          <a:xfrm>
            <a:off x="1072500" y="1737050"/>
            <a:ext cx="7103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To create a linked list, use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takes 2 args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Empty linked list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represented using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To get the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first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element of a linked list, use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5"/>
          <p:cNvSpPr txBox="1">
            <a:spLocks noGrp="1"/>
          </p:cNvSpPr>
          <p:nvPr>
            <p:ph type="title"/>
          </p:nvPr>
        </p:nvSpPr>
        <p:spPr>
          <a:xfrm>
            <a:off x="2001900" y="4854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Linked Lists in Scheme?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10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105"/>
          <p:cNvSpPr txBox="1">
            <a:spLocks noGrp="1"/>
          </p:cNvSpPr>
          <p:nvPr>
            <p:ph type="body" idx="1"/>
          </p:nvPr>
        </p:nvSpPr>
        <p:spPr>
          <a:xfrm>
            <a:off x="1072500" y="1737050"/>
            <a:ext cx="7103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To create a linked list, use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takes 2 args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Empty linked list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represented using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To get the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first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element of a linked list, use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To get the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rest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of the linked list, use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cdr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06"/>
          <p:cNvSpPr txBox="1">
            <a:spLocks noGrp="1"/>
          </p:cNvSpPr>
          <p:nvPr>
            <p:ph type="title"/>
          </p:nvPr>
        </p:nvSpPr>
        <p:spPr>
          <a:xfrm>
            <a:off x="3736275" y="434200"/>
            <a:ext cx="7671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Demo!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Google Shape;873;p10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4" name="Google Shape;874;p106"/>
          <p:cNvSpPr txBox="1">
            <a:spLocks noGrp="1"/>
          </p:cNvSpPr>
          <p:nvPr>
            <p:ph type="body" idx="1"/>
          </p:nvPr>
        </p:nvSpPr>
        <p:spPr>
          <a:xfrm>
            <a:off x="2555700" y="1788200"/>
            <a:ext cx="4032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 u="sng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https://scheme.cs61a.org/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Great resource to learn Scheme!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107"/>
          <p:cNvSpPr txBox="1">
            <a:spLocks noGrp="1"/>
          </p:cNvSpPr>
          <p:nvPr>
            <p:ph type="body" idx="1"/>
          </p:nvPr>
        </p:nvSpPr>
        <p:spPr>
          <a:xfrm>
            <a:off x="866800" y="1861400"/>
            <a:ext cx="7731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only used to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compare numbers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1" name="Google Shape;881;p107"/>
          <p:cNvSpPr txBox="1"/>
          <p:nvPr/>
        </p:nvSpPr>
        <p:spPr>
          <a:xfrm>
            <a:off x="2290200" y="678450"/>
            <a:ext cx="60402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=, eq?, equal?</a:t>
            </a:r>
            <a:endParaRPr sz="4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108"/>
          <p:cNvSpPr txBox="1">
            <a:spLocks noGrp="1"/>
          </p:cNvSpPr>
          <p:nvPr>
            <p:ph type="body" idx="1"/>
          </p:nvPr>
        </p:nvSpPr>
        <p:spPr>
          <a:xfrm>
            <a:off x="866800" y="1861400"/>
            <a:ext cx="7731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only used to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compare numbers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eq?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behaves like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in Python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for non-pairs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(numbers, booleans, etc) and behaves like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for pairs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8" name="Google Shape;888;p108"/>
          <p:cNvSpPr txBox="1"/>
          <p:nvPr/>
        </p:nvSpPr>
        <p:spPr>
          <a:xfrm>
            <a:off x="2290200" y="678450"/>
            <a:ext cx="60402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=, eq?, equal?</a:t>
            </a:r>
            <a:endParaRPr sz="4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0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4" name="Google Shape;894;p109"/>
          <p:cNvSpPr txBox="1">
            <a:spLocks noGrp="1"/>
          </p:cNvSpPr>
          <p:nvPr>
            <p:ph type="body" idx="1"/>
          </p:nvPr>
        </p:nvSpPr>
        <p:spPr>
          <a:xfrm>
            <a:off x="866800" y="1861400"/>
            <a:ext cx="7731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only used to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compare numbers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eq?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behaves like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in Python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for non-pairs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(numbers, booleans, etc) and behaves like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for pairs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equal?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compares pairs by checking that their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 are equal, and their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cdr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 are equal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95" name="Google Shape;895;p109"/>
          <p:cNvSpPr txBox="1"/>
          <p:nvPr/>
        </p:nvSpPr>
        <p:spPr>
          <a:xfrm>
            <a:off x="2290200" y="678450"/>
            <a:ext cx="60402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=, eq?, equal?</a:t>
            </a:r>
            <a:endParaRPr sz="4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1" name="Google Shape;901;p110"/>
          <p:cNvSpPr txBox="1">
            <a:spLocks noGrp="1"/>
          </p:cNvSpPr>
          <p:nvPr>
            <p:ph type="body" idx="1"/>
          </p:nvPr>
        </p:nvSpPr>
        <p:spPr>
          <a:xfrm>
            <a:off x="866800" y="1861400"/>
            <a:ext cx="7731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only used to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compare numbers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eq?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behaves like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in Python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for non-pairs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(numbers, booleans, etc) and behaves like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for pairs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equal?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compares pairs by checking that their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 are equal, and their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cdr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 are equal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checks the contents of pairs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02" name="Google Shape;902;p110"/>
          <p:cNvSpPr txBox="1"/>
          <p:nvPr/>
        </p:nvSpPr>
        <p:spPr>
          <a:xfrm>
            <a:off x="2290200" y="678450"/>
            <a:ext cx="60402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=, eq?, equal?</a:t>
            </a:r>
            <a:endParaRPr sz="4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atomic primitive expressions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most basic expressions that cannot be divided up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numbers, booleans, symbols, names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atomic primitive expressions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most basic expressions that cannot be divided up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numbers, booleans, symbols, names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123  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Primitives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atomic primitive expressions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most basic expressions that cannot be divided up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numbers, booleans, symbols, names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123 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#t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1985</Words>
  <Application>Microsoft Macintosh PowerPoint</Application>
  <PresentationFormat>Presentación en pantalla (16:9)</PresentationFormat>
  <Paragraphs>510</Paragraphs>
  <Slides>68</Slides>
  <Notes>68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68</vt:i4>
      </vt:variant>
    </vt:vector>
  </HeadingPairs>
  <TitlesOfParts>
    <vt:vector size="81" baseType="lpstr">
      <vt:lpstr>Lato</vt:lpstr>
      <vt:lpstr>Economica</vt:lpstr>
      <vt:lpstr>Varela Round</vt:lpstr>
      <vt:lpstr>Arial</vt:lpstr>
      <vt:lpstr>Nixie One</vt:lpstr>
      <vt:lpstr>Spectral</vt:lpstr>
      <vt:lpstr>Open Sans</vt:lpstr>
      <vt:lpstr>Courier New</vt:lpstr>
      <vt:lpstr>Lobster</vt:lpstr>
      <vt:lpstr>Raleway</vt:lpstr>
      <vt:lpstr>Puck template</vt:lpstr>
      <vt:lpstr>Luxe</vt:lpstr>
      <vt:lpstr>Streamline</vt:lpstr>
      <vt:lpstr>Dis 08: Scheme</vt:lpstr>
      <vt:lpstr>Agenda </vt:lpstr>
      <vt:lpstr>Administrivia </vt:lpstr>
      <vt:lpstr>1</vt:lpstr>
      <vt:lpstr>Primitives </vt:lpstr>
      <vt:lpstr>Primitives </vt:lpstr>
      <vt:lpstr>Primitives </vt:lpstr>
      <vt:lpstr>Primitives </vt:lpstr>
      <vt:lpstr>Primitives </vt:lpstr>
      <vt:lpstr>Primitives </vt:lpstr>
      <vt:lpstr>Primitives </vt:lpstr>
      <vt:lpstr>Primitives </vt:lpstr>
      <vt:lpstr>define Statements </vt:lpstr>
      <vt:lpstr>define Statements </vt:lpstr>
      <vt:lpstr>define Statements </vt:lpstr>
      <vt:lpstr>define Statements </vt:lpstr>
      <vt:lpstr>define Statements </vt:lpstr>
      <vt:lpstr>define Statements </vt:lpstr>
      <vt:lpstr>define Statements </vt:lpstr>
      <vt:lpstr>define Statements </vt:lpstr>
      <vt:lpstr>define Statements </vt:lpstr>
      <vt:lpstr>define Statements </vt:lpstr>
      <vt:lpstr>2</vt:lpstr>
      <vt:lpstr>Review: Evaluating Call Expressions</vt:lpstr>
      <vt:lpstr>Scheme Call Expression </vt:lpstr>
      <vt:lpstr>Scheme Call Expression </vt:lpstr>
      <vt:lpstr>Scheme Call Expression </vt:lpstr>
      <vt:lpstr>Scheme Call Expression </vt:lpstr>
      <vt:lpstr>Scheme Call Expression </vt:lpstr>
      <vt:lpstr>WWSD </vt:lpstr>
      <vt:lpstr>WWSD </vt:lpstr>
      <vt:lpstr>WWSD </vt:lpstr>
      <vt:lpstr>WWSD </vt:lpstr>
      <vt:lpstr>WWSD </vt:lpstr>
      <vt:lpstr>WWSD </vt:lpstr>
      <vt:lpstr>WWSD </vt:lpstr>
      <vt:lpstr>WWSD </vt:lpstr>
      <vt:lpstr>3</vt:lpstr>
      <vt:lpstr>Special Forms </vt:lpstr>
      <vt:lpstr>Special Forms </vt:lpstr>
      <vt:lpstr>Special Forms </vt:lpstr>
      <vt:lpstr>Special Forms </vt:lpstr>
      <vt:lpstr>WWSD </vt:lpstr>
      <vt:lpstr>WWSD </vt:lpstr>
      <vt:lpstr>WWSD </vt:lpstr>
      <vt:lpstr>WWSD </vt:lpstr>
      <vt:lpstr>WWSD </vt:lpstr>
      <vt:lpstr>WWSD </vt:lpstr>
      <vt:lpstr>WWSD </vt:lpstr>
      <vt:lpstr>WWSD </vt:lpstr>
      <vt:lpstr>WWSD </vt:lpstr>
      <vt:lpstr>WWSD </vt:lpstr>
      <vt:lpstr>Return of Lambdas </vt:lpstr>
      <vt:lpstr>Return of Lambdas </vt:lpstr>
      <vt:lpstr>Return of Lambdas </vt:lpstr>
      <vt:lpstr>Return of Lambdas </vt:lpstr>
      <vt:lpstr>Return of Lambdas </vt:lpstr>
      <vt:lpstr>Return of Lambdas </vt:lpstr>
      <vt:lpstr>4</vt:lpstr>
      <vt:lpstr>Linked Lists in Scheme? </vt:lpstr>
      <vt:lpstr>Linked Lists in Scheme? </vt:lpstr>
      <vt:lpstr>Linked Lists in Scheme? </vt:lpstr>
      <vt:lpstr>Linked Lists in Scheme? </vt:lpstr>
      <vt:lpstr>Demo!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08: Scheme</dc:title>
  <cp:lastModifiedBy>Usuario de Microsoft Office</cp:lastModifiedBy>
  <cp:revision>1</cp:revision>
  <dcterms:modified xsi:type="dcterms:W3CDTF">2019-04-06T02:21:13Z</dcterms:modified>
</cp:coreProperties>
</file>