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4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49"/>
      <p:bold r:id="rId50"/>
      <p:italic r:id="rId51"/>
      <p:boldItalic r:id="rId52"/>
    </p:embeddedFont>
    <p:embeddedFont>
      <p:font typeface="Lato" panose="020F0502020204030203" pitchFamily="34" charset="77"/>
      <p:regular r:id="rId53"/>
      <p:bold r:id="rId54"/>
      <p:italic r:id="rId55"/>
      <p:boldItalic r:id="rId56"/>
    </p:embeddedFont>
    <p:embeddedFont>
      <p:font typeface="Lobster" pitchFamily="2" charset="77"/>
      <p:regular r:id="rId57"/>
    </p:embeddedFont>
    <p:embeddedFont>
      <p:font typeface="Nixie One" panose="02000503080000020004" pitchFamily="2" charset="0"/>
      <p:regular r:id="rId58"/>
    </p:embeddedFont>
    <p:embeddedFont>
      <p:font typeface="Open Sans" panose="020B0606030504020204" pitchFamily="34" charset="0"/>
      <p:regular r:id="rId59"/>
      <p:bold r:id="rId60"/>
      <p:italic r:id="rId61"/>
      <p:boldItalic r:id="rId62"/>
    </p:embeddedFont>
    <p:embeddedFont>
      <p:font typeface="Raleway" panose="020B0503030101060003" pitchFamily="34" charset="77"/>
      <p:regular r:id="rId63"/>
      <p:bold r:id="rId64"/>
      <p:italic r:id="rId65"/>
      <p:boldItalic r:id="rId66"/>
    </p:embeddedFont>
    <p:embeddedFont>
      <p:font typeface="Spectral" panose="02020502060000000000" pitchFamily="18" charset="77"/>
      <p:regular r:id="rId67"/>
      <p:bold r:id="rId68"/>
      <p:italic r:id="rId69"/>
      <p:boldItalic r:id="rId70"/>
    </p:embeddedFont>
    <p:embeddedFont>
      <p:font typeface="Varela Round" pitchFamily="2" charset="-79"/>
      <p:regular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font" Target="fonts/font15.fntdata"/><Relationship Id="rId68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font" Target="fonts/font18.fntdata"/><Relationship Id="rId74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font" Target="fonts/font13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font" Target="fonts/font21.fntdata"/><Relationship Id="rId8" Type="http://schemas.openxmlformats.org/officeDocument/2006/relationships/slide" Target="slides/slide5.xml"/><Relationship Id="rId51" Type="http://schemas.openxmlformats.org/officeDocument/2006/relationships/font" Target="fonts/font3.fntdata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1.fntdata"/><Relationship Id="rId67" Type="http://schemas.openxmlformats.org/officeDocument/2006/relationships/font" Target="fonts/font19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6.fntdata"/><Relationship Id="rId62" Type="http://schemas.openxmlformats.org/officeDocument/2006/relationships/font" Target="fonts/font14.fntdata"/><Relationship Id="rId70" Type="http://schemas.openxmlformats.org/officeDocument/2006/relationships/font" Target="fonts/font22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73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4.xml"/><Relationship Id="rId7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5815284d6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5815284d6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815284d6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815284d6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815284d6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815284d6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5815284d6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5815284d6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815284d6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815284d6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815284d6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815284d6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5815284d6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5815284d6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815284d6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815284d6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11ae001d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11ae001d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4c9301edd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4c9301eddd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581c90a4c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581c90a4c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c9105740c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c9105740c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81c90a4c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81c90a4c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11ae001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11ae001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511ae001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511ae001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11ae001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11ae001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11ae001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11ae001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11ae001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11ae001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11ae001d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11ae001d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11ae001d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11ae001d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11ae001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11ae001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511ae001d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511ae001d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11ae001d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11ae001d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511ae001d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511ae001d1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11ae001d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511ae001d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11ae001d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11ae001d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581c90a4c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581c90a4c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4d913f0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4d913f0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511ae001d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511ae001d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511ae001d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511ae001d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75d213db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75d213db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511ae001d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511ae001d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11ae001d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11ae001d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11ae001d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11ae001d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511ae001d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511ae001d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511ae001d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511ae001d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4c9301ed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4c9301ed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815284d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815284d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5815284d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5815284d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4c9301eddd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4c9301eddd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5815284d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5815284d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7" name="Google Shape;197;p1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8" name="Google Shape;198;p1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3" name="Google Shape;203;p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4" name="Google Shape;214;p17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9" name="Google Shape;229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236" name="Google Shape;23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3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1" name="Google Shape;251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8" name="Google Shape;258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5" name="Google Shape;265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3" name="Google Shape;27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29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9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2" name="Google Shape;28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9" name="Google Shape;28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31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96" name="Google Shape;29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3" name="Google Shape;30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33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3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314" name="Google Shape;31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5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35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7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7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7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7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8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8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8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8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9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39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9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9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4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2" name="Google Shape;382;p40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0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0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0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41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99" name="Google Shape;399;p41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1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1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1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6" name="Google Shape;24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903150" y="1678600"/>
            <a:ext cx="755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10:</a:t>
            </a: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Iterators, Generators + Streams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>
            <a:spLocks noGrp="1"/>
          </p:cNvSpPr>
          <p:nvPr>
            <p:ph type="ctrTitle"/>
          </p:nvPr>
        </p:nvSpPr>
        <p:spPr>
          <a:xfrm>
            <a:off x="1177050" y="3140550"/>
            <a:ext cx="6789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chemeClr val="accen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78" name="Google Shape;478;p52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 = [1, 2]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a_iter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3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85" name="Google Shape;485;p53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 = [1, 2]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a_iter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4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92" name="Google Shape;492;p54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 = [1, 2]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a_iter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3" name="Google Shape;493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5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99" name="Google Shape;499;p55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 = [1, 2]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a_iter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06" name="Google Shape;506;p56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 = [1, 2]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a_iter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7" name="Google Shape;507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7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13" name="Google Shape;513;p57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 = [1, 2]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a_iter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4" name="Google Shape;514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20" name="Google Shape;520;p58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 = [1, 2]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a_iter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(a_iter)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StopIteration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1" name="Google Shape;521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>
            <a:spLocks noGrp="1"/>
          </p:cNvSpPr>
          <p:nvPr>
            <p:ph type="title"/>
          </p:nvPr>
        </p:nvSpPr>
        <p:spPr>
          <a:xfrm>
            <a:off x="306745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Book Analogy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27" name="Google Shape;527;p59"/>
          <p:cNvSpPr txBox="1">
            <a:spLocks noGrp="1"/>
          </p:cNvSpPr>
          <p:nvPr>
            <p:ph type="body" idx="1"/>
          </p:nvPr>
        </p:nvSpPr>
        <p:spPr>
          <a:xfrm>
            <a:off x="654975" y="1532675"/>
            <a:ext cx="5761200" cy="29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Iterable → book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Iterator → bookmark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8" name="Google Shape;528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29" name="Google Shape;52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850" y="1428150"/>
            <a:ext cx="3434075" cy="34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0"/>
          <p:cNvSpPr txBox="1">
            <a:spLocks noGrp="1"/>
          </p:cNvSpPr>
          <p:nvPr>
            <p:ph type="title"/>
          </p:nvPr>
        </p:nvSpPr>
        <p:spPr>
          <a:xfrm>
            <a:off x="3388925" y="447100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Watch out!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35" name="Google Shape;535;p60"/>
          <p:cNvSpPr txBox="1">
            <a:spLocks noGrp="1"/>
          </p:cNvSpPr>
          <p:nvPr>
            <p:ph type="body" idx="1"/>
          </p:nvPr>
        </p:nvSpPr>
        <p:spPr>
          <a:xfrm>
            <a:off x="654975" y="1532675"/>
            <a:ext cx="7529100" cy="29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Calling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on an iterator returns itself (the same iterator)!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Can call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on iterable again to get a new iterator that starts at the beginning of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36" name="Google Shape;536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>
            <a:spLocks noGrp="1"/>
          </p:cNvSpPr>
          <p:nvPr>
            <p:ph type="title"/>
          </p:nvPr>
        </p:nvSpPr>
        <p:spPr>
          <a:xfrm>
            <a:off x="1202525" y="460475"/>
            <a:ext cx="8317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Implementation of For Loop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42" name="Google Shape;542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3" name="Google Shape;543;p61"/>
          <p:cNvSpPr txBox="1">
            <a:spLocks noGrp="1"/>
          </p:cNvSpPr>
          <p:nvPr>
            <p:ph type="body" idx="1"/>
          </p:nvPr>
        </p:nvSpPr>
        <p:spPr>
          <a:xfrm>
            <a:off x="431025" y="2228700"/>
            <a:ext cx="4110000" cy="29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i in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	print(i)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4" name="Google Shape;544;p61"/>
          <p:cNvSpPr txBox="1">
            <a:spLocks noGrp="1"/>
          </p:cNvSpPr>
          <p:nvPr>
            <p:ph type="body" idx="1"/>
          </p:nvPr>
        </p:nvSpPr>
        <p:spPr>
          <a:xfrm>
            <a:off x="4676275" y="2159600"/>
            <a:ext cx="4003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items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True: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		i =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(items)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		print(i)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 StopIteration: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		break # exits loop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5" name="Google Shape;545;p61"/>
          <p:cNvSpPr txBox="1">
            <a:spLocks noGrp="1"/>
          </p:cNvSpPr>
          <p:nvPr>
            <p:ph type="body" idx="1"/>
          </p:nvPr>
        </p:nvSpPr>
        <p:spPr>
          <a:xfrm>
            <a:off x="2994450" y="1417225"/>
            <a:ext cx="33279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counts</a:t>
            </a: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1 ) Iterators 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2 ) Generators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3 ) Streams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2"/>
          <p:cNvSpPr txBox="1">
            <a:spLocks noGrp="1"/>
          </p:cNvSpPr>
          <p:nvPr>
            <p:ph type="title"/>
          </p:nvPr>
        </p:nvSpPr>
        <p:spPr>
          <a:xfrm>
            <a:off x="2126750" y="500675"/>
            <a:ext cx="8317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Useful Python Methods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62"/>
          <p:cNvSpPr txBox="1"/>
          <p:nvPr/>
        </p:nvSpPr>
        <p:spPr>
          <a:xfrm>
            <a:off x="972450" y="1564350"/>
            <a:ext cx="7563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(start, end)</a:t>
            </a:r>
            <a:r>
              <a:rPr lang="en" sz="18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returns an iterable consisting of the numbers from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start </a:t>
            </a:r>
            <a:r>
              <a:rPr lang="en" sz="18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(inclusive) to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8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 (exclusive)</a:t>
            </a:r>
            <a:endParaRPr sz="18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pectral"/>
              <a:buChar char="■"/>
            </a:pPr>
            <a:r>
              <a:rPr lang="en" sz="18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default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18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 is 0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(f, iterable)</a:t>
            </a: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returns a new iterator containing the results from applying function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 to each value in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(f, iterable)</a:t>
            </a: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returns a new iterator containing only the results where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800">
                <a:solidFill>
                  <a:schemeClr val="accent1"/>
                </a:solidFill>
                <a:latin typeface="Spectral"/>
                <a:ea typeface="Spectral"/>
                <a:cs typeface="Spectral"/>
                <a:sym typeface="Spectral"/>
              </a:rPr>
              <a:t>(value)  = True for each value in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iterable</a:t>
            </a:r>
            <a:endParaRPr sz="18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3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58" name="Google Shape;558;p63"/>
          <p:cNvSpPr txBox="1">
            <a:spLocks noGrp="1"/>
          </p:cNvSpPr>
          <p:nvPr>
            <p:ph type="ctrTitle" idx="4294967295"/>
          </p:nvPr>
        </p:nvSpPr>
        <p:spPr>
          <a:xfrm>
            <a:off x="331852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Generators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"/>
          <p:cNvSpPr txBox="1">
            <a:spLocks noGrp="1"/>
          </p:cNvSpPr>
          <p:nvPr>
            <p:ph type="title"/>
          </p:nvPr>
        </p:nvSpPr>
        <p:spPr>
          <a:xfrm>
            <a:off x="33220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generator function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special type of function that uses (at least one)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instead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5" name="Google Shape;565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>
            <a:spLocks noGrp="1"/>
          </p:cNvSpPr>
          <p:nvPr>
            <p:ph type="title"/>
          </p:nvPr>
        </p:nvSpPr>
        <p:spPr>
          <a:xfrm>
            <a:off x="33220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generator function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special type of function that uses (at least one)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instead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when called, a generator object (which is a type of iterator) is returned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2" name="Google Shape;572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33220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78" name="Google Shape;578;p66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generator function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special type of function that uses (at least one)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instead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when called, a generator object (which is a type of iterator) is returned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closes the current frame and exits function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9" name="Google Shape;579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>
            <a:spLocks noGrp="1"/>
          </p:cNvSpPr>
          <p:nvPr>
            <p:ph type="title"/>
          </p:nvPr>
        </p:nvSpPr>
        <p:spPr>
          <a:xfrm>
            <a:off x="33220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85" name="Google Shape;585;p67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generator function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special type of function that uses (at least one)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instead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when called, a generator object (which is a type of iterator) is returned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closes the current frame and exits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saves the current position/frame until the next time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next()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called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will continue until reaches next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statement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6" name="Google Shape;586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>
            <a:spLocks noGrp="1"/>
          </p:cNvSpPr>
          <p:nvPr>
            <p:ph type="title"/>
          </p:nvPr>
        </p:nvSpPr>
        <p:spPr>
          <a:xfrm>
            <a:off x="33220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92" name="Google Shape;592;p68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generator function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special type of function that uses (at least one)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instead of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endParaRPr sz="1800" b="1">
              <a:solidFill>
                <a:srgbClr val="65BB4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when called, a generator object (which is a type of iterator) is returned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closes the current frame and exits function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keyword saves the current position/frame until the next time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next()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called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will continue until reaches next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statement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 from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iterator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will yield every value from the iterator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Equivalent to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for value 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3" name="Google Shape;593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99" name="Google Shape;599;p69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0" name="Google Shape;600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0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06" name="Google Shape;606;p70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func =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x: x * 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nums 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7" name="Google Shape;607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1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13" name="Google Shape;613;p71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func =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x: x * 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nums 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g = gen(func, nums)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4" name="Google Shape;614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1595525" y="1708075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09 due tonight 4/19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Lab 11 due tonight 4/19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Scheme Project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Part II due yesterday 4/18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○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Entire project due Wednesday 4/24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2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0" name="Google Shape;620;p72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func =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x: x * 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nums 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g = gen(func, nums)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1" name="Google Shape;621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72"/>
          <p:cNvSpPr txBox="1">
            <a:spLocks noGrp="1"/>
          </p:cNvSpPr>
          <p:nvPr>
            <p:ph type="body" idx="1"/>
          </p:nvPr>
        </p:nvSpPr>
        <p:spPr>
          <a:xfrm>
            <a:off x="47319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3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8" name="Google Shape;628;p73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func =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x: x * 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nums 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g = gen(func, nums)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9" name="Google Shape;629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73"/>
          <p:cNvSpPr txBox="1">
            <a:spLocks noGrp="1"/>
          </p:cNvSpPr>
          <p:nvPr>
            <p:ph type="body" idx="1"/>
          </p:nvPr>
        </p:nvSpPr>
        <p:spPr>
          <a:xfrm>
            <a:off x="47319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4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36" name="Google Shape;636;p74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func =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x: x * 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nums 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g = gen(func, nums)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7" name="Google Shape;637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74"/>
          <p:cNvSpPr txBox="1">
            <a:spLocks noGrp="1"/>
          </p:cNvSpPr>
          <p:nvPr>
            <p:ph type="body" idx="1"/>
          </p:nvPr>
        </p:nvSpPr>
        <p:spPr>
          <a:xfrm>
            <a:off x="47319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5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44" name="Google Shape;644;p75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func =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x: x * 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nums 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g = gen(func, nums)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5" name="Google Shape;645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75"/>
          <p:cNvSpPr txBox="1">
            <a:spLocks noGrp="1"/>
          </p:cNvSpPr>
          <p:nvPr>
            <p:ph type="body" idx="1"/>
          </p:nvPr>
        </p:nvSpPr>
        <p:spPr>
          <a:xfrm>
            <a:off x="47319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6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52" name="Google Shape;652;p76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func =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x: x * 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nums 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g = gen(func, nums)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53" name="Google Shape;653;p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4" name="Google Shape;654;p76"/>
          <p:cNvSpPr txBox="1">
            <a:spLocks noGrp="1"/>
          </p:cNvSpPr>
          <p:nvPr>
            <p:ph type="body" idx="1"/>
          </p:nvPr>
        </p:nvSpPr>
        <p:spPr>
          <a:xfrm>
            <a:off x="47319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StopIteration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7"/>
          <p:cNvSpPr txBox="1">
            <a:spLocks noGrp="1"/>
          </p:cNvSpPr>
          <p:nvPr>
            <p:ph type="title"/>
          </p:nvPr>
        </p:nvSpPr>
        <p:spPr>
          <a:xfrm>
            <a:off x="23576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Generator Example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60" name="Google Shape;660;p77"/>
          <p:cNvSpPr txBox="1">
            <a:spLocks noGrp="1"/>
          </p:cNvSpPr>
          <p:nvPr>
            <p:ph type="body" idx="1"/>
          </p:nvPr>
        </p:nvSpPr>
        <p:spPr>
          <a:xfrm>
            <a:off x="4272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gen(f, lst):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elem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lst: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f(elem)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func = 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x: x * 10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nums = [1, 2, 3]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g = gen(func, nums)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61" name="Google Shape;661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77"/>
          <p:cNvSpPr txBox="1">
            <a:spLocks noGrp="1"/>
          </p:cNvSpPr>
          <p:nvPr>
            <p:ph type="body" idx="1"/>
          </p:nvPr>
        </p:nvSpPr>
        <p:spPr>
          <a:xfrm>
            <a:off x="4731950" y="1465725"/>
            <a:ext cx="39798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(g)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[10, 20, 30]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# can pass iterable to list function to put the items into a list</a:t>
            </a: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8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8" name="Google Shape;668;p78"/>
          <p:cNvSpPr txBox="1">
            <a:spLocks noGrp="1"/>
          </p:cNvSpPr>
          <p:nvPr>
            <p:ph type="ctrTitle" idx="4294967295"/>
          </p:nvPr>
        </p:nvSpPr>
        <p:spPr>
          <a:xfrm>
            <a:off x="3492650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Streams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9"/>
          <p:cNvSpPr txBox="1">
            <a:spLocks noGrp="1"/>
          </p:cNvSpPr>
          <p:nvPr>
            <p:ph type="title"/>
          </p:nvPr>
        </p:nvSpPr>
        <p:spPr>
          <a:xfrm>
            <a:off x="27356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Infinite Sequences?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7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(naturals n)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(cons n (naturals (+ n 1))))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naturals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0"/>
          <p:cNvSpPr txBox="1">
            <a:spLocks noGrp="1"/>
          </p:cNvSpPr>
          <p:nvPr>
            <p:ph type="title"/>
          </p:nvPr>
        </p:nvSpPr>
        <p:spPr>
          <a:xfrm>
            <a:off x="2735675" y="4598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Infinite Sequences?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2" name="Google Shape;682;p8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scm&gt; (</a:t>
            </a: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define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(naturals n)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(cons n (naturals (+ n 1))))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naturals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scm &gt; (naturals 0)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Error: maximum recursion depth exceeded 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1"/>
          <p:cNvSpPr txBox="1">
            <a:spLocks noGrp="1"/>
          </p:cNvSpPr>
          <p:nvPr>
            <p:ph type="title"/>
          </p:nvPr>
        </p:nvSpPr>
        <p:spPr>
          <a:xfrm>
            <a:off x="3713450" y="4732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Streams!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81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streams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allow us to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lazily evaluate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values in a sequence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first element ready to go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rest of stream’s elements computed only when we ask for it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ctrTitle" idx="4294967295"/>
          </p:nvPr>
        </p:nvSpPr>
        <p:spPr>
          <a:xfrm>
            <a:off x="311700" y="3201100"/>
            <a:ext cx="8520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title"/>
          </p:nvPr>
        </p:nvSpPr>
        <p:spPr>
          <a:xfrm>
            <a:off x="3713450" y="4732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Streams!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82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constructor used to create a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&lt;operand1&gt; &lt;operand2&gt;)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83"/>
          <p:cNvSpPr txBox="1">
            <a:spLocks noGrp="1"/>
          </p:cNvSpPr>
          <p:nvPr>
            <p:ph type="title"/>
          </p:nvPr>
        </p:nvSpPr>
        <p:spPr>
          <a:xfrm>
            <a:off x="3713450" y="4732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Streams!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83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constructor used to create a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&lt;operand1&gt; &lt;operand2&gt;)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Evaluate first operand.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2. Construct a promise containing the second operand.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3. Return a pair containing the value of the first operand (computed) and the promise (not yet computed).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4"/>
          <p:cNvSpPr txBox="1">
            <a:spLocks noGrp="1"/>
          </p:cNvSpPr>
          <p:nvPr>
            <p:ph type="title"/>
          </p:nvPr>
        </p:nvSpPr>
        <p:spPr>
          <a:xfrm>
            <a:off x="3713450" y="4732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Streams!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9" name="Google Shape;709;p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84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constructor used to create a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&lt;operand1&gt; &lt;operand2&gt;)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Evaluate first operand.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2. Construct a promise containing the second operand.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3. Return a pair containing the value of the first operand (computed) and the promise (not yet computed).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cdr-stream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force promise to be evaluated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5"/>
          <p:cNvSpPr txBox="1">
            <a:spLocks noGrp="1"/>
          </p:cNvSpPr>
          <p:nvPr>
            <p:ph type="title"/>
          </p:nvPr>
        </p:nvSpPr>
        <p:spPr>
          <a:xfrm>
            <a:off x="3713450" y="4732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Streams!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8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7" name="Google Shape;717;p85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constructor used to create a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&lt;operand1&gt; &lt;operand2&gt;)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Evaluate first operand.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2. Construct a promise containing the second operand.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3. Return a pair containing the value of the first operand (computed) and the promise (not yet computed).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cdr-stream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force promise to be evaluated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Once value is evaluated, stores value in promise so does not recompute this value again (more efficient!)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6"/>
          <p:cNvSpPr txBox="1">
            <a:spLocks noGrp="1"/>
          </p:cNvSpPr>
          <p:nvPr>
            <p:ph type="title"/>
          </p:nvPr>
        </p:nvSpPr>
        <p:spPr>
          <a:xfrm>
            <a:off x="3713450" y="4732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Streams!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8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86"/>
          <p:cNvSpPr txBox="1">
            <a:spLocks noGrp="1"/>
          </p:cNvSpPr>
          <p:nvPr>
            <p:ph type="body" idx="1"/>
          </p:nvPr>
        </p:nvSpPr>
        <p:spPr>
          <a:xfrm>
            <a:off x="654975" y="142551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constructor used to create a stream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1D2"/>
              </a:buClr>
              <a:buSzPts val="1800"/>
              <a:buFont typeface="Courier New"/>
              <a:buChar char="○"/>
            </a:pP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cons-stream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&lt;operand1&gt; &lt;operand2&gt;)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1. Evaluate first operand.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2. Construct a promise containing the second operand.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3. Return a pair containing the value of the first operand (computed) and the promise (not yet computed).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cdr-stream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force promise to be evaluated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Once value is evaluated, stores value in promise so does not recompute this value again (more efficient!)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cdr-stream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of a stream is always either a stream or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>
            <a:spLocks noGrp="1"/>
          </p:cNvSpPr>
          <p:nvPr>
            <p:ph type="title"/>
          </p:nvPr>
        </p:nvSpPr>
        <p:spPr>
          <a:xfrm>
            <a:off x="33220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Iterables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43" name="Google Shape;443;p47"/>
          <p:cNvSpPr txBox="1">
            <a:spLocks noGrp="1"/>
          </p:cNvSpPr>
          <p:nvPr>
            <p:ph type="body" idx="1"/>
          </p:nvPr>
        </p:nvSpPr>
        <p:spPr>
          <a:xfrm>
            <a:off x="654975" y="153266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iterable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data type which contains a collection of values which can be processed one by one sequentially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4" name="Google Shape;444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8"/>
          <p:cNvSpPr txBox="1">
            <a:spLocks noGrp="1"/>
          </p:cNvSpPr>
          <p:nvPr>
            <p:ph type="title"/>
          </p:nvPr>
        </p:nvSpPr>
        <p:spPr>
          <a:xfrm>
            <a:off x="33220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Iterables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50" name="Google Shape;450;p48"/>
          <p:cNvSpPr txBox="1">
            <a:spLocks noGrp="1"/>
          </p:cNvSpPr>
          <p:nvPr>
            <p:ph type="body" idx="1"/>
          </p:nvPr>
        </p:nvSpPr>
        <p:spPr>
          <a:xfrm>
            <a:off x="654975" y="153266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iterable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data type which contains a collection of values which can be processed one by one sequentially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E.g. lists, tuples, strings, dictionaries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1" name="Google Shape;451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3322075" y="460500"/>
            <a:ext cx="5665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Iterables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57" name="Google Shape;457;p49"/>
          <p:cNvSpPr txBox="1">
            <a:spLocks noGrp="1"/>
          </p:cNvSpPr>
          <p:nvPr>
            <p:ph type="body" idx="1"/>
          </p:nvPr>
        </p:nvSpPr>
        <p:spPr>
          <a:xfrm>
            <a:off x="654975" y="1532663"/>
            <a:ext cx="79620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iterable</a:t>
            </a: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data type which contains a collection of values which can be processed one by one sequentially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E.g. lists, tuples, strings, dictionaries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Generally any object/sequence that can be iterated over in a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loop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8" name="Google Shape;458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0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64" name="Google Shape;464;p50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5" name="Google Shape;465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>
            <a:spLocks noGrp="1"/>
          </p:cNvSpPr>
          <p:nvPr>
            <p:ph type="title"/>
          </p:nvPr>
        </p:nvSpPr>
        <p:spPr>
          <a:xfrm>
            <a:off x="3482700" y="433725"/>
            <a:ext cx="3723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Iterators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71" name="Google Shape;471;p51"/>
          <p:cNvSpPr txBox="1">
            <a:spLocks noGrp="1"/>
          </p:cNvSpPr>
          <p:nvPr>
            <p:ph type="body" idx="1"/>
          </p:nvPr>
        </p:nvSpPr>
        <p:spPr>
          <a:xfrm>
            <a:off x="654975" y="1532678"/>
            <a:ext cx="8091900" cy="3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Need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iterator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retrieve values from an iterable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197B8C"/>
                </a:solidFill>
                <a:latin typeface="Courier New"/>
                <a:ea typeface="Courier New"/>
                <a:cs typeface="Courier New"/>
                <a:sym typeface="Courier New"/>
              </a:rPr>
              <a:t>&gt; a = [1, 2]</a:t>
            </a:r>
            <a:endParaRPr sz="1800" b="1">
              <a:solidFill>
                <a:srgbClr val="197B8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2" name="Google Shape;472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1458</Words>
  <Application>Microsoft Macintosh PowerPoint</Application>
  <PresentationFormat>Presentación en pantalla (16:9)</PresentationFormat>
  <Paragraphs>399</Paragraphs>
  <Slides>44</Slides>
  <Notes>44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44</vt:i4>
      </vt:variant>
    </vt:vector>
  </HeadingPairs>
  <TitlesOfParts>
    <vt:vector size="57" baseType="lpstr">
      <vt:lpstr>Spectral</vt:lpstr>
      <vt:lpstr>Arial</vt:lpstr>
      <vt:lpstr>Courier New</vt:lpstr>
      <vt:lpstr>Open Sans</vt:lpstr>
      <vt:lpstr>Nixie One</vt:lpstr>
      <vt:lpstr>Lato</vt:lpstr>
      <vt:lpstr>Raleway</vt:lpstr>
      <vt:lpstr>Varela Round</vt:lpstr>
      <vt:lpstr>Lobster</vt:lpstr>
      <vt:lpstr>Economica</vt:lpstr>
      <vt:lpstr>Puck template</vt:lpstr>
      <vt:lpstr>Luxe</vt:lpstr>
      <vt:lpstr>Streamline</vt:lpstr>
      <vt:lpstr>Dis 10:  Iterators, Generators + Streams</vt:lpstr>
      <vt:lpstr>Agenda </vt:lpstr>
      <vt:lpstr>Administrivia </vt:lpstr>
      <vt:lpstr>1</vt:lpstr>
      <vt:lpstr>Iterables</vt:lpstr>
      <vt:lpstr>Iterables</vt:lpstr>
      <vt:lpstr>Iterables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Iterators</vt:lpstr>
      <vt:lpstr>Book Analogy</vt:lpstr>
      <vt:lpstr>Watch out!</vt:lpstr>
      <vt:lpstr>Implementation of For Loop</vt:lpstr>
      <vt:lpstr>Useful Python Methods</vt:lpstr>
      <vt:lpstr>2</vt:lpstr>
      <vt:lpstr>Generators</vt:lpstr>
      <vt:lpstr>Generators</vt:lpstr>
      <vt:lpstr>Generators</vt:lpstr>
      <vt:lpstr>Generators</vt:lpstr>
      <vt:lpstr>Generators</vt:lpstr>
      <vt:lpstr>Generator Example</vt:lpstr>
      <vt:lpstr>Generator Example</vt:lpstr>
      <vt:lpstr>Generator Example</vt:lpstr>
      <vt:lpstr>Generator Example</vt:lpstr>
      <vt:lpstr>Generator Example</vt:lpstr>
      <vt:lpstr>Generator Example</vt:lpstr>
      <vt:lpstr>Generator Example</vt:lpstr>
      <vt:lpstr>Generator Example</vt:lpstr>
      <vt:lpstr>Generator Example</vt:lpstr>
      <vt:lpstr>3</vt:lpstr>
      <vt:lpstr>Infinite Sequences? </vt:lpstr>
      <vt:lpstr>Infinite Sequences? </vt:lpstr>
      <vt:lpstr>Streams! </vt:lpstr>
      <vt:lpstr>Streams! </vt:lpstr>
      <vt:lpstr>Streams! </vt:lpstr>
      <vt:lpstr>Streams! </vt:lpstr>
      <vt:lpstr>Streams! </vt:lpstr>
      <vt:lpstr>Streams!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10:  Iterators, Generators + Streams</dc:title>
  <cp:lastModifiedBy>Usuario de Microsoft Office</cp:lastModifiedBy>
  <cp:revision>1</cp:revision>
  <dcterms:modified xsi:type="dcterms:W3CDTF">2019-04-20T06:10:44Z</dcterms:modified>
</cp:coreProperties>
</file>