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7" r:id="rId1"/>
    <p:sldMasterId id="2147483688" r:id="rId2"/>
    <p:sldMasterId id="2147483689" r:id="rId3"/>
  </p:sldMasterIdLst>
  <p:notesMasterIdLst>
    <p:notesMasterId r:id="rId6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68"/>
      <p:bold r:id="rId69"/>
      <p:italic r:id="rId70"/>
      <p:boldItalic r:id="rId71"/>
    </p:embeddedFont>
    <p:embeddedFont>
      <p:font typeface="Lato" panose="020F0302020204030203" pitchFamily="34" charset="77"/>
      <p:regular r:id="rId72"/>
      <p:bold r:id="rId73"/>
      <p:italic r:id="rId74"/>
      <p:boldItalic r:id="rId75"/>
    </p:embeddedFont>
    <p:embeddedFont>
      <p:font typeface="Lobster" pitchFamily="2" charset="77"/>
      <p:regular r:id="rId76"/>
    </p:embeddedFont>
    <p:embeddedFont>
      <p:font typeface="Nixie One" panose="02000503080000020004" pitchFamily="2" charset="0"/>
      <p:regular r:id="rId77"/>
    </p:embeddedFont>
    <p:embeddedFont>
      <p:font typeface="Open Sans" panose="020B0606030504020204" pitchFamily="34" charset="0"/>
      <p:regular r:id="rId78"/>
      <p:bold r:id="rId79"/>
      <p:italic r:id="rId80"/>
      <p:boldItalic r:id="rId81"/>
    </p:embeddedFont>
    <p:embeddedFont>
      <p:font typeface="Raleway" panose="020B0503030101060003" pitchFamily="34" charset="77"/>
      <p:regular r:id="rId82"/>
      <p:bold r:id="rId83"/>
      <p:italic r:id="rId84"/>
      <p:boldItalic r:id="rId85"/>
    </p:embeddedFont>
    <p:embeddedFont>
      <p:font typeface="Spectral" panose="02020502060000000000" pitchFamily="18" charset="77"/>
      <p:regular r:id="rId86"/>
      <p:bold r:id="rId87"/>
      <p:italic r:id="rId88"/>
      <p:boldItalic r:id="rId89"/>
    </p:embeddedFont>
    <p:embeddedFont>
      <p:font typeface="Varela Round" pitchFamily="2" charset="-79"/>
      <p:regular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221750-68A0-4B6E-85C5-6D47B1232F90}">
  <a:tblStyle styleId="{E4221750-68A0-4B6E-85C5-6D47B1232F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font" Target="fonts/font1.fntdata"/><Relationship Id="rId84" Type="http://schemas.openxmlformats.org/officeDocument/2006/relationships/font" Target="fonts/font17.fntdata"/><Relationship Id="rId89" Type="http://schemas.openxmlformats.org/officeDocument/2006/relationships/font" Target="fonts/font22.fntdata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font" Target="fonts/font7.fntdata"/><Relationship Id="rId79" Type="http://schemas.openxmlformats.org/officeDocument/2006/relationships/font" Target="fonts/font12.fntdata"/><Relationship Id="rId5" Type="http://schemas.openxmlformats.org/officeDocument/2006/relationships/slide" Target="slides/slide2.xml"/><Relationship Id="rId90" Type="http://schemas.openxmlformats.org/officeDocument/2006/relationships/font" Target="fonts/font23.fntdata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font" Target="fonts/font2.fntdata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font" Target="fonts/font5.fntdata"/><Relationship Id="rId80" Type="http://schemas.openxmlformats.org/officeDocument/2006/relationships/font" Target="fonts/font13.fntdata"/><Relationship Id="rId85" Type="http://schemas.openxmlformats.org/officeDocument/2006/relationships/font" Target="fonts/font18.fntdata"/><Relationship Id="rId9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83" Type="http://schemas.openxmlformats.org/officeDocument/2006/relationships/font" Target="fonts/font16.fntdata"/><Relationship Id="rId88" Type="http://schemas.openxmlformats.org/officeDocument/2006/relationships/font" Target="fonts/font21.fntdata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font" Target="fonts/font6.fntdata"/><Relationship Id="rId78" Type="http://schemas.openxmlformats.org/officeDocument/2006/relationships/font" Target="fonts/font11.fntdata"/><Relationship Id="rId81" Type="http://schemas.openxmlformats.org/officeDocument/2006/relationships/font" Target="fonts/font14.fntdata"/><Relationship Id="rId86" Type="http://schemas.openxmlformats.org/officeDocument/2006/relationships/font" Target="fonts/font19.fntdata"/><Relationship Id="rId94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font" Target="fonts/font9.fntdata"/><Relationship Id="rId7" Type="http://schemas.openxmlformats.org/officeDocument/2006/relationships/slide" Target="slides/slide4.xml"/><Relationship Id="rId71" Type="http://schemas.openxmlformats.org/officeDocument/2006/relationships/font" Target="fonts/font4.fntdata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font" Target="fonts/font20.fntdata"/><Relationship Id="rId61" Type="http://schemas.openxmlformats.org/officeDocument/2006/relationships/slide" Target="slides/slide58.xml"/><Relationship Id="rId82" Type="http://schemas.openxmlformats.org/officeDocument/2006/relationships/font" Target="fonts/font15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75d213db_0_1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75d213db_0_1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4d75d213db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4d75d213db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4d75d213db_0_9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4d75d213db_0_9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d75d213db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d75d213db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4d75d213db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4d75d213db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4d75d213d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4d75d213d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4d75d213db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4d75d213db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4d75d213db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4d75d213db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4d75d213db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4d75d213db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4d75d213d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4d75d213db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4d75d213db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4d75d213db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4d75d213db_0_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4d75d213db_0_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4d75d213db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4d75d213db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d75d213db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d75d213db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d75d213db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d75d213db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4d75d213db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4d75d213db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d75d213db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d75d213db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d75d213db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d75d213db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4d75d213d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4d75d213d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d75d213db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d75d213db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4d75d213db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4d75d213db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4d75d213db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4d75d213db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4d75d213db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4d75d213db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4d75d213db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4d75d213db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d75d213db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d75d213db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4d75d213db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4d75d213db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4d75d213db_0_4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4d75d213db_0_4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d75d213db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d75d213db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4d75d213db_0_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4d75d213db_0_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4d75d213db_0_4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4d75d213db_0_4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4d75d213d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4d75d213d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4d75d213db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4d75d213db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d75d213db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d75d213db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4d75d213db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4d75d213db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4d75d213db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4d75d213db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4d75d213db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4d75d213db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4d75d213db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4d75d213db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4d75d213db_0_1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4d75d213db_0_1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4d75d213db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4d75d213db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4d75d213db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4d75d213db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4d75d213db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4d75d213db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4d75d213db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4d75d213db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4d75d213db_0_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4d75d213db_0_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4d75d213db_0_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4d75d213db_0_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d75d213db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d75d213db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4d75d213db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4d75d213db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4d75d213db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4d75d213db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4d75d213db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4d75d213db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4d75d213db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4d75d213db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4d75d213db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4d75d213db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4d75d213db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4d75d213db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4d75d213db_0_7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4d75d213db_0_7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4d75d213db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4d75d213db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4d75d213db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4d75d213db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4d75d213db_0_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4d75d213db_0_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4d75d213db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4d75d213db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4d75d213db_0_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4d75d213db_0_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4d75d213db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4d75d213db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4d75d213db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4d75d213db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4d75d213db_0_8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4d75d213db_0_8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d75d213db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d75d213db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4d75d213db_0_9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4d75d213db_0_9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4d75d213db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4d75d213db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/>
          <p:nvPr/>
        </p:nvSpPr>
        <p:spPr>
          <a:xfrm>
            <a:off x="-164200" y="6861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"/>
          <p:cNvSpPr/>
          <p:nvPr/>
        </p:nvSpPr>
        <p:spPr>
          <a:xfrm>
            <a:off x="8204500" y="3898800"/>
            <a:ext cx="447000" cy="4470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"/>
          <p:cNvSpPr/>
          <p:nvPr/>
        </p:nvSpPr>
        <p:spPr>
          <a:xfrm>
            <a:off x="100425" y="-196925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419100" y="6861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8333725" y="44825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41750" y="4449750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8956300" y="4058696"/>
            <a:ext cx="287100" cy="287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-164200" y="427770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568725" y="4717500"/>
            <a:ext cx="508500" cy="5085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8077475" y="224125"/>
            <a:ext cx="304800" cy="3048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553248" y="328373"/>
            <a:ext cx="585600" cy="585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"/>
          <p:cNvSpPr/>
          <p:nvPr/>
        </p:nvSpPr>
        <p:spPr>
          <a:xfrm>
            <a:off x="8876350" y="1187325"/>
            <a:ext cx="447000" cy="4470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"/>
          <p:cNvSpPr/>
          <p:nvPr/>
        </p:nvSpPr>
        <p:spPr>
          <a:xfrm>
            <a:off x="8449000" y="224125"/>
            <a:ext cx="794400" cy="794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100425" y="3830625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1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2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8" name="Google Shape;198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14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2" name="Google Shape;202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5" name="Google Shape;20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2" name="Google Shape;21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" name="Google Shape;219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0" name="Google Shape;220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" name="Google Shape;228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9" name="Google Shape;229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" name="Google Shape;231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36" name="Google Shape;23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43" name="Google Shape;243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" name="Google Shape;245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0" name="Google Shape;250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2" name="Google Shape;252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4" name="Google Shape;254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58" name="Google Shape;258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261" name="Google Shape;261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7209425" y="50220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ctrTitle"/>
          </p:nvPr>
        </p:nvSpPr>
        <p:spPr>
          <a:xfrm>
            <a:off x="2255425" y="1991825"/>
            <a:ext cx="4633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267550" y="-88675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8348875" y="2882375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2255425" y="541800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"/>
          <p:cNvSpPr/>
          <p:nvPr/>
        </p:nvSpPr>
        <p:spPr>
          <a:xfrm>
            <a:off x="6752750" y="34651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137775" y="3193200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5"/>
          <p:cNvSpPr/>
          <p:nvPr/>
        </p:nvSpPr>
        <p:spPr>
          <a:xfrm>
            <a:off x="376550" y="4217275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244625" y="25419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7598775" y="-300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8244625" y="802850"/>
            <a:ext cx="657600" cy="6576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213975" y="695900"/>
            <a:ext cx="871500" cy="8715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-122175" y="2933250"/>
            <a:ext cx="1177500" cy="11775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8150075" y="708300"/>
            <a:ext cx="846600" cy="846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1055325" y="3904575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/>
          <p:nvPr/>
        </p:nvSpPr>
        <p:spPr>
          <a:xfrm>
            <a:off x="3058200" y="-295450"/>
            <a:ext cx="3027600" cy="30279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6"/>
          <p:cNvSpPr txBox="1">
            <a:spLocks noGrp="1"/>
          </p:cNvSpPr>
          <p:nvPr>
            <p:ph type="ctrTitle"/>
          </p:nvPr>
        </p:nvSpPr>
        <p:spPr>
          <a:xfrm>
            <a:off x="1773750" y="2421550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subTitle" idx="1"/>
          </p:nvPr>
        </p:nvSpPr>
        <p:spPr>
          <a:xfrm>
            <a:off x="1773750" y="3449654"/>
            <a:ext cx="5596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300"/>
              <a:buNone/>
              <a:defRPr b="1">
                <a:solidFill>
                  <a:srgbClr val="A1BECC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Clr>
                <a:srgbClr val="A1BECC"/>
              </a:buClr>
              <a:buSzPts val="3000"/>
              <a:buNone/>
              <a:defRPr sz="3000" b="1">
                <a:solidFill>
                  <a:srgbClr val="A1BECC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/>
          <p:nvPr/>
        </p:nvSpPr>
        <p:spPr>
          <a:xfrm>
            <a:off x="1414538" y="3988225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6"/>
          <p:cNvSpPr/>
          <p:nvPr/>
        </p:nvSpPr>
        <p:spPr>
          <a:xfrm>
            <a:off x="7630150" y="2469625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376550" y="1139200"/>
            <a:ext cx="978600" cy="9786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7240275" y="4662700"/>
            <a:ext cx="657600" cy="6576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31175" y="-571700"/>
            <a:ext cx="2284200" cy="2284200"/>
          </a:xfrm>
          <a:prstGeom prst="donut">
            <a:avLst>
              <a:gd name="adj" fmla="val 11909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7507625" y="917475"/>
            <a:ext cx="657600" cy="6576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8065925" y="-295450"/>
            <a:ext cx="1207800" cy="12078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1417200" y="20526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6"/>
          <p:cNvSpPr/>
          <p:nvPr/>
        </p:nvSpPr>
        <p:spPr>
          <a:xfrm>
            <a:off x="246046" y="33655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"/>
          <p:cNvSpPr/>
          <p:nvPr/>
        </p:nvSpPr>
        <p:spPr>
          <a:xfrm>
            <a:off x="7072325" y="4494725"/>
            <a:ext cx="993600" cy="9933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7370250" y="780100"/>
            <a:ext cx="932400" cy="9324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180500" y="3300000"/>
            <a:ext cx="586800" cy="5868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7733375" y="467300"/>
            <a:ext cx="206100" cy="2061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6"/>
          <p:cNvSpPr/>
          <p:nvPr/>
        </p:nvSpPr>
        <p:spPr>
          <a:xfrm>
            <a:off x="598175" y="-204700"/>
            <a:ext cx="1550100" cy="15501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7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7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7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27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7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312" name="Google Shape;312;p27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7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7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8" name="Google Shape;328;p2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9" name="Google Shape;329;p2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9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1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1600"/>
              </a:spcBef>
              <a:spcAft>
                <a:spcPts val="1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BLANK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0"/>
          <p:cNvSpPr/>
          <p:nvPr/>
        </p:nvSpPr>
        <p:spPr>
          <a:xfrm>
            <a:off x="419100" y="-1581150"/>
            <a:ext cx="8305800" cy="83058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65" name="Google Shape;365;p3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66" name="Google Shape;366;p3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8" name="Google Shape;368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334450" y="4139625"/>
            <a:ext cx="424800" cy="42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308288" y="-1078650"/>
            <a:ext cx="2347200" cy="2347200"/>
          </a:xfrm>
          <a:prstGeom prst="donut">
            <a:avLst>
              <a:gd name="adj" fmla="val 17100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047750" y="805125"/>
            <a:ext cx="1048500" cy="10485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1880850" y="1920300"/>
            <a:ext cx="5382300" cy="207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/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96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53" name="Google Shape;53;p4"/>
          <p:cNvSpPr/>
          <p:nvPr/>
        </p:nvSpPr>
        <p:spPr>
          <a:xfrm>
            <a:off x="229225" y="2988350"/>
            <a:ext cx="802800" cy="8031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442225" y="3999900"/>
            <a:ext cx="1695900" cy="1695900"/>
          </a:xfrm>
          <a:prstGeom prst="donut">
            <a:avLst>
              <a:gd name="adj" fmla="val 1008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1334025" y="-231725"/>
            <a:ext cx="1666800" cy="1666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550525" y="710300"/>
            <a:ext cx="481500" cy="481800"/>
          </a:xfrm>
          <a:prstGeom prst="donut">
            <a:avLst>
              <a:gd name="adj" fmla="val 3727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1032025" y="3791450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1217050" y="1311325"/>
            <a:ext cx="304800" cy="304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7744475" y="1473300"/>
            <a:ext cx="1048500" cy="1048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"/>
          <p:cNvSpPr/>
          <p:nvPr/>
        </p:nvSpPr>
        <p:spPr>
          <a:xfrm>
            <a:off x="8050675" y="2042175"/>
            <a:ext cx="1520100" cy="1520100"/>
          </a:xfrm>
          <a:prstGeom prst="donut">
            <a:avLst>
              <a:gd name="adj" fmla="val 5022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7969775" y="3713850"/>
            <a:ext cx="597900" cy="598200"/>
          </a:xfrm>
          <a:prstGeom prst="donut">
            <a:avLst>
              <a:gd name="adj" fmla="val 43984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8608775" y="1192100"/>
            <a:ext cx="184200" cy="184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1" name="Google Shape;371;p3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3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3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3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2" name="Google Shape;382;p3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9" name="Google Shape;389;p3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0" name="Google Shape;39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4" name="Google Shape;3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7" name="Google Shape;397;p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8" name="Google Shape;398;p3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3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04" name="Google Shape;40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4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9" name="Google Shape;409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1144200" y="2698575"/>
            <a:ext cx="893700" cy="8937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￮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259925" y="-206300"/>
            <a:ext cx="2347200" cy="2347200"/>
          </a:xfrm>
          <a:prstGeom prst="donut">
            <a:avLst>
              <a:gd name="adj" fmla="val 29778"/>
            </a:avLst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-152925" y="1360050"/>
            <a:ext cx="978600" cy="978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/>
          <p:nvPr/>
        </p:nvSpPr>
        <p:spPr>
          <a:xfrm>
            <a:off x="2339600" y="243625"/>
            <a:ext cx="657600" cy="6576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5"/>
          <p:cNvSpPr/>
          <p:nvPr/>
        </p:nvSpPr>
        <p:spPr>
          <a:xfrm>
            <a:off x="788725" y="2338650"/>
            <a:ext cx="811200" cy="811200"/>
          </a:xfrm>
          <a:prstGeom prst="donut">
            <a:avLst>
              <a:gd name="adj" fmla="val 22275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5"/>
          <p:cNvSpPr/>
          <p:nvPr/>
        </p:nvSpPr>
        <p:spPr>
          <a:xfrm>
            <a:off x="153675" y="4149950"/>
            <a:ext cx="1207800" cy="12078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1315800" y="3860975"/>
            <a:ext cx="550500" cy="550500"/>
          </a:xfrm>
          <a:prstGeom prst="donut">
            <a:avLst>
              <a:gd name="adj" fmla="val 42915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/>
          <p:nvPr/>
        </p:nvSpPr>
        <p:spPr>
          <a:xfrm>
            <a:off x="438575" y="2993025"/>
            <a:ext cx="304800" cy="3048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7744850" y="42047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839500" y="1019775"/>
            <a:ext cx="397500" cy="397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>
            <a:off x="8295350" y="-321125"/>
            <a:ext cx="741600" cy="741600"/>
          </a:xfrm>
          <a:prstGeom prst="donut">
            <a:avLst>
              <a:gd name="adj" fmla="val 31897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5"/>
          <p:cNvSpPr/>
          <p:nvPr/>
        </p:nvSpPr>
        <p:spPr>
          <a:xfrm>
            <a:off x="8651500" y="161632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5"/>
          <p:cNvSpPr/>
          <p:nvPr/>
        </p:nvSpPr>
        <p:spPr>
          <a:xfrm>
            <a:off x="2179100" y="83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"/>
          <p:cNvSpPr/>
          <p:nvPr/>
        </p:nvSpPr>
        <p:spPr>
          <a:xfrm>
            <a:off x="8062825" y="688875"/>
            <a:ext cx="449700" cy="449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+ image">
  <p:cSld name="TITLE_AND_BODY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4572000" y="909050"/>
            <a:ext cx="36396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4572000" y="1525754"/>
            <a:ext cx="3639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￮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580275" y="751950"/>
            <a:ext cx="3639600" cy="3639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-295650" y="-356450"/>
            <a:ext cx="1057800" cy="105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2836600" y="179825"/>
            <a:ext cx="978600" cy="978600"/>
          </a:xfrm>
          <a:prstGeom prst="donut">
            <a:avLst>
              <a:gd name="adj" fmla="val 39527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465975" y="3692750"/>
            <a:ext cx="1019400" cy="10194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1485375" y="4559750"/>
            <a:ext cx="361500" cy="361500"/>
          </a:xfrm>
          <a:prstGeom prst="donut">
            <a:avLst>
              <a:gd name="adj" fmla="val 29951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2364800" y="346950"/>
            <a:ext cx="274200" cy="2739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/>
          <p:nvPr/>
        </p:nvSpPr>
        <p:spPr>
          <a:xfrm>
            <a:off x="-472600" y="-533400"/>
            <a:ext cx="1411800" cy="1411800"/>
          </a:xfrm>
          <a:prstGeom prst="ellipse">
            <a:avLst/>
          </a:prstGeom>
          <a:noFill/>
          <a:ln w="9525" cap="flat" cmpd="sng">
            <a:solidFill>
              <a:srgbClr val="00ACC3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2899000" y="242225"/>
            <a:ext cx="853800" cy="8538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061150" y="142950"/>
            <a:ext cx="538500" cy="5382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7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2"/>
          </p:nvPr>
        </p:nvSpPr>
        <p:spPr>
          <a:xfrm>
            <a:off x="5650849" y="1550150"/>
            <a:ext cx="2560500" cy="337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￮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-358950" y="2194400"/>
            <a:ext cx="2347200" cy="2347200"/>
          </a:xfrm>
          <a:prstGeom prst="donut">
            <a:avLst>
              <a:gd name="adj" fmla="val 36789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198450" y="-3211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8004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198450" y="420475"/>
            <a:ext cx="657600" cy="6576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1177051" y="657475"/>
            <a:ext cx="846900" cy="846900"/>
          </a:xfrm>
          <a:prstGeom prst="donut">
            <a:avLst>
              <a:gd name="adj" fmla="val 22275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87650" y="4142300"/>
            <a:ext cx="1207800" cy="12078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153675" y="4799600"/>
            <a:ext cx="550500" cy="550500"/>
          </a:xfrm>
          <a:prstGeom prst="donut">
            <a:avLst>
              <a:gd name="adj" fmla="val 18606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1172525" y="1696950"/>
            <a:ext cx="304800" cy="3048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7844250" y="61927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7"/>
          <p:cNvSpPr/>
          <p:nvPr/>
        </p:nvSpPr>
        <p:spPr>
          <a:xfrm>
            <a:off x="7515500" y="-72500"/>
            <a:ext cx="397500" cy="3975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8651500" y="1030850"/>
            <a:ext cx="304800" cy="3048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8097900" y="167450"/>
            <a:ext cx="741600" cy="741600"/>
          </a:xfrm>
          <a:prstGeom prst="donut">
            <a:avLst>
              <a:gd name="adj" fmla="val 8064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8394750" y="15043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/>
          <p:nvPr/>
        </p:nvSpPr>
        <p:spPr>
          <a:xfrm>
            <a:off x="-205625" y="2347725"/>
            <a:ext cx="2040600" cy="20406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7"/>
          <p:cNvSpPr/>
          <p:nvPr/>
        </p:nvSpPr>
        <p:spPr>
          <a:xfrm>
            <a:off x="305125" y="-214450"/>
            <a:ext cx="765300" cy="7653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7"/>
          <p:cNvSpPr/>
          <p:nvPr/>
        </p:nvSpPr>
        <p:spPr>
          <a:xfrm>
            <a:off x="8532600" y="911950"/>
            <a:ext cx="542700" cy="5427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/>
          <p:nvPr/>
        </p:nvSpPr>
        <p:spPr>
          <a:xfrm>
            <a:off x="8638525" y="1472600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2935875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2"/>
          </p:nvPr>
        </p:nvSpPr>
        <p:spPr>
          <a:xfrm>
            <a:off x="4723373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0" name="Google Shape;120;p8"/>
          <p:cNvSpPr txBox="1">
            <a:spLocks noGrp="1"/>
          </p:cNvSpPr>
          <p:nvPr>
            <p:ph type="body" idx="3"/>
          </p:nvPr>
        </p:nvSpPr>
        <p:spPr>
          <a:xfrm>
            <a:off x="6510871" y="1550150"/>
            <a:ext cx="1700400" cy="3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◎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◉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1016475" y="2981600"/>
            <a:ext cx="440400" cy="4404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-68725" y="3346150"/>
            <a:ext cx="819600" cy="819600"/>
          </a:xfrm>
          <a:prstGeom prst="ellipse">
            <a:avLst/>
          </a:prstGeom>
          <a:noFill/>
          <a:ln w="9525" cap="flat" cmpd="sng">
            <a:solidFill>
              <a:srgbClr val="00D1C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1361475" y="140725"/>
            <a:ext cx="862800" cy="863400"/>
          </a:xfrm>
          <a:prstGeom prst="donut">
            <a:avLst>
              <a:gd name="adj" fmla="val 43200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1438125" y="3422000"/>
            <a:ext cx="1062000" cy="1062000"/>
          </a:xfrm>
          <a:prstGeom prst="donut">
            <a:avLst>
              <a:gd name="adj" fmla="val 9905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"/>
          <p:cNvSpPr/>
          <p:nvPr/>
        </p:nvSpPr>
        <p:spPr>
          <a:xfrm>
            <a:off x="2059425" y="1112475"/>
            <a:ext cx="304800" cy="3048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"/>
          <p:cNvSpPr/>
          <p:nvPr/>
        </p:nvSpPr>
        <p:spPr>
          <a:xfrm>
            <a:off x="8723500" y="270225"/>
            <a:ext cx="550500" cy="5505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8546800" y="608625"/>
            <a:ext cx="397500" cy="3975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/>
          <p:nvPr/>
        </p:nvSpPr>
        <p:spPr>
          <a:xfrm>
            <a:off x="8211275" y="1152650"/>
            <a:ext cx="397500" cy="3975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8"/>
          <p:cNvSpPr/>
          <p:nvPr/>
        </p:nvSpPr>
        <p:spPr>
          <a:xfrm>
            <a:off x="7599600" y="-275250"/>
            <a:ext cx="741600" cy="7416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9033775" y="1867850"/>
            <a:ext cx="188100" cy="1881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21094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1016475" y="4091700"/>
            <a:ext cx="1207800" cy="12078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204075" y="927925"/>
            <a:ext cx="978600" cy="978600"/>
          </a:xfrm>
          <a:prstGeom prst="ellipse">
            <a:avLst/>
          </a:prstGeom>
          <a:noFill/>
          <a:ln w="9525" cap="flat" cmpd="sng">
            <a:solidFill>
              <a:srgbClr val="BBCD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9"/>
          <p:cNvSpPr/>
          <p:nvPr/>
        </p:nvSpPr>
        <p:spPr>
          <a:xfrm>
            <a:off x="1280688" y="3669150"/>
            <a:ext cx="206100" cy="2061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"/>
          <p:cNvSpPr/>
          <p:nvPr/>
        </p:nvSpPr>
        <p:spPr>
          <a:xfrm>
            <a:off x="180500" y="4023250"/>
            <a:ext cx="1370700" cy="13707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246046" y="3213146"/>
            <a:ext cx="456000" cy="456000"/>
          </a:xfrm>
          <a:prstGeom prst="ellipse">
            <a:avLst/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"/>
          <p:cNvSpPr/>
          <p:nvPr/>
        </p:nvSpPr>
        <p:spPr>
          <a:xfrm>
            <a:off x="71500" y="3038600"/>
            <a:ext cx="804900" cy="804900"/>
          </a:xfrm>
          <a:prstGeom prst="ellipse">
            <a:avLst/>
          </a:prstGeom>
          <a:noFill/>
          <a:ln w="9525" cap="flat" cmpd="sng">
            <a:solidFill>
              <a:srgbClr val="65BB4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/>
          <p:nvPr/>
        </p:nvSpPr>
        <p:spPr>
          <a:xfrm>
            <a:off x="1280700" y="1608475"/>
            <a:ext cx="1043400" cy="1044000"/>
          </a:xfrm>
          <a:prstGeom prst="donut">
            <a:avLst>
              <a:gd name="adj" fmla="val 43200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"/>
          <p:cNvSpPr/>
          <p:nvPr/>
        </p:nvSpPr>
        <p:spPr>
          <a:xfrm>
            <a:off x="1640475" y="-201875"/>
            <a:ext cx="750300" cy="7503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-480225" y="243625"/>
            <a:ext cx="2347200" cy="2347200"/>
          </a:xfrm>
          <a:prstGeom prst="donut">
            <a:avLst>
              <a:gd name="adj" fmla="val 6129"/>
            </a:avLst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9"/>
          <p:cNvSpPr/>
          <p:nvPr/>
        </p:nvSpPr>
        <p:spPr>
          <a:xfrm>
            <a:off x="-222975" y="500875"/>
            <a:ext cx="1832700" cy="18327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1280700" y="3950125"/>
            <a:ext cx="750300" cy="750300"/>
          </a:xfrm>
          <a:prstGeom prst="ellipse">
            <a:avLst/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7913000" y="600225"/>
            <a:ext cx="550500" cy="5505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9"/>
          <p:cNvSpPr/>
          <p:nvPr/>
        </p:nvSpPr>
        <p:spPr>
          <a:xfrm>
            <a:off x="8703400" y="1608475"/>
            <a:ext cx="287100" cy="287100"/>
          </a:xfrm>
          <a:prstGeom prst="donut">
            <a:avLst>
              <a:gd name="adj" fmla="val 18608"/>
            </a:avLst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"/>
          <p:cNvSpPr/>
          <p:nvPr/>
        </p:nvSpPr>
        <p:spPr>
          <a:xfrm>
            <a:off x="8809377" y="886439"/>
            <a:ext cx="416400" cy="4164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9"/>
          <p:cNvSpPr/>
          <p:nvPr/>
        </p:nvSpPr>
        <p:spPr>
          <a:xfrm>
            <a:off x="8118000" y="-244550"/>
            <a:ext cx="741600" cy="74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7813725" y="312775"/>
            <a:ext cx="188100" cy="188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8646900" y="723963"/>
            <a:ext cx="741600" cy="7416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/>
          <p:nvPr/>
        </p:nvSpPr>
        <p:spPr>
          <a:xfrm>
            <a:off x="1197475" y="-802775"/>
            <a:ext cx="6749100" cy="6749100"/>
          </a:xfrm>
          <a:prstGeom prst="ellipse">
            <a:avLst/>
          </a:prstGeom>
          <a:noFill/>
          <a:ln w="9525" cap="flat" cmpd="sng">
            <a:solidFill>
              <a:srgbClr val="A1BEC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1246225" y="4177700"/>
            <a:ext cx="6651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156" name="Google Shape;156;p10"/>
          <p:cNvSpPr/>
          <p:nvPr/>
        </p:nvSpPr>
        <p:spPr>
          <a:xfrm rot="10800000">
            <a:off x="8705950" y="3777263"/>
            <a:ext cx="617400" cy="6174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"/>
          <p:cNvSpPr/>
          <p:nvPr/>
        </p:nvSpPr>
        <p:spPr>
          <a:xfrm rot="10800000">
            <a:off x="608750" y="841361"/>
            <a:ext cx="515400" cy="515400"/>
          </a:xfrm>
          <a:prstGeom prst="donut">
            <a:avLst>
              <a:gd name="adj" fmla="val 18608"/>
            </a:avLst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0"/>
          <p:cNvSpPr/>
          <p:nvPr/>
        </p:nvSpPr>
        <p:spPr>
          <a:xfrm rot="10800000">
            <a:off x="8195021" y="4553300"/>
            <a:ext cx="831600" cy="831600"/>
          </a:xfrm>
          <a:prstGeom prst="donut">
            <a:avLst>
              <a:gd name="adj" fmla="val 37879"/>
            </a:avLst>
          </a:prstGeom>
          <a:solidFill>
            <a:srgbClr val="00ACC3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0"/>
          <p:cNvSpPr/>
          <p:nvPr/>
        </p:nvSpPr>
        <p:spPr>
          <a:xfrm rot="10800000">
            <a:off x="8458384" y="4183763"/>
            <a:ext cx="210900" cy="2109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"/>
          <p:cNvSpPr/>
          <p:nvPr/>
        </p:nvSpPr>
        <p:spPr>
          <a:xfrm rot="10800000">
            <a:off x="-153147" y="-444547"/>
            <a:ext cx="1128300" cy="1128300"/>
          </a:xfrm>
          <a:prstGeom prst="ellipse">
            <a:avLst/>
          </a:prstGeom>
          <a:noFill/>
          <a:ln w="9525" cap="flat" cmpd="sng">
            <a:solidFill>
              <a:srgbClr val="ED4A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0"/>
          <p:cNvSpPr/>
          <p:nvPr/>
        </p:nvSpPr>
        <p:spPr>
          <a:xfrm rot="10800000">
            <a:off x="8012016" y="133391"/>
            <a:ext cx="434700" cy="434700"/>
          </a:xfrm>
          <a:prstGeom prst="donut">
            <a:avLst>
              <a:gd name="adj" fmla="val 8754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"/>
          <p:cNvSpPr/>
          <p:nvPr/>
        </p:nvSpPr>
        <p:spPr>
          <a:xfrm rot="10800000">
            <a:off x="-73577" y="841500"/>
            <a:ext cx="330900" cy="330900"/>
          </a:xfrm>
          <a:prstGeom prst="ellipse">
            <a:avLst/>
          </a:prstGeom>
          <a:solidFill>
            <a:srgbClr val="ED4A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0"/>
          <p:cNvSpPr/>
          <p:nvPr/>
        </p:nvSpPr>
        <p:spPr>
          <a:xfrm rot="10800000">
            <a:off x="8512150" y="133404"/>
            <a:ext cx="811200" cy="811200"/>
          </a:xfrm>
          <a:prstGeom prst="donut">
            <a:avLst>
              <a:gd name="adj" fmla="val 39163"/>
            </a:avLst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"/>
          <p:cNvSpPr/>
          <p:nvPr/>
        </p:nvSpPr>
        <p:spPr>
          <a:xfrm rot="10800000">
            <a:off x="117998" y="-173402"/>
            <a:ext cx="586200" cy="586200"/>
          </a:xfrm>
          <a:prstGeom prst="ellipse">
            <a:avLst/>
          </a:prstGeom>
          <a:solidFill>
            <a:srgbClr val="E8004C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"/>
          <p:cNvSpPr/>
          <p:nvPr/>
        </p:nvSpPr>
        <p:spPr>
          <a:xfrm rot="10800000">
            <a:off x="748825" y="4695050"/>
            <a:ext cx="345000" cy="345000"/>
          </a:xfrm>
          <a:prstGeom prst="donut">
            <a:avLst>
              <a:gd name="adj" fmla="val 30568"/>
            </a:avLst>
          </a:prstGeom>
          <a:solidFill>
            <a:srgbClr val="65BB48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0"/>
          <p:cNvSpPr/>
          <p:nvPr/>
        </p:nvSpPr>
        <p:spPr>
          <a:xfrm rot="10800000">
            <a:off x="-107786" y="4259033"/>
            <a:ext cx="663000" cy="663000"/>
          </a:xfrm>
          <a:prstGeom prst="ellipse">
            <a:avLst/>
          </a:prstGeom>
          <a:solidFill>
            <a:srgbClr val="F8BB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"/>
          <p:cNvSpPr/>
          <p:nvPr/>
        </p:nvSpPr>
        <p:spPr>
          <a:xfrm rot="10800000">
            <a:off x="-316662" y="3443534"/>
            <a:ext cx="506100" cy="506100"/>
          </a:xfrm>
          <a:prstGeom prst="ellipse">
            <a:avLst/>
          </a:prstGeom>
          <a:solidFill>
            <a:srgbClr val="BBCD00">
              <a:alpha val="86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0"/>
          <p:cNvSpPr/>
          <p:nvPr/>
        </p:nvSpPr>
        <p:spPr>
          <a:xfrm rot="10800000">
            <a:off x="-226169" y="4140650"/>
            <a:ext cx="899400" cy="899400"/>
          </a:xfrm>
          <a:prstGeom prst="ellipse">
            <a:avLst/>
          </a:prstGeom>
          <a:noFill/>
          <a:ln w="9525" cap="flat" cmpd="sng">
            <a:solidFill>
              <a:srgbClr val="F8BB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/>
          <p:nvPr/>
        </p:nvSpPr>
        <p:spPr>
          <a:xfrm rot="10800000">
            <a:off x="8700641" y="1100250"/>
            <a:ext cx="333300" cy="333300"/>
          </a:xfrm>
          <a:prstGeom prst="ellipse">
            <a:avLst/>
          </a:prstGeom>
          <a:solidFill>
            <a:srgbClr val="00D1C6">
              <a:alpha val="8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sldNum" idx="12"/>
          </p:nvPr>
        </p:nvSpPr>
        <p:spPr>
          <a:xfrm>
            <a:off x="4337100" y="4751625"/>
            <a:ext cx="469800" cy="3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935875" y="909050"/>
            <a:ext cx="52755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17A86"/>
              </a:buClr>
              <a:buSzPts val="1800"/>
              <a:buFont typeface="Nixie One"/>
              <a:buNone/>
              <a:defRPr sz="1800">
                <a:solidFill>
                  <a:srgbClr val="617A86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935875" y="1525758"/>
            <a:ext cx="52755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◎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◉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￮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●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○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2400"/>
              <a:buFont typeface="Varela Round"/>
              <a:buChar char="■"/>
              <a:defRPr sz="2400">
                <a:solidFill>
                  <a:srgbClr val="617A86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35625" y="4751625"/>
            <a:ext cx="46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 algn="r" rtl="0">
              <a:buNone/>
              <a:defRPr sz="1200">
                <a:solidFill>
                  <a:srgbClr val="A1BECC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3"/>
          <p:cNvSpPr txBox="1">
            <a:spLocks noGrp="1"/>
          </p:cNvSpPr>
          <p:nvPr>
            <p:ph type="ctrTitle"/>
          </p:nvPr>
        </p:nvSpPr>
        <p:spPr>
          <a:xfrm>
            <a:off x="903150" y="1220125"/>
            <a:ext cx="7337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Dis 11: </a:t>
            </a:r>
            <a:r>
              <a:rPr lang="en" sz="480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SQL</a:t>
            </a:r>
            <a:endParaRPr sz="480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417" name="Google Shape;417;p43"/>
          <p:cNvSpPr txBox="1"/>
          <p:nvPr/>
        </p:nvSpPr>
        <p:spPr>
          <a:xfrm>
            <a:off x="1177050" y="3126375"/>
            <a:ext cx="6789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D4037"/>
                </a:solidFill>
                <a:latin typeface="Spectral"/>
                <a:ea typeface="Spectral"/>
                <a:cs typeface="Spectral"/>
                <a:sym typeface="Spectral"/>
              </a:rPr>
              <a:t>TA: Anita Cu</a:t>
            </a:r>
            <a:endParaRPr sz="2400">
              <a:solidFill>
                <a:srgbClr val="5D4037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D4037"/>
                </a:solidFill>
                <a:latin typeface="Spectral"/>
                <a:ea typeface="Spectral"/>
                <a:cs typeface="Spectral"/>
                <a:sym typeface="Spectral"/>
              </a:rPr>
              <a:t>anitacu5@berkeley.edu</a:t>
            </a:r>
            <a:endParaRPr sz="2400">
              <a:solidFill>
                <a:srgbClr val="5D4037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5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52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organized in tables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Each table has fixed number of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columns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6" name="Google Shape;486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3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organized in tables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Each table has fixed number of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columns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Each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row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a single data record with a value for every column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4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54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organized in tables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Each table has fixed number of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columns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Each </a:t>
            </a:r>
            <a:r>
              <a:rPr lang="en" sz="1800" b="1">
                <a:solidFill>
                  <a:srgbClr val="65BB48"/>
                </a:solidFill>
                <a:latin typeface="Spectral"/>
                <a:ea typeface="Spectral"/>
                <a:cs typeface="Spectral"/>
                <a:sym typeface="Spectral"/>
              </a:rPr>
              <a:t>row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is a single data record with a value for every column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  <p:graphicFrame>
        <p:nvGraphicFramePr>
          <p:cNvPr id="495" name="Google Shape;495;p54"/>
          <p:cNvGraphicFramePr/>
          <p:nvPr/>
        </p:nvGraphicFramePr>
        <p:xfrm>
          <a:off x="1055988" y="30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148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BB4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5BB4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BB4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5BB4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BB4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5BB4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5BB4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5BB4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01" name="Google Shape;501;p55"/>
          <p:cNvSpPr txBox="1">
            <a:spLocks noGrp="1"/>
          </p:cNvSpPr>
          <p:nvPr>
            <p:ph type="ctrTitle" idx="4294967295"/>
          </p:nvPr>
        </p:nvSpPr>
        <p:spPr>
          <a:xfrm>
            <a:off x="274932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Creating Tables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6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/*creates table with single row */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57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/*creates table with single row */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2" name="Google Shape;522;p58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/*creates table with single row */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58"/>
          <p:cNvSpPr txBox="1"/>
          <p:nvPr/>
        </p:nvSpPr>
        <p:spPr>
          <a:xfrm>
            <a:off x="1407450" y="3270150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data record must contains a value for every column in table!</a:t>
            </a:r>
            <a:endParaRPr sz="1800" b="1">
              <a:solidFill>
                <a:srgbClr val="00ACC3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59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/*creates table with single row */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59"/>
          <p:cNvSpPr/>
          <p:nvPr/>
        </p:nvSpPr>
        <p:spPr>
          <a:xfrm>
            <a:off x="5707900" y="2617600"/>
            <a:ext cx="345600" cy="396600"/>
          </a:xfrm>
          <a:prstGeom prst="ellipse">
            <a:avLst/>
          </a:prstGeom>
          <a:noFill/>
          <a:ln w="19050" cap="flat" cmpd="sng">
            <a:solidFill>
              <a:srgbClr val="E800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9"/>
          <p:cNvSpPr txBox="1"/>
          <p:nvPr/>
        </p:nvSpPr>
        <p:spPr>
          <a:xfrm>
            <a:off x="3672125" y="3193375"/>
            <a:ext cx="73392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semi-colon specifies end of a command statement!</a:t>
            </a:r>
            <a:endParaRPr sz="1800" b="1">
              <a:solidFill>
                <a:srgbClr val="E8004C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60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/*creates table with single row */</a:t>
            </a: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F8BB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Flynn | Ryder | Sophomore | Theatre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6" name="Google Shape;546;p61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Want a larger table?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Agenda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p4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44"/>
          <p:cNvSpPr txBox="1"/>
          <p:nvPr/>
        </p:nvSpPr>
        <p:spPr>
          <a:xfrm>
            <a:off x="2908175" y="1734850"/>
            <a:ext cx="67506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0 ) Administrivia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1 ) SQL Intro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2 ) Creating Tables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3 ) Joins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4 ) Aggregation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95959"/>
                </a:solidFill>
                <a:latin typeface="Spectral"/>
                <a:ea typeface="Spectral"/>
                <a:cs typeface="Spectral"/>
                <a:sym typeface="Spectral"/>
              </a:rPr>
              <a:t>5 ) Modifying Tables</a:t>
            </a: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595959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2" name="Google Shape;552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62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/*combine rows into a larger table using keyword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63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/*combine rows into a larger table using keyword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“Tinker”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“Bell”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“Senior”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“English”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4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6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64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/*combine rows into a larger table using keyword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“Tinker”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“Bell”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“Senior”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“English”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Flynn | Ryder | Sophomore | Theatre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Tinker | Bell | Senior | English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5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3" name="Google Shape;573;p6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4" name="Google Shape;574;p65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Okay, we’ve created a table. But how do we retrieve it again? We didn’t save it.</a:t>
            </a:r>
            <a:endParaRPr sz="1800" b="1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0" name="Google Shape;580;p6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66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save a table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assign a name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7" name="Google Shape;587;p67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save a table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assign a name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Here were the statements to create our previous table with no name.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8" name="Google Shape;588;p67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68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save a table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assign a name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Here were the statements to create our previous table with no name.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	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“Tinker”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“Bell”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“Senior”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“English”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68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69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save a table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assign a name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Now we will assign it the name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disney_characters.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	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“Tinker”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“Bell”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“Senior”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“English”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69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8" name="Google Shape;608;p70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save a table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assign a name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Spectral"/>
                <a:ea typeface="Spectral"/>
                <a:cs typeface="Spectral"/>
                <a:sym typeface="Spectral"/>
              </a:rPr>
              <a:t>Now we will assign it the name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disney_characters.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disney_characters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 	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“Flynn”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“Ryder”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“Sophomore”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“Theatre”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UNION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		 	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“Tinker”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“Bell”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last_name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“Senior”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year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“English”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as major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70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71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sample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16" name="Google Shape;616;p71"/>
          <p:cNvGraphicFramePr/>
          <p:nvPr/>
        </p:nvGraphicFramePr>
        <p:xfrm>
          <a:off x="1361113" y="246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148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Flynn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Ryder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Sophomore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Tinker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English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17" name="Google Shape;617;p71"/>
          <p:cNvSpPr txBox="1"/>
          <p:nvPr/>
        </p:nvSpPr>
        <p:spPr>
          <a:xfrm>
            <a:off x="3575100" y="1965075"/>
            <a:ext cx="1993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endParaRPr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"/>
          <p:cNvSpPr txBox="1">
            <a:spLocks noGrp="1"/>
          </p:cNvSpPr>
          <p:nvPr>
            <p:ph type="title"/>
          </p:nvPr>
        </p:nvSpPr>
        <p:spPr>
          <a:xfrm>
            <a:off x="3260800" y="55927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5BB48"/>
                </a:solidFill>
                <a:latin typeface="Lobster"/>
                <a:ea typeface="Lobster"/>
                <a:cs typeface="Lobster"/>
                <a:sym typeface="Lobster"/>
              </a:rPr>
              <a:t>Administrivia</a:t>
            </a:r>
            <a:endParaRPr sz="4800" b="0">
              <a:solidFill>
                <a:srgbClr val="65BB48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4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45"/>
          <p:cNvSpPr txBox="1">
            <a:spLocks noGrp="1"/>
          </p:cNvSpPr>
          <p:nvPr>
            <p:ph type="body" idx="1"/>
          </p:nvPr>
        </p:nvSpPr>
        <p:spPr>
          <a:xfrm>
            <a:off x="2908175" y="17348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HW 10 due yesterday 4/25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ectral"/>
              <a:buChar char="●"/>
            </a:pPr>
            <a:r>
              <a:rPr lang="en" sz="2400">
                <a:latin typeface="Spectral"/>
                <a:ea typeface="Spectral"/>
                <a:cs typeface="Spectral"/>
                <a:sym typeface="Spectral"/>
              </a:rPr>
              <a:t>Lab 12 due tonight 4/26</a:t>
            </a: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72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can select rows from an existing table and create a new table!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4" name="Google Shape;624;p72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73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73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7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74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first_name, last_name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74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7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75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first_name, last_name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Bolton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Mouse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Judy | Hopps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Flynn | Ryder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Tinker | Bell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75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1" name="Google Shape;651;p76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can select all the columns of a table using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select *</a:t>
            </a:r>
            <a:endParaRPr sz="1800"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2" name="Google Shape;652;p76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6007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* (ALL)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77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77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6007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* (ALL)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78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78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6007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* (ALL)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79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Bolton | Junior | Basketball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Mouse | Senior | Art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Judy | Hopps | Freshman  | Criminal Justice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Flynn | Ryder | Sophomore | Theatre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Tinker | Bell | Senior | English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3" name="Google Shape;673;p79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60078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select * (ALL)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9" name="Google Shape;679;p80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can also filter out certain rows and order the output from an existing table when creating a new table.</a:t>
            </a:r>
            <a:endParaRPr sz="1800" b="1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80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994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where, order by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81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[condition]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[criteria]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7" name="Google Shape;687;p81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994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where, order by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37" name="Google Shape;437;p46"/>
          <p:cNvSpPr txBox="1">
            <a:spLocks noGrp="1"/>
          </p:cNvSpPr>
          <p:nvPr>
            <p:ph type="ctrTitle" idx="4294967295"/>
          </p:nvPr>
        </p:nvSpPr>
        <p:spPr>
          <a:xfrm>
            <a:off x="333187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SQL Intro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438" name="Google Shape;43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5775" y="625750"/>
            <a:ext cx="22574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8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82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is mandatory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[condition]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[criteria]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are optional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82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994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where, order by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8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83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is mandatory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[condition]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[criteria]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are optional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first_name, last_name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year = “Senior”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83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994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where, order by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8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84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[columns]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[tables]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select … 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is mandatory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[condition]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[criteria] 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are optional */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first_name, last_name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disney_students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year = “Senior”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Mouse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Tinker | Bell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84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9949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where, order by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5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14" name="Google Shape;714;p85"/>
          <p:cNvSpPr txBox="1">
            <a:spLocks noGrp="1"/>
          </p:cNvSpPr>
          <p:nvPr>
            <p:ph type="ctrTitle" idx="4294967295"/>
          </p:nvPr>
        </p:nvSpPr>
        <p:spPr>
          <a:xfrm>
            <a:off x="3758125" y="3085925"/>
            <a:ext cx="55965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00ACC3"/>
                </a:solidFill>
                <a:latin typeface="Lobster"/>
                <a:ea typeface="Lobster"/>
                <a:cs typeface="Lobster"/>
                <a:sym typeface="Lobster"/>
              </a:rPr>
              <a:t>Joins</a:t>
            </a:r>
            <a:endParaRPr sz="4800">
              <a:solidFill>
                <a:srgbClr val="00ACC3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8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86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another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1" name="Google Shape;721;p86"/>
          <p:cNvGraphicFramePr/>
          <p:nvPr/>
        </p:nvGraphicFramePr>
        <p:xfrm>
          <a:off x="1943963" y="24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34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professor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22" name="Google Shape;722;p86"/>
          <p:cNvSpPr txBox="1"/>
          <p:nvPr/>
        </p:nvSpPr>
        <p:spPr>
          <a:xfrm>
            <a:off x="3575100" y="1965075"/>
            <a:ext cx="1993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disney_classes</a:t>
            </a:r>
            <a:endParaRPr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8" name="Google Shape;728;p8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87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5" name="Google Shape;735;p8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88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have 5 students and 3 courses.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8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89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have 5 students and 3 courses.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How many total entries would I have?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9" name="Google Shape;749;p9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0" name="Google Shape;750;p90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have 5 students and 3 courses.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How many total entries would I have? 15.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9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91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have 5 students and 3 courses.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How many total entries would I have? 15.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This is an inner join!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What is SQL?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4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7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SQL = Structured Query Language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2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3" name="Google Shape;763;p9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92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I wanted to consider all the possible combinations of students and the courses they can take?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We have 5 students and 3 courses.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How many total entries would I have? 15.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This is an inner join!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if table1 has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800" b="1">
                <a:solidFill>
                  <a:srgbClr val="E8004C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rows and table2 has 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rows,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total entries = m * n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9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93"/>
          <p:cNvSpPr txBox="1">
            <a:spLocks noGrp="1"/>
          </p:cNvSpPr>
          <p:nvPr>
            <p:ph type="title"/>
          </p:nvPr>
        </p:nvSpPr>
        <p:spPr>
          <a:xfrm>
            <a:off x="1682575" y="526625"/>
            <a:ext cx="7686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all possible combos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71" name="Google Shape;771;p93"/>
          <p:cNvGraphicFramePr/>
          <p:nvPr/>
        </p:nvGraphicFramePr>
        <p:xfrm>
          <a:off x="5278713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221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professor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72" name="Google Shape;772;p93"/>
          <p:cNvGraphicFramePr/>
          <p:nvPr/>
        </p:nvGraphicFramePr>
        <p:xfrm>
          <a:off x="96538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Flynn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Ryder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Sophomore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Tinker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English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73" name="Google Shape;773;p93"/>
          <p:cNvCxnSpPr/>
          <p:nvPr/>
        </p:nvCxnSpPr>
        <p:spPr>
          <a:xfrm rot="10800000" flipH="1">
            <a:off x="4089775" y="2056675"/>
            <a:ext cx="1094100" cy="2985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93"/>
          <p:cNvCxnSpPr/>
          <p:nvPr/>
        </p:nvCxnSpPr>
        <p:spPr>
          <a:xfrm>
            <a:off x="4053025" y="2492850"/>
            <a:ext cx="1167600" cy="1578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93"/>
          <p:cNvCxnSpPr/>
          <p:nvPr/>
        </p:nvCxnSpPr>
        <p:spPr>
          <a:xfrm>
            <a:off x="4053025" y="2622450"/>
            <a:ext cx="1176000" cy="5544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9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94"/>
          <p:cNvSpPr txBox="1">
            <a:spLocks noGrp="1"/>
          </p:cNvSpPr>
          <p:nvPr>
            <p:ph type="title"/>
          </p:nvPr>
        </p:nvSpPr>
        <p:spPr>
          <a:xfrm>
            <a:off x="1682575" y="526625"/>
            <a:ext cx="7686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all possible combos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82" name="Google Shape;782;p94"/>
          <p:cNvGraphicFramePr/>
          <p:nvPr/>
        </p:nvGraphicFramePr>
        <p:xfrm>
          <a:off x="5278713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221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professor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83" name="Google Shape;783;p94"/>
          <p:cNvGraphicFramePr/>
          <p:nvPr/>
        </p:nvGraphicFramePr>
        <p:xfrm>
          <a:off x="96538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Flynn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Ryder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Sophomore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Tinker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English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84" name="Google Shape;784;p94"/>
          <p:cNvCxnSpPr/>
          <p:nvPr/>
        </p:nvCxnSpPr>
        <p:spPr>
          <a:xfrm rot="10800000" flipH="1">
            <a:off x="4089775" y="2056675"/>
            <a:ext cx="1094100" cy="2985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5" name="Google Shape;785;p94"/>
          <p:cNvCxnSpPr/>
          <p:nvPr/>
        </p:nvCxnSpPr>
        <p:spPr>
          <a:xfrm>
            <a:off x="4053025" y="2492850"/>
            <a:ext cx="1167600" cy="1578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6" name="Google Shape;786;p94"/>
          <p:cNvCxnSpPr/>
          <p:nvPr/>
        </p:nvCxnSpPr>
        <p:spPr>
          <a:xfrm>
            <a:off x="4053025" y="2622450"/>
            <a:ext cx="1176000" cy="5544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7" name="Google Shape;787;p94"/>
          <p:cNvCxnSpPr/>
          <p:nvPr/>
        </p:nvCxnSpPr>
        <p:spPr>
          <a:xfrm rot="10800000" flipH="1">
            <a:off x="4024950" y="2210550"/>
            <a:ext cx="1189800" cy="7104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8" name="Google Shape;788;p94"/>
          <p:cNvCxnSpPr/>
          <p:nvPr/>
        </p:nvCxnSpPr>
        <p:spPr>
          <a:xfrm rot="10800000" flipH="1">
            <a:off x="4041938" y="2750425"/>
            <a:ext cx="1144200" cy="2067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89" name="Google Shape;789;p94"/>
          <p:cNvCxnSpPr/>
          <p:nvPr/>
        </p:nvCxnSpPr>
        <p:spPr>
          <a:xfrm>
            <a:off x="4064725" y="3066900"/>
            <a:ext cx="1135800" cy="1953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9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5" name="Google Shape;795;p95"/>
          <p:cNvSpPr txBox="1">
            <a:spLocks noGrp="1"/>
          </p:cNvSpPr>
          <p:nvPr>
            <p:ph type="title"/>
          </p:nvPr>
        </p:nvSpPr>
        <p:spPr>
          <a:xfrm>
            <a:off x="1682575" y="526625"/>
            <a:ext cx="7686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all possible combos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96" name="Google Shape;796;p95"/>
          <p:cNvGraphicFramePr/>
          <p:nvPr/>
        </p:nvGraphicFramePr>
        <p:xfrm>
          <a:off x="5278713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221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professor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7" name="Google Shape;797;p95"/>
          <p:cNvGraphicFramePr/>
          <p:nvPr/>
        </p:nvGraphicFramePr>
        <p:xfrm>
          <a:off x="96538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Flynn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Ryder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Sophomore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Tinker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English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798" name="Google Shape;798;p95"/>
          <p:cNvCxnSpPr/>
          <p:nvPr/>
        </p:nvCxnSpPr>
        <p:spPr>
          <a:xfrm rot="10800000" flipH="1">
            <a:off x="4089775" y="2056675"/>
            <a:ext cx="1094100" cy="2985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9" name="Google Shape;799;p95"/>
          <p:cNvCxnSpPr/>
          <p:nvPr/>
        </p:nvCxnSpPr>
        <p:spPr>
          <a:xfrm>
            <a:off x="4053025" y="2492850"/>
            <a:ext cx="1167600" cy="1578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0" name="Google Shape;800;p95"/>
          <p:cNvCxnSpPr/>
          <p:nvPr/>
        </p:nvCxnSpPr>
        <p:spPr>
          <a:xfrm>
            <a:off x="4053025" y="2622450"/>
            <a:ext cx="1176000" cy="5544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95"/>
          <p:cNvCxnSpPr/>
          <p:nvPr/>
        </p:nvCxnSpPr>
        <p:spPr>
          <a:xfrm rot="10800000" flipH="1">
            <a:off x="4024950" y="2210550"/>
            <a:ext cx="1189800" cy="7104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95"/>
          <p:cNvCxnSpPr/>
          <p:nvPr/>
        </p:nvCxnSpPr>
        <p:spPr>
          <a:xfrm rot="10800000" flipH="1">
            <a:off x="4041938" y="2750425"/>
            <a:ext cx="1144200" cy="2067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3" name="Google Shape;803;p95"/>
          <p:cNvCxnSpPr/>
          <p:nvPr/>
        </p:nvCxnSpPr>
        <p:spPr>
          <a:xfrm>
            <a:off x="4064725" y="3066900"/>
            <a:ext cx="1135800" cy="1953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4" name="Google Shape;804;p95"/>
          <p:cNvCxnSpPr/>
          <p:nvPr/>
        </p:nvCxnSpPr>
        <p:spPr>
          <a:xfrm rot="10800000" flipH="1">
            <a:off x="3994950" y="2324300"/>
            <a:ext cx="1233900" cy="10311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5" name="Google Shape;805;p95"/>
          <p:cNvCxnSpPr/>
          <p:nvPr/>
        </p:nvCxnSpPr>
        <p:spPr>
          <a:xfrm rot="10800000" flipH="1">
            <a:off x="4024075" y="2807400"/>
            <a:ext cx="1247400" cy="6078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6" name="Google Shape;806;p95"/>
          <p:cNvCxnSpPr/>
          <p:nvPr/>
        </p:nvCxnSpPr>
        <p:spPr>
          <a:xfrm rot="10800000" flipH="1">
            <a:off x="4024075" y="3361525"/>
            <a:ext cx="1233300" cy="2034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9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54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2" name="Google Shape;812;p96"/>
          <p:cNvSpPr txBox="1">
            <a:spLocks noGrp="1"/>
          </p:cNvSpPr>
          <p:nvPr>
            <p:ph type="title"/>
          </p:nvPr>
        </p:nvSpPr>
        <p:spPr>
          <a:xfrm>
            <a:off x="1682575" y="526625"/>
            <a:ext cx="76866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all possible combos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13" name="Google Shape;813;p96"/>
          <p:cNvGraphicFramePr/>
          <p:nvPr/>
        </p:nvGraphicFramePr>
        <p:xfrm>
          <a:off x="5278713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221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professor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4" name="Google Shape;814;p96"/>
          <p:cNvGraphicFramePr/>
          <p:nvPr/>
        </p:nvGraphicFramePr>
        <p:xfrm>
          <a:off x="96538" y="157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year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major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Troy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Bolton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Basketball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Mickey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Mouse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Art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Judy 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Hopps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Freshman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Criminal Justice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Flynn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Ryder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Sophomore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Theatre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Tinker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Bell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Senior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English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815" name="Google Shape;815;p96"/>
          <p:cNvCxnSpPr/>
          <p:nvPr/>
        </p:nvCxnSpPr>
        <p:spPr>
          <a:xfrm rot="10800000" flipH="1">
            <a:off x="4089775" y="2056675"/>
            <a:ext cx="1094100" cy="2985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6" name="Google Shape;816;p96"/>
          <p:cNvCxnSpPr/>
          <p:nvPr/>
        </p:nvCxnSpPr>
        <p:spPr>
          <a:xfrm>
            <a:off x="4053025" y="2492850"/>
            <a:ext cx="1167600" cy="1578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7" name="Google Shape;817;p96"/>
          <p:cNvCxnSpPr/>
          <p:nvPr/>
        </p:nvCxnSpPr>
        <p:spPr>
          <a:xfrm>
            <a:off x="4053025" y="2622450"/>
            <a:ext cx="1176000" cy="554400"/>
          </a:xfrm>
          <a:prstGeom prst="straightConnector1">
            <a:avLst/>
          </a:prstGeom>
          <a:noFill/>
          <a:ln w="9525" cap="flat" cmpd="sng">
            <a:solidFill>
              <a:srgbClr val="00ACC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8" name="Google Shape;818;p96"/>
          <p:cNvCxnSpPr/>
          <p:nvPr/>
        </p:nvCxnSpPr>
        <p:spPr>
          <a:xfrm rot="10800000" flipH="1">
            <a:off x="4024950" y="2210550"/>
            <a:ext cx="1189800" cy="7104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9" name="Google Shape;819;p96"/>
          <p:cNvCxnSpPr/>
          <p:nvPr/>
        </p:nvCxnSpPr>
        <p:spPr>
          <a:xfrm rot="10800000" flipH="1">
            <a:off x="4041938" y="2750425"/>
            <a:ext cx="1144200" cy="2067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0" name="Google Shape;820;p96"/>
          <p:cNvCxnSpPr/>
          <p:nvPr/>
        </p:nvCxnSpPr>
        <p:spPr>
          <a:xfrm>
            <a:off x="4064725" y="3066900"/>
            <a:ext cx="1135800" cy="195300"/>
          </a:xfrm>
          <a:prstGeom prst="straightConnector1">
            <a:avLst/>
          </a:prstGeom>
          <a:noFill/>
          <a:ln w="9525" cap="flat" cmpd="sng">
            <a:solidFill>
              <a:srgbClr val="E8004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1" name="Google Shape;821;p96"/>
          <p:cNvCxnSpPr/>
          <p:nvPr/>
        </p:nvCxnSpPr>
        <p:spPr>
          <a:xfrm rot="10800000" flipH="1">
            <a:off x="3994950" y="2324300"/>
            <a:ext cx="1233900" cy="10311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2" name="Google Shape;822;p96"/>
          <p:cNvCxnSpPr/>
          <p:nvPr/>
        </p:nvCxnSpPr>
        <p:spPr>
          <a:xfrm rot="10800000" flipH="1">
            <a:off x="4024075" y="2807400"/>
            <a:ext cx="1247400" cy="6078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3" name="Google Shape;823;p96"/>
          <p:cNvCxnSpPr/>
          <p:nvPr/>
        </p:nvCxnSpPr>
        <p:spPr>
          <a:xfrm rot="10800000" flipH="1">
            <a:off x="4024075" y="3361525"/>
            <a:ext cx="1233300" cy="203400"/>
          </a:xfrm>
          <a:prstGeom prst="straightConnector1">
            <a:avLst/>
          </a:prstGeom>
          <a:noFill/>
          <a:ln w="9525" cap="flat" cmpd="sng">
            <a:solidFill>
              <a:srgbClr val="65BB4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4" name="Google Shape;824;p96"/>
          <p:cNvSpPr txBox="1"/>
          <p:nvPr/>
        </p:nvSpPr>
        <p:spPr>
          <a:xfrm>
            <a:off x="5086775" y="4000925"/>
            <a:ext cx="2983800" cy="7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and so on...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55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97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create a join by separating table names after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1" name="Google Shape;831;p97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98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create a join by separating table names after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disney-students, disney-classes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8" name="Google Shape;838;p9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9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4" name="Google Shape;844;p99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create a join by separating table names after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disney-students, disney-classes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Creating Heroes 101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Let’s Get Down To Business 5A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Magic &amp; Power 006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Creating Heroes 101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Let’s Get Down To Business 5A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5" name="Google Shape;845;p9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1" name="Google Shape;851;p100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create a join by separating table names after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disney-students, disney-classes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Here, since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disney-students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disney-classes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have different column names, we know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comes from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disney-students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comes from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disney-classes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2" name="Google Shape;852;p10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10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59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8" name="Google Shape;858;p101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create a join by separating table names after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disney-students, disney-classes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Here, since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disney-students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disney-classes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have different column names, we know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comes from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disney-students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and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course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comes from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disney-classes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. 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What if both tables had the same column name of </a:t>
            </a:r>
            <a:r>
              <a:rPr lang="en" sz="1800" b="1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r>
              <a:rPr lang="en" sz="1800" b="1">
                <a:solidFill>
                  <a:srgbClr val="617A86"/>
                </a:solidFill>
                <a:latin typeface="Spectral"/>
                <a:ea typeface="Spectral"/>
                <a:cs typeface="Spectral"/>
                <a:sym typeface="Spectral"/>
              </a:rPr>
              <a:t> for the name of the professor?</a:t>
            </a:r>
            <a:endParaRPr sz="1800" b="1">
              <a:solidFill>
                <a:srgbClr val="617A86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10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joins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What is SQL?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4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48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SQL = Structured Query Language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declarative programming language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statements </a:t>
            </a:r>
            <a:r>
              <a:rPr lang="en" sz="1800" b="1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describe what you want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60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102"/>
          <p:cNvSpPr txBox="1">
            <a:spLocks noGrp="1"/>
          </p:cNvSpPr>
          <p:nvPr>
            <p:ph type="title"/>
          </p:nvPr>
        </p:nvSpPr>
        <p:spPr>
          <a:xfrm>
            <a:off x="2385675" y="5124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another table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6" name="Google Shape;866;p102"/>
          <p:cNvGraphicFramePr/>
          <p:nvPr/>
        </p:nvGraphicFramePr>
        <p:xfrm>
          <a:off x="1943963" y="243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{E4221750-68A0-4B6E-85C5-6D47B1232F90}</a:tableStyleId>
              </a:tblPr>
              <a:tblGrid>
                <a:gridCol w="342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8B81D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first_name</a:t>
                      </a:r>
                      <a:endParaRPr b="1">
                        <a:solidFill>
                          <a:srgbClr val="8B81D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Creating Heroes 101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Philoctetes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Let’s Get Down To Business 5A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General Shang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Magic &amp; Power 006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617A8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Genie</a:t>
                      </a:r>
                      <a:endParaRPr b="1">
                        <a:solidFill>
                          <a:srgbClr val="617A8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67" name="Google Shape;867;p102"/>
          <p:cNvSpPr txBox="1"/>
          <p:nvPr/>
        </p:nvSpPr>
        <p:spPr>
          <a:xfrm>
            <a:off x="3575100" y="1965075"/>
            <a:ext cx="19938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disney_classes</a:t>
            </a:r>
            <a:endParaRPr b="1">
              <a:solidFill>
                <a:srgbClr val="00ACC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0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61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103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give names/aliases to tables within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clause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keyword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4" name="Google Shape;874;p103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aliases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10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62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0" name="Google Shape;880;p104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give names/aliases to tables within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clause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keyword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S.first_name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C.first_name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S, disney-classes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1" name="Google Shape;881;p104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aliases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10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63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7" name="Google Shape;887;p105"/>
          <p:cNvSpPr txBox="1">
            <a:spLocks noGrp="1"/>
          </p:cNvSpPr>
          <p:nvPr>
            <p:ph type="body" idx="1"/>
          </p:nvPr>
        </p:nvSpPr>
        <p:spPr>
          <a:xfrm>
            <a:off x="343075" y="1498975"/>
            <a:ext cx="8638800" cy="3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/* give names/aliases to tables within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clause using </a:t>
            </a:r>
            <a:r>
              <a:rPr lang="en" sz="1800" b="1">
                <a:solidFill>
                  <a:srgbClr val="8B81D2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solidFill>
                  <a:srgbClr val="8B81D2"/>
                </a:solidFill>
                <a:latin typeface="Spectral"/>
                <a:ea typeface="Spectral"/>
                <a:cs typeface="Spectral"/>
                <a:sym typeface="Spectral"/>
              </a:rPr>
              <a:t> keyword */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 b="1">
              <a:solidFill>
                <a:srgbClr val="8B81D2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8BB00"/>
                </a:solidFill>
                <a:latin typeface="Courier New"/>
                <a:ea typeface="Courier New"/>
                <a:cs typeface="Courier New"/>
                <a:sym typeface="Courier New"/>
              </a:rPr>
              <a:t>sqlite&gt;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S.first_name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ACC3"/>
                </a:solidFill>
                <a:latin typeface="Courier New"/>
                <a:ea typeface="Courier New"/>
                <a:cs typeface="Courier New"/>
                <a:sym typeface="Courier New"/>
              </a:rPr>
              <a:t>C.first_name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disney-students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S, disney-classes </a:t>
            </a:r>
            <a:r>
              <a:rPr lang="en" sz="1800" b="1">
                <a:solidFill>
                  <a:srgbClr val="65BB48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 C</a:t>
            </a:r>
            <a:r>
              <a:rPr lang="en" sz="1800" b="1">
                <a:solidFill>
                  <a:srgbClr val="E8004C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1">
              <a:solidFill>
                <a:srgbClr val="E8004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Philoctetes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General Shang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Troy | Genie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Philoctetes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Mickey | General Shang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8" name="Google Shape;888;p105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617A86"/>
                </a:solidFill>
                <a:latin typeface="Courier New"/>
                <a:ea typeface="Courier New"/>
                <a:cs typeface="Courier New"/>
                <a:sym typeface="Courier New"/>
              </a:rPr>
              <a:t>aliases</a:t>
            </a: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What is SQL?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4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49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SQL = Structured Query Language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declarative programming language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statements </a:t>
            </a:r>
            <a:r>
              <a:rPr lang="en" sz="1800" b="1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describe what you want</a:t>
            </a:r>
            <a:endParaRPr sz="1800" b="1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interpreter decides how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do computations to get that result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What is SQL?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8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50"/>
          <p:cNvSpPr txBox="1">
            <a:spLocks noGrp="1"/>
          </p:cNvSpPr>
          <p:nvPr>
            <p:ph type="body" idx="1"/>
          </p:nvPr>
        </p:nvSpPr>
        <p:spPr>
          <a:xfrm>
            <a:off x="1260575" y="1564350"/>
            <a:ext cx="67506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SQL = Structured Query Language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●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declarative programming language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statements </a:t>
            </a:r>
            <a:r>
              <a:rPr lang="en" sz="1800" b="1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describe what you want</a:t>
            </a:r>
            <a:endParaRPr sz="1800" b="1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1BECC"/>
              </a:buClr>
              <a:buSzPts val="1800"/>
              <a:buFont typeface="Spectral"/>
              <a:buChar char="○"/>
            </a:pPr>
            <a:r>
              <a:rPr lang="en" sz="180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interpreter decides how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 to do computations to get that result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○"/>
            </a:pPr>
            <a:r>
              <a:rPr lang="en" sz="1800" b="1">
                <a:solidFill>
                  <a:srgbClr val="00ACC3"/>
                </a:solidFill>
                <a:latin typeface="Spectral"/>
                <a:ea typeface="Spectral"/>
                <a:cs typeface="Spectral"/>
                <a:sym typeface="Spectral"/>
              </a:rPr>
              <a:t>imperative programming language</a:t>
            </a: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: describe how to get a result using computations, logic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ectral"/>
              <a:buChar char="■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Python, Scheme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>
            <a:spLocks noGrp="1"/>
          </p:cNvSpPr>
          <p:nvPr>
            <p:ph type="title"/>
          </p:nvPr>
        </p:nvSpPr>
        <p:spPr>
          <a:xfrm>
            <a:off x="3242950" y="474025"/>
            <a:ext cx="52755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solidFill>
                  <a:srgbClr val="617A86"/>
                </a:solidFill>
                <a:latin typeface="Lobster"/>
                <a:ea typeface="Lobster"/>
                <a:cs typeface="Lobster"/>
                <a:sym typeface="Lobster"/>
              </a:rPr>
              <a:t>Tables</a:t>
            </a:r>
            <a:endParaRPr sz="4800" b="0">
              <a:solidFill>
                <a:srgbClr val="617A86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rgbClr val="617A8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Google Shape;472;p5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9</a:t>
            </a:fld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51"/>
          <p:cNvSpPr txBox="1">
            <a:spLocks noGrp="1"/>
          </p:cNvSpPr>
          <p:nvPr>
            <p:ph type="body" idx="1"/>
          </p:nvPr>
        </p:nvSpPr>
        <p:spPr>
          <a:xfrm>
            <a:off x="1056000" y="1443475"/>
            <a:ext cx="6907200" cy="27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Spectral"/>
              <a:buChar char="●"/>
            </a:pPr>
            <a:r>
              <a:rPr lang="en" sz="1800">
                <a:latin typeface="Spectral"/>
                <a:ea typeface="Spectral"/>
                <a:cs typeface="Spectral"/>
                <a:sym typeface="Spectral"/>
              </a:rPr>
              <a:t>Data organized in tables</a:t>
            </a: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uck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2001</Words>
  <Application>Microsoft Macintosh PowerPoint</Application>
  <PresentationFormat>Presentación en pantalla (16:9)</PresentationFormat>
  <Paragraphs>610</Paragraphs>
  <Slides>63</Slides>
  <Notes>63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63</vt:i4>
      </vt:variant>
    </vt:vector>
  </HeadingPairs>
  <TitlesOfParts>
    <vt:vector size="76" baseType="lpstr">
      <vt:lpstr>Raleway</vt:lpstr>
      <vt:lpstr>Lato</vt:lpstr>
      <vt:lpstr>Open Sans</vt:lpstr>
      <vt:lpstr>Nixie One</vt:lpstr>
      <vt:lpstr>Lobster</vt:lpstr>
      <vt:lpstr>Varela Round</vt:lpstr>
      <vt:lpstr>Arial</vt:lpstr>
      <vt:lpstr>Courier New</vt:lpstr>
      <vt:lpstr>Economica</vt:lpstr>
      <vt:lpstr>Spectral</vt:lpstr>
      <vt:lpstr>Puck template</vt:lpstr>
      <vt:lpstr>Streamline</vt:lpstr>
      <vt:lpstr>Luxe</vt:lpstr>
      <vt:lpstr>Dis 11: SQL</vt:lpstr>
      <vt:lpstr>Agenda </vt:lpstr>
      <vt:lpstr>Administrivia </vt:lpstr>
      <vt:lpstr>1</vt:lpstr>
      <vt:lpstr>What is SQL? </vt:lpstr>
      <vt:lpstr>What is SQL? </vt:lpstr>
      <vt:lpstr>What is SQL? </vt:lpstr>
      <vt:lpstr>What is SQL? </vt:lpstr>
      <vt:lpstr>Tables </vt:lpstr>
      <vt:lpstr>Tables </vt:lpstr>
      <vt:lpstr>Tables </vt:lpstr>
      <vt:lpstr>Tables </vt:lpstr>
      <vt:lpstr>2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select</vt:lpstr>
      <vt:lpstr>create table</vt:lpstr>
      <vt:lpstr>create table</vt:lpstr>
      <vt:lpstr>create table</vt:lpstr>
      <vt:lpstr>create table</vt:lpstr>
      <vt:lpstr>create table</vt:lpstr>
      <vt:lpstr>sample table</vt:lpstr>
      <vt:lpstr>select … from</vt:lpstr>
      <vt:lpstr>select … from</vt:lpstr>
      <vt:lpstr>select … from</vt:lpstr>
      <vt:lpstr>select … from</vt:lpstr>
      <vt:lpstr>select * (ALL)</vt:lpstr>
      <vt:lpstr>select * (ALL)</vt:lpstr>
      <vt:lpstr>select * (ALL)</vt:lpstr>
      <vt:lpstr>select * (ALL)</vt:lpstr>
      <vt:lpstr>where, order by</vt:lpstr>
      <vt:lpstr>where, order by</vt:lpstr>
      <vt:lpstr>where, order by</vt:lpstr>
      <vt:lpstr>where, order by</vt:lpstr>
      <vt:lpstr>where, order by</vt:lpstr>
      <vt:lpstr>3</vt:lpstr>
      <vt:lpstr>another table</vt:lpstr>
      <vt:lpstr>joins</vt:lpstr>
      <vt:lpstr>joins</vt:lpstr>
      <vt:lpstr>joins</vt:lpstr>
      <vt:lpstr>joins</vt:lpstr>
      <vt:lpstr>joins</vt:lpstr>
      <vt:lpstr>joins</vt:lpstr>
      <vt:lpstr>all possible combos</vt:lpstr>
      <vt:lpstr>all possible combos</vt:lpstr>
      <vt:lpstr>all possible combos</vt:lpstr>
      <vt:lpstr>all possible combos</vt:lpstr>
      <vt:lpstr>joins</vt:lpstr>
      <vt:lpstr>joins</vt:lpstr>
      <vt:lpstr>joins</vt:lpstr>
      <vt:lpstr>joins</vt:lpstr>
      <vt:lpstr>joins</vt:lpstr>
      <vt:lpstr>another table</vt:lpstr>
      <vt:lpstr>aliases</vt:lpstr>
      <vt:lpstr>aliases</vt:lpstr>
      <vt:lpstr>aliases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 11: SQL</dc:title>
  <cp:lastModifiedBy>Usuario de Microsoft Office</cp:lastModifiedBy>
  <cp:revision>1</cp:revision>
  <dcterms:modified xsi:type="dcterms:W3CDTF">2019-04-27T06:51:51Z</dcterms:modified>
</cp:coreProperties>
</file>