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40"/>
      <p:bold r:id="rId41"/>
      <p:italic r:id="rId42"/>
      <p:boldItalic r:id="rId43"/>
    </p:embeddedFont>
    <p:embeddedFont>
      <p:font typeface="Oswald" pitchFamily="2" charset="77"/>
      <p:regular r:id="rId44"/>
      <p:bold r:id="rId45"/>
    </p:embeddedFont>
    <p:embeddedFont>
      <p:font typeface="Roboto Mono" pitchFamily="2" charset="0"/>
      <p:regular r:id="rId46"/>
      <p:bold r:id="rId47"/>
      <p:italic r:id="rId48"/>
      <p:boldItalic r:id="rId49"/>
    </p:embeddedFont>
    <p:embeddedFont>
      <p:font typeface="Source Code Pro" panose="020B0509030403020204" pitchFamily="49" charset="77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1320b7015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1320b7015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320b701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1320b701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1320b701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1320b701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1320b7015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1320b7015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320b7015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1320b7015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1320b7015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1320b7015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1320b7015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1320b7015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1320b7015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1320b7015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1320b7015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1320b7015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1320b7015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1320b7015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b1fa63dc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b1fa63dc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1320b7015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1320b7015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1320b7015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1320b7015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1320b7015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1320b7015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1320b7015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1320b7015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1320b7015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1320b7015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0463ad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0463ad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b1fa63dc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b1fa63dc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1320b7015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1320b7015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1320b701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1320b701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1320b7015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1320b7015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1320b701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1320b701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1320b7015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1320b7015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1320b701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1320b701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1320b701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1320b701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1320b7015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1320b7015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1320b7015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1320b7015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1320b7015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1320b7015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e0463ad7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e0463ad7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e0463ad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e0463ad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1320b701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1320b701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1320b701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1320b701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1320b701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1320b701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320b7015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320b7015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320b7015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320b7015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1320b701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1320b701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wang626@berkeley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a%20%3D%2010%20%0Ab%20%3D%202%20*%20a%0Adef%20something%28n%29%3A%0A%20%20%20%20a%20%3D%207%0A%20%20%20%20return%20a%20*%20n%20*%20b%0Asomething%28a%29&amp;cumulative=false&amp;curInstr=0&amp;heapPrimitives=nevernest&amp;mode=display&amp;origin=opt-frontend.js&amp;py=3&amp;rawInputLstJSON=%5B%5D&amp;textReferences=fals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oo.gl/zyc44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003650" y="1303832"/>
            <a:ext cx="7136700" cy="16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 1: Control and Environments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TA: Kevin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syntax...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317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&lt;conditional expression&gt;: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&lt;suite of statements&gt;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elif &lt;conditional expression&gt;: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&lt;suite of statements&gt;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&lt;suite of statements&gt;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syntax...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317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&lt;conditional expression&gt;: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&lt;suite of statements&gt;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elif &lt;conditional expression&gt;: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&lt;suite of statements&gt;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&lt;suite of statements&gt;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830550" y="1463050"/>
            <a:ext cx="3745800" cy="31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Don’t forget the colon!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Else </a:t>
            </a:r>
            <a:r>
              <a:rPr lang="en" sz="1800"/>
              <a:t>doesn’t require any conditional expressions.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if n &lt; 10: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print(1)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elif n &gt;= 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print(2)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if n &lt; 10: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print(1)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elif n &gt;= 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print(2)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if n &lt; 10: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print(1)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if n &gt;= 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print(2)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if n &lt; 10: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print(1)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if n &gt;= 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print(2)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if n &lt; 10: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print(1)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print(2)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while &lt;conditional expression&gt;: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&lt;body&gt;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Keep looping through the body until the conditional expression is false.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Info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618200"/>
            <a:ext cx="35082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OH: Thurs 6:30 - 7:30 Cory 241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kwang626@berkeley.edu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Lab: Tues 11:00 - 12:30 Soda 277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Disc: Thurs 5:00 - 6:30 Wheeler 224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076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while n &lt; 10: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print(n)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n += 1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print(n)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076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n = 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while n &lt; 10: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print(n)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n += 1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print(n)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3839650" y="1152425"/>
            <a:ext cx="4630200" cy="3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Output: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076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n = 100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while n &lt; 10: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print(n)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n += 1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print(n)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076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n = 100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while n &lt; 10: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print(n)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		n += 1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print(n)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3839650" y="1152425"/>
            <a:ext cx="4630200" cy="3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Output: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 vs Expressions</a:t>
            </a:r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rgbClr val="6F6F74"/>
              </a:buClr>
              <a:buSzPts val="192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Expressions evaluate to values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6F74"/>
              </a:buClr>
              <a:buSzPts val="2000"/>
              <a:buFont typeface="Noto Sans Symbols"/>
              <a:buChar char="○"/>
            </a:pPr>
            <a:r>
              <a:rPr lang="en" sz="20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+ 1 → 2</a:t>
            </a:r>
            <a:endParaRPr sz="20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6F74"/>
              </a:buClr>
              <a:buSzPts val="2000"/>
              <a:buFont typeface="Noto Sans Symbols"/>
              <a:buChar char="●"/>
            </a:pPr>
            <a:r>
              <a:rPr lang="en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Statements don’t evaluate to values</a:t>
            </a:r>
            <a:endParaRPr sz="24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6F74"/>
              </a:buClr>
              <a:buSzPts val="2000"/>
              <a:buFont typeface="Noto Sans Symbols"/>
              <a:buChar char="○"/>
            </a:pPr>
            <a:r>
              <a:rPr lang="en" sz="20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e.g. def statements, assignment statements</a:t>
            </a:r>
            <a:endParaRPr sz="20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371600" lvl="2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F6F74"/>
              </a:buClr>
              <a:buSzPts val="900"/>
              <a:buFont typeface="Noto Sans Symbols"/>
              <a:buChar char="⚫"/>
            </a:pPr>
            <a:r>
              <a:rPr lang="en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 we wouldn’t do </a:t>
            </a:r>
            <a:r>
              <a:rPr lang="en">
                <a:solidFill>
                  <a:srgbClr val="262626"/>
                </a:solidFill>
                <a:latin typeface="Roboto Mono"/>
                <a:ea typeface="Roboto Mono"/>
                <a:cs typeface="Roboto Mono"/>
                <a:sym typeface="Roboto Mono"/>
              </a:rPr>
              <a:t>return x = 2</a:t>
            </a:r>
            <a:endParaRPr>
              <a:solidFill>
                <a:srgbClr val="26262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6F6F74"/>
              </a:buClr>
              <a:buSzPts val="2000"/>
              <a:buFont typeface="Noto Sans Symbols"/>
              <a:buChar char="○"/>
            </a:pPr>
            <a:r>
              <a:rPr lang="en" sz="20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still change our environment and control flow</a:t>
            </a:r>
            <a:endParaRPr sz="20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about feedback...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69393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links.cs61a.org/kevin-disc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Frames?</a:t>
            </a:r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frame is an object that lists bindings between variables and values.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Frames can also tell us how to look up a binding.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global frame exists by default.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Statements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new binding in your current frame!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Remember, evaluate the right side, and then bind it to the left side.</a:t>
            </a:r>
            <a:endParaRPr/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84" y="2004750"/>
            <a:ext cx="3170400" cy="13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65200"/>
            <a:ext cx="32004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1 due today (Thursday 1/31) by midnight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0 + Lab 1 due Tomorrow (Friday 2/1)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Hog is due 2/7 (Turn it in by 2/6 for a point of extra credit!) 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Phase 1 due 2/5 (Work individually)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Phase 2 &amp; 3 due 2/7 (Can work with a partner)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Statements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create function objects, and then bind them to a name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go into the body of the function yet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name of the binding is the name of the function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parent of the function is the frame in which it was defined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to keep track of: </a:t>
            </a:r>
            <a:r>
              <a:rPr lang="en" b="1"/>
              <a:t>name, parameters, parent frame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Statements Example</a:t>
            </a:r>
            <a:endParaRPr/>
          </a:p>
        </p:txBody>
      </p:sp>
      <p:pic>
        <p:nvPicPr>
          <p:cNvPr id="245" name="Google Shape;2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5610"/>
            <a:ext cx="3806950" cy="19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975" y="1622949"/>
            <a:ext cx="4132025" cy="18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6755925" y="2722025"/>
            <a:ext cx="12090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[P = G]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</a:t>
            </a:r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these three steps: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Evaluate the operator (the function)</a:t>
            </a:r>
            <a:endParaRPr b="1"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“Does this function exist?”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Evaluate the operands (the arguments provided to the function)</a:t>
            </a:r>
            <a:endParaRPr b="1"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Reduce the arguments down into their simplest form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Apply the operator to the operands</a:t>
            </a:r>
            <a:endParaRPr b="1"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Call the function with the arguments.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Now we can go into the body of the function.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expressions create new frames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create new frames….</a:t>
            </a:r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it with a unique index (f1, f2, f3…)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the name of the function object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the parent frame of the function object.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every frame has a RV (return value)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up variables</a:t>
            </a:r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can find the variable in the current frame, then great!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you can search for that variable in your parent frame, then that frame’s parent, and so 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are no more parent frames, then that variable doesn’t exist!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put it all together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3200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3"/>
              </a:rPr>
              <a:t>PythonTutor</a:t>
            </a:r>
            <a:endParaRPr/>
          </a:p>
        </p:txBody>
      </p:sp>
      <p:pic>
        <p:nvPicPr>
          <p:cNvPr id="272" name="Google Shape;27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050" y="1209675"/>
            <a:ext cx="45339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Question Spring 2016 MT1 Q2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875" y="809625"/>
            <a:ext cx="5429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9"/>
          <p:cNvSpPr txBox="1"/>
          <p:nvPr/>
        </p:nvSpPr>
        <p:spPr>
          <a:xfrm>
            <a:off x="1831000" y="4384100"/>
            <a:ext cx="52497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https://goo.gl/zyc44g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Booleans!!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False-y</a:t>
            </a:r>
            <a:endParaRPr sz="24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False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None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[], “”, (), {}</a:t>
            </a:r>
            <a:endParaRPr sz="180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Truth-y</a:t>
            </a:r>
            <a:endParaRPr sz="2400" b="1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Everything Else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Short Circuiting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Short Circuiting!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Remember: And</a:t>
            </a:r>
            <a:r>
              <a:rPr lang="en"/>
              <a:t> keeps evaluating until the first </a:t>
            </a:r>
            <a:r>
              <a:rPr lang="en" b="1">
                <a:solidFill>
                  <a:srgbClr val="FF0000"/>
                </a:solidFill>
              </a:rPr>
              <a:t>false-y value</a:t>
            </a:r>
            <a:r>
              <a:rPr lang="en"/>
              <a:t> and returns it. </a:t>
            </a:r>
            <a:r>
              <a:rPr lang="en" b="1"/>
              <a:t>Or </a:t>
            </a:r>
            <a:r>
              <a:rPr lang="en"/>
              <a:t>keeps evaluating until the first </a:t>
            </a:r>
            <a:r>
              <a:rPr lang="en" b="1">
                <a:solidFill>
                  <a:srgbClr val="FF0000"/>
                </a:solidFill>
              </a:rPr>
              <a:t>truth-y</a:t>
            </a:r>
            <a:r>
              <a:rPr lang="en"/>
              <a:t> </a:t>
            </a:r>
            <a:r>
              <a:rPr lang="en" b="1">
                <a:solidFill>
                  <a:srgbClr val="FF0000"/>
                </a:solidFill>
              </a:rPr>
              <a:t>value</a:t>
            </a:r>
            <a:r>
              <a:rPr lang="en"/>
              <a:t> and returns it.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Both return the value of the last item evaluated, not necessarily True/False</a:t>
            </a:r>
            <a:endParaRPr b="1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Ex:</a:t>
            </a:r>
            <a:r>
              <a:rPr lang="en"/>
              <a:t> True and 0 and False</a:t>
            </a:r>
            <a:r>
              <a:rPr lang="en" b="1"/>
              <a:t>  → </a:t>
            </a:r>
            <a:r>
              <a:rPr lang="en"/>
              <a:t>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 Cont. 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18000" y="1551325"/>
            <a:ext cx="7971000" cy="3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&gt;&gt;&gt; 1 and True and 1/0 and False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&gt;&gt;&gt; 1 and True and False and 1/0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 Cont. 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618000" y="1551325"/>
            <a:ext cx="7971000" cy="1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&gt;&gt;&gt; 1 and True and 1/0 and False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&gt;&gt;&gt; 1 and True and False and 1/0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55850" y="3317075"/>
            <a:ext cx="77187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did the second expression not result in an Error?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Circuiting Cont. 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618000" y="1551325"/>
            <a:ext cx="7971000" cy="1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&gt;&gt;&gt; 1 and True and 1/0 and False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Error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&gt;&gt;&gt; 1 and True and False and 1/0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2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655850" y="3317075"/>
            <a:ext cx="77187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did the second expression not result in an Error?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Because And stopped evaluating as soon as it reached the first false-y value, so 1/0 was never evaluated 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Macintosh PowerPoint</Application>
  <PresentationFormat>Presentación en pantalla (16:9)</PresentationFormat>
  <Paragraphs>194</Paragraphs>
  <Slides>37</Slides>
  <Notes>37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Oswald</vt:lpstr>
      <vt:lpstr>Noto Sans Symbols</vt:lpstr>
      <vt:lpstr>Source Code Pro</vt:lpstr>
      <vt:lpstr>Arial</vt:lpstr>
      <vt:lpstr>Century Schoolbook</vt:lpstr>
      <vt:lpstr>Roboto Mono</vt:lpstr>
      <vt:lpstr>Modern Writer</vt:lpstr>
      <vt:lpstr>Disc 1: Control and Environments</vt:lpstr>
      <vt:lpstr>My Info</vt:lpstr>
      <vt:lpstr>Administrivia</vt:lpstr>
      <vt:lpstr>Booleans!!</vt:lpstr>
      <vt:lpstr>Review: Short Circuiting</vt:lpstr>
      <vt:lpstr>Review: Short Circuiting!</vt:lpstr>
      <vt:lpstr>Short Circuiting Cont. </vt:lpstr>
      <vt:lpstr>Short Circuiting Cont. </vt:lpstr>
      <vt:lpstr>Short Circuiting Cont. </vt:lpstr>
      <vt:lpstr>Control</vt:lpstr>
      <vt:lpstr>A little bit about syntax...</vt:lpstr>
      <vt:lpstr>A little bit about syntax...</vt:lpstr>
      <vt:lpstr>Examples:</vt:lpstr>
      <vt:lpstr>Examples:</vt:lpstr>
      <vt:lpstr>Examples:</vt:lpstr>
      <vt:lpstr>Examples:</vt:lpstr>
      <vt:lpstr>Examples:</vt:lpstr>
      <vt:lpstr>While Loops</vt:lpstr>
      <vt:lpstr>Syntax</vt:lpstr>
      <vt:lpstr>Example 1:</vt:lpstr>
      <vt:lpstr>Example 1:</vt:lpstr>
      <vt:lpstr>Example 2:</vt:lpstr>
      <vt:lpstr>Example 1:</vt:lpstr>
      <vt:lpstr>Statements vs Expressions</vt:lpstr>
      <vt:lpstr>A little bit about feedback...</vt:lpstr>
      <vt:lpstr>Attendance: links.cs61a.org/kevin-disc </vt:lpstr>
      <vt:lpstr>Environment Diagrams</vt:lpstr>
      <vt:lpstr>What are Frames?</vt:lpstr>
      <vt:lpstr>Assignment Statements</vt:lpstr>
      <vt:lpstr>Def Statements</vt:lpstr>
      <vt:lpstr>Def Statements Example</vt:lpstr>
      <vt:lpstr>Call Expressions</vt:lpstr>
      <vt:lpstr>When you create new frames….</vt:lpstr>
      <vt:lpstr>Looking up variables</vt:lpstr>
      <vt:lpstr>Let’s put it all together </vt:lpstr>
      <vt:lpstr>Exam Question Spring 2016 MT1 Q2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 1: Control and Environments</dc:title>
  <cp:lastModifiedBy>Usuario de Microsoft Office</cp:lastModifiedBy>
  <cp:revision>1</cp:revision>
  <dcterms:modified xsi:type="dcterms:W3CDTF">2019-02-02T03:16:51Z</dcterms:modified>
</cp:coreProperties>
</file>