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61a.org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61a.or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8fa81530e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8fa81530e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8fa81530e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8fa81530e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(Inspect &gt; Network)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browser is the client, the computer that CS61A lives on is the server.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a web browser of a web page, the domain name is looked up using DNS and then a request is sent to that server, asking for the page.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is all the content that the server provided!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Here, we see that, in response to my browser's request, cs61a provided a response of type "document" (HTML). We can also see how long it took for this response to be provided, and how long the DNS lookup took.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Another thing to note- in order to fully render the CS61A webpage, my browser needs to make a bunch of other requests as well, for javascript and CSS. There is more nuance into how all of this works as well.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8fa81530e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8fa81530e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make these requests directly without using a browser!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Python can make the request to retrieve this content using the urllib.request module: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from urllib.request import urlopen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response = urlopen('</a:t>
            </a:r>
            <a:r>
              <a:rPr lang="en" u="sng">
                <a:solidFill>
                  <a:srgbClr val="1155CC"/>
                </a:solidFill>
                <a:hlinkClick r:id="rId3"/>
              </a:rPr>
              <a:t>https://www.cs61a.org</a:t>
            </a:r>
            <a:r>
              <a:rPr lang="en">
                <a:solidFill>
                  <a:schemeClr val="dk1"/>
                </a:solidFill>
              </a:rPr>
              <a:t>').read()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response[:100]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8fa81530e_0_1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8fa81530e_0_1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8fa81530e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8fa81530e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8fa81530e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8fa81530e_0_1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8fa81530e_0_1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8fa81530e_0_1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Does anyone see the key?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is 3 shifts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8fa81530e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8fa81530e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fa81530e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fa81530e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8fa81530e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8fa81530e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8fa81530e_0_1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8fa81530e_0_1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8fa81530e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8fa81530e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8fa81530e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8fa81530e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8fa81530e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58fa81530e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8fa81530e_0_1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8fa81530e_0_1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58fa81530e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58fa81530e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Key: None of these tasks are dependent on another. I own my data and can process it, and I am not affected by your result.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8fa81530e_0_1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8fa81530e_0_1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58fa81530e_0_1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58fa81530e_0_1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diagram of duplicate computers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8fa81530e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8fa81530e_0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8fa81530e_0_1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8fa81530e_0_1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fa81530e_0_10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fa81530e_0_10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fa81530e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fa81530e_0_10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58fa81530e_0_10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58fa81530e_0_10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fa81530e_0_1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fa81530e_0_1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from socket import gethostbyname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&gt;&gt;&gt; gethostbyname('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www.cs61a.org</a:t>
            </a:r>
            <a:r>
              <a:rPr lang="en">
                <a:solidFill>
                  <a:schemeClr val="dk1"/>
                </a:solidFill>
              </a:rPr>
              <a:t>')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In real life, the way computers interact involves a lot more complexity, but this is the basics :)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8fa81530e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8fa81530e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fa81530e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fa81530e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key here is that there is one server, and arbitrarily many clients.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requests could all be happening at the same time, and the server needs to manage what each individual is asking for and deal with them at the same time.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vinkle/publish-and-share-your-own-website-for-free-with-github-2eff049a1cb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ark.apache.org/" TargetMode="External"/><Relationship Id="rId4" Type="http://schemas.openxmlformats.org/officeDocument/2006/relationships/hyperlink" Target="https://www.bitcoinmining.com/getting-starte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ends.google.com/tren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61a.or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Computing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Server in action!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Server in Python!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 of Client / Server Architecture</a:t>
            </a:r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Single Point of Failure</a:t>
            </a:r>
            <a:endParaRPr sz="20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the server goes down, then the entire system is broken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marR="0" lvl="0" indent="-355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Clients don't contribute any processing power</a:t>
            </a:r>
            <a:endParaRPr sz="20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Computing resources become scarce if there are too many clients.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Clients increase demand on the system without contributing any computing resources.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1"/>
              <a:t>Peer-to-Peer (P2P) </a:t>
            </a:r>
            <a:r>
              <a:rPr lang="en" sz="2000"/>
              <a:t>describes distributed systems where the labor is divided among all the computers in the system.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All computers that participate also contribute some processing power and memory.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a P2P system increases in size, its capacity and computational resources increases too!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 identifying characteristic of a P2P system is division of labor among all participants.</a:t>
            </a:r>
            <a:endParaRPr sz="200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This means the peers need to be able to communicate with each other reliably.</a:t>
            </a:r>
            <a:endParaRPr sz="2000"/>
          </a:p>
        </p:txBody>
      </p:sp>
      <p:sp>
        <p:nvSpPr>
          <p:cNvPr id="144" name="Google Shape;14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Peer-to-Peer Systems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(The "Dark Web")</a:t>
            </a:r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6400" cy="15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Keep your internet activities hidden from advertisers, governments, and everyone else.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Normally, the server that you are sending requests to can see your IP address. Tor allows users to hide this information from everyone, even the server.</a:t>
            </a:r>
            <a:endParaRPr/>
          </a:p>
        </p:txBody>
      </p:sp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l="64420" b="37566"/>
          <a:stretch/>
        </p:blipFill>
        <p:spPr>
          <a:xfrm>
            <a:off x="5834125" y="2793500"/>
            <a:ext cx="3114000" cy="13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r="64420" b="37566"/>
          <a:stretch/>
        </p:blipFill>
        <p:spPr>
          <a:xfrm>
            <a:off x="235500" y="2817175"/>
            <a:ext cx="3114000" cy="135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l="35930" r="35668" b="7398"/>
          <a:stretch/>
        </p:blipFill>
        <p:spPr>
          <a:xfrm>
            <a:off x="3329138" y="2793500"/>
            <a:ext cx="2485725" cy="201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6"/>
          <p:cNvSpPr txBox="1"/>
          <p:nvPr/>
        </p:nvSpPr>
        <p:spPr>
          <a:xfrm>
            <a:off x="498150" y="4093475"/>
            <a:ext cx="21942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Your Computer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123.456.789.101</a:t>
            </a:r>
            <a:endParaRPr sz="1800"/>
          </a:p>
        </p:txBody>
      </p:sp>
      <p:sp>
        <p:nvSpPr>
          <p:cNvPr id="155" name="Google Shape;155;p26"/>
          <p:cNvSpPr txBox="1"/>
          <p:nvPr/>
        </p:nvSpPr>
        <p:spPr>
          <a:xfrm>
            <a:off x="6604075" y="4077075"/>
            <a:ext cx="21942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Server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230.432.543.234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Relevant Tangent on Encryption</a:t>
            </a:r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6400" cy="11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Encrypting data means encoding data such that only trusted parties can decode and view the original data.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Usually, "decoding" involves using a "key" that only the trusted parties have.</a:t>
            </a:r>
            <a:endParaRPr sz="1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Caesar Cipher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 rotWithShape="1">
          <a:blip r:embed="rId3">
            <a:alphaModFix/>
          </a:blip>
          <a:srcRect b="26943"/>
          <a:stretch/>
        </p:blipFill>
        <p:spPr>
          <a:xfrm>
            <a:off x="1608450" y="2876550"/>
            <a:ext cx="6042900" cy="22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(The Onion Router)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364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Tor, every request you make is encased in multiple layers of encryption.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Then, your message is sent through a number of "intermediate nodes" that peel back those layers one by one.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"Intermediate nodes" = other computers who are in the Tor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single node can remove all the layers.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only decrypts enough information to know where to send your request next. None of the nodes know your identity or the website that you are trying to access.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00" y="76200"/>
            <a:ext cx="8206975" cy="47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6326375" y="4772075"/>
            <a:ext cx="29946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Computerphile, Youtube</a:t>
            </a:r>
            <a:endParaRPr/>
          </a:p>
        </p:txBody>
      </p:sp>
      <p:sp>
        <p:nvSpPr>
          <p:cNvPr id="175" name="Google Shape;175;p29"/>
          <p:cNvSpPr txBox="1"/>
          <p:nvPr/>
        </p:nvSpPr>
        <p:spPr>
          <a:xfrm>
            <a:off x="7363363" y="1154975"/>
            <a:ext cx="1519800" cy="9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CS61A 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Server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/>
        </p:nvSpPr>
        <p:spPr>
          <a:xfrm>
            <a:off x="6326375" y="4772075"/>
            <a:ext cx="29946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Computerphile, Youtube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549" y="292151"/>
            <a:ext cx="5566075" cy="45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9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Tor as a Peer-to-Peer system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Often, users of Tor also serve as "intermediate nodes"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 more people use Tor, there is also more processing power for decrypting and passing along messages throughout the network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are not reliant on one server to do all of that work!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Tor is not pure Peer-to-Peer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Tor relies on "directory servers" where you can look up which keys to encrypt your messages with.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Tor does not guaranteed anonymity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doesn't prevent you from providing personal information.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only hides your IP address and the website you are accessing from prying eyes.</a:t>
            </a:r>
            <a:endParaRPr sz="180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Tor (The Onion Router)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distributed computing?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 far, we've discussed programs that can run on a single computer.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Most interesting computer applications involve many computers interacting with each other.</a:t>
            </a:r>
            <a:endParaRPr sz="2000"/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Distributed computing</a:t>
            </a:r>
            <a:r>
              <a:rPr lang="en" sz="2000"/>
              <a:t> is using a bunch of computers that communicate and coordinate with each other to accomplish a common goal.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661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Benefits: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 single point of failure!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As the network grows, so does the number of computers contributing their computing resources.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Drawbacks: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Data Access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Absence of centralized server makes it difficult to backup data as data is located on different computers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Vulnerability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If someone controls too many nodes in the network, security can be compromised.</a:t>
            </a:r>
            <a:endParaRPr sz="2000"/>
          </a:p>
        </p:txBody>
      </p:sp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&amp; Cons of Peer-to-Peer Systems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practice, big companies do not use Peer-to-Peer, because they usually do not want to rely on untrusted clients to power their network.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 of Parallel Computing: Big Data processing!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Recall how reading 1 TB of data would take ~3 hours.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What if we divided the work among 3 separate machines, which were all processing 1/3 of the data?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How long would it take to read 1 TB?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 b="1"/>
              <a:t>Parallel Computing</a:t>
            </a:r>
            <a:r>
              <a:rPr lang="en" sz="2000"/>
              <a:t> allows us to divide up the work of a big problem on a bunch of different computers </a:t>
            </a:r>
            <a:r>
              <a:rPr lang="en" sz="2000" b="1"/>
              <a:t>at the same time</a:t>
            </a:r>
            <a:r>
              <a:rPr lang="en" sz="2000"/>
              <a:t>, and therefore speed up our computation.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say I want to count all of today's Facebook posts that contain the word "CS61A" and Facebook's post dataset is 30 TB.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storing all of the data on one machine, I divide it up among 3 machines.</a:t>
            </a: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Computing</a:t>
            </a:r>
            <a:endParaRPr/>
          </a:p>
        </p:txBody>
      </p:sp>
      <p:pic>
        <p:nvPicPr>
          <p:cNvPr id="212" name="Google Shape;212;p35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924350" y="2329325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2133800" y="2486325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pic>
        <p:nvPicPr>
          <p:cNvPr id="214" name="Google Shape;214;p35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924350" y="3255300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 txBox="1"/>
          <p:nvPr/>
        </p:nvSpPr>
        <p:spPr>
          <a:xfrm>
            <a:off x="2133800" y="3412300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pic>
        <p:nvPicPr>
          <p:cNvPr id="216" name="Google Shape;216;p35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924350" y="4093725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5"/>
          <p:cNvSpPr txBox="1"/>
          <p:nvPr/>
        </p:nvSpPr>
        <p:spPr>
          <a:xfrm>
            <a:off x="2133800" y="4250725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cxnSp>
        <p:nvCxnSpPr>
          <p:cNvPr id="218" name="Google Shape;218;p35"/>
          <p:cNvCxnSpPr>
            <a:stCxn id="213" idx="3"/>
          </p:cNvCxnSpPr>
          <p:nvPr/>
        </p:nvCxnSpPr>
        <p:spPr>
          <a:xfrm>
            <a:off x="2893700" y="2650725"/>
            <a:ext cx="6891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35"/>
          <p:cNvCxnSpPr/>
          <p:nvPr/>
        </p:nvCxnSpPr>
        <p:spPr>
          <a:xfrm>
            <a:off x="2893700" y="3568150"/>
            <a:ext cx="6891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0" name="Google Shape;220;p35"/>
          <p:cNvCxnSpPr/>
          <p:nvPr/>
        </p:nvCxnSpPr>
        <p:spPr>
          <a:xfrm>
            <a:off x="2910075" y="4371275"/>
            <a:ext cx="6891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35"/>
          <p:cNvSpPr txBox="1"/>
          <p:nvPr/>
        </p:nvSpPr>
        <p:spPr>
          <a:xfrm>
            <a:off x="3599175" y="2453900"/>
            <a:ext cx="1733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 5,000</a:t>
            </a:r>
            <a:endParaRPr sz="1800"/>
          </a:p>
        </p:txBody>
      </p:sp>
      <p:sp>
        <p:nvSpPr>
          <p:cNvPr id="222" name="Google Shape;222;p35"/>
          <p:cNvSpPr txBox="1"/>
          <p:nvPr/>
        </p:nvSpPr>
        <p:spPr>
          <a:xfrm>
            <a:off x="3656575" y="3336100"/>
            <a:ext cx="1733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 4,000</a:t>
            </a:r>
            <a:endParaRPr sz="1800"/>
          </a:p>
        </p:txBody>
      </p:sp>
      <p:sp>
        <p:nvSpPr>
          <p:cNvPr id="223" name="Google Shape;223;p35"/>
          <p:cNvSpPr txBox="1"/>
          <p:nvPr/>
        </p:nvSpPr>
        <p:spPr>
          <a:xfrm>
            <a:off x="3615550" y="4139225"/>
            <a:ext cx="17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 5,600</a:t>
            </a:r>
            <a:endParaRPr sz="1800"/>
          </a:p>
        </p:txBody>
      </p:sp>
      <p:sp>
        <p:nvSpPr>
          <p:cNvPr id="224" name="Google Shape;224;p35"/>
          <p:cNvSpPr txBox="1"/>
          <p:nvPr/>
        </p:nvSpPr>
        <p:spPr>
          <a:xfrm>
            <a:off x="5064850" y="1679150"/>
            <a:ext cx="14493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1"/>
                </a:solidFill>
              </a:rPr>
              <a:t>}</a:t>
            </a:r>
            <a:endParaRPr sz="20000">
              <a:solidFill>
                <a:schemeClr val="dk1"/>
              </a:solidFill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5852375" y="2880838"/>
            <a:ext cx="2150858" cy="14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5"/>
          <p:cNvSpPr txBox="1"/>
          <p:nvPr/>
        </p:nvSpPr>
        <p:spPr>
          <a:xfrm>
            <a:off x="6203150" y="2453900"/>
            <a:ext cx="14493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Combiner</a:t>
            </a:r>
            <a:endParaRPr sz="2000" b="1"/>
          </a:p>
        </p:txBody>
      </p:sp>
      <p:sp>
        <p:nvSpPr>
          <p:cNvPr id="227" name="Google Shape;227;p35"/>
          <p:cNvSpPr txBox="1"/>
          <p:nvPr/>
        </p:nvSpPr>
        <p:spPr>
          <a:xfrm>
            <a:off x="6437950" y="3246950"/>
            <a:ext cx="966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Sum: 14,600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Tolerance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one of the computers breaks?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one of the computers takes a long time?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924350" y="2329325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/>
        </p:nvSpPr>
        <p:spPr>
          <a:xfrm>
            <a:off x="2133800" y="2486325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pic>
        <p:nvPicPr>
          <p:cNvPr id="236" name="Google Shape;236;p36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924350" y="3255300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6"/>
          <p:cNvSpPr txBox="1"/>
          <p:nvPr/>
        </p:nvSpPr>
        <p:spPr>
          <a:xfrm>
            <a:off x="2133800" y="3412300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924350" y="4093725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6"/>
          <p:cNvSpPr txBox="1"/>
          <p:nvPr/>
        </p:nvSpPr>
        <p:spPr>
          <a:xfrm>
            <a:off x="2133800" y="4250725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cxnSp>
        <p:nvCxnSpPr>
          <p:cNvPr id="240" name="Google Shape;240;p36"/>
          <p:cNvCxnSpPr>
            <a:stCxn id="235" idx="3"/>
          </p:cNvCxnSpPr>
          <p:nvPr/>
        </p:nvCxnSpPr>
        <p:spPr>
          <a:xfrm>
            <a:off x="2893700" y="2650725"/>
            <a:ext cx="6891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1" name="Google Shape;241;p36"/>
          <p:cNvCxnSpPr/>
          <p:nvPr/>
        </p:nvCxnSpPr>
        <p:spPr>
          <a:xfrm>
            <a:off x="2893700" y="3568150"/>
            <a:ext cx="6891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36"/>
          <p:cNvCxnSpPr/>
          <p:nvPr/>
        </p:nvCxnSpPr>
        <p:spPr>
          <a:xfrm>
            <a:off x="2910075" y="4371275"/>
            <a:ext cx="6891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36"/>
          <p:cNvSpPr txBox="1"/>
          <p:nvPr/>
        </p:nvSpPr>
        <p:spPr>
          <a:xfrm>
            <a:off x="3599175" y="2453900"/>
            <a:ext cx="1733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 5,000</a:t>
            </a:r>
            <a:endParaRPr sz="1800"/>
          </a:p>
        </p:txBody>
      </p:sp>
      <p:sp>
        <p:nvSpPr>
          <p:cNvPr id="244" name="Google Shape;244;p36"/>
          <p:cNvSpPr txBox="1"/>
          <p:nvPr/>
        </p:nvSpPr>
        <p:spPr>
          <a:xfrm>
            <a:off x="3656575" y="3336100"/>
            <a:ext cx="1733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 4,000</a:t>
            </a:r>
            <a:endParaRPr sz="1800"/>
          </a:p>
        </p:txBody>
      </p:sp>
      <p:sp>
        <p:nvSpPr>
          <p:cNvPr id="245" name="Google Shape;245;p36"/>
          <p:cNvSpPr txBox="1"/>
          <p:nvPr/>
        </p:nvSpPr>
        <p:spPr>
          <a:xfrm>
            <a:off x="3615550" y="4139225"/>
            <a:ext cx="17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 5,600</a:t>
            </a:r>
            <a:endParaRPr sz="1800"/>
          </a:p>
        </p:txBody>
      </p:sp>
      <p:sp>
        <p:nvSpPr>
          <p:cNvPr id="246" name="Google Shape;246;p36"/>
          <p:cNvSpPr txBox="1"/>
          <p:nvPr/>
        </p:nvSpPr>
        <p:spPr>
          <a:xfrm>
            <a:off x="5064850" y="1679150"/>
            <a:ext cx="14493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1"/>
                </a:solidFill>
              </a:rPr>
              <a:t>}</a:t>
            </a:r>
            <a:endParaRPr sz="20000">
              <a:solidFill>
                <a:schemeClr val="dk1"/>
              </a:solidFill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5852375" y="2880838"/>
            <a:ext cx="2150858" cy="14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6"/>
          <p:cNvSpPr txBox="1"/>
          <p:nvPr/>
        </p:nvSpPr>
        <p:spPr>
          <a:xfrm>
            <a:off x="6203150" y="2453900"/>
            <a:ext cx="14493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Combiner</a:t>
            </a:r>
            <a:endParaRPr sz="2000" b="1"/>
          </a:p>
        </p:txBody>
      </p:sp>
      <p:sp>
        <p:nvSpPr>
          <p:cNvPr id="249" name="Google Shape;249;p36"/>
          <p:cNvSpPr txBox="1"/>
          <p:nvPr/>
        </p:nvSpPr>
        <p:spPr>
          <a:xfrm>
            <a:off x="6437950" y="3246950"/>
            <a:ext cx="966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Sum: 14,600</a:t>
            </a:r>
            <a:endParaRPr sz="1800"/>
          </a:p>
        </p:txBody>
      </p:sp>
      <p:pic>
        <p:nvPicPr>
          <p:cNvPr id="250" name="Google Shape;25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6174" y="2218413"/>
            <a:ext cx="664948" cy="831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7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571325" y="82338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/>
        </p:nvSpPr>
        <p:spPr>
          <a:xfrm>
            <a:off x="780775" y="239338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cxnSp>
        <p:nvCxnSpPr>
          <p:cNvPr id="257" name="Google Shape;257;p37"/>
          <p:cNvCxnSpPr>
            <a:endCxn id="258" idx="1"/>
          </p:cNvCxnSpPr>
          <p:nvPr/>
        </p:nvCxnSpPr>
        <p:spPr>
          <a:xfrm>
            <a:off x="3216000" y="646625"/>
            <a:ext cx="1628400" cy="641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9" name="Google Shape;259;p37"/>
          <p:cNvCxnSpPr/>
          <p:nvPr/>
        </p:nvCxnSpPr>
        <p:spPr>
          <a:xfrm>
            <a:off x="3216000" y="2563200"/>
            <a:ext cx="1221900" cy="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7"/>
          <p:cNvCxnSpPr/>
          <p:nvPr/>
        </p:nvCxnSpPr>
        <p:spPr>
          <a:xfrm rot="10800000" flipH="1">
            <a:off x="3216000" y="3867925"/>
            <a:ext cx="1479600" cy="603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37"/>
          <p:cNvSpPr txBox="1"/>
          <p:nvPr/>
        </p:nvSpPr>
        <p:spPr>
          <a:xfrm>
            <a:off x="4844400" y="1123625"/>
            <a:ext cx="1733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 5,000</a:t>
            </a:r>
            <a:endParaRPr sz="1800"/>
          </a:p>
        </p:txBody>
      </p:sp>
      <p:sp>
        <p:nvSpPr>
          <p:cNvPr id="261" name="Google Shape;261;p37"/>
          <p:cNvSpPr txBox="1"/>
          <p:nvPr/>
        </p:nvSpPr>
        <p:spPr>
          <a:xfrm>
            <a:off x="4841275" y="2364725"/>
            <a:ext cx="17334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 4,000</a:t>
            </a:r>
            <a:endParaRPr sz="1800"/>
          </a:p>
        </p:txBody>
      </p:sp>
      <p:sp>
        <p:nvSpPr>
          <p:cNvPr id="262" name="Google Shape;262;p37"/>
          <p:cNvSpPr txBox="1"/>
          <p:nvPr/>
        </p:nvSpPr>
        <p:spPr>
          <a:xfrm>
            <a:off x="4727175" y="3475425"/>
            <a:ext cx="1716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Output: 5,600</a:t>
            </a:r>
            <a:endParaRPr sz="1800"/>
          </a:p>
        </p:txBody>
      </p:sp>
      <p:sp>
        <p:nvSpPr>
          <p:cNvPr id="263" name="Google Shape;263;p37"/>
          <p:cNvSpPr txBox="1"/>
          <p:nvPr/>
        </p:nvSpPr>
        <p:spPr>
          <a:xfrm>
            <a:off x="6310075" y="501275"/>
            <a:ext cx="1449300" cy="14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chemeClr val="dk1"/>
                </a:solidFill>
              </a:rPr>
              <a:t>}</a:t>
            </a:r>
            <a:endParaRPr sz="20000">
              <a:solidFill>
                <a:schemeClr val="dk1"/>
              </a:solidFill>
            </a:endParaRPr>
          </a:p>
        </p:txBody>
      </p:sp>
      <p:pic>
        <p:nvPicPr>
          <p:cNvPr id="264" name="Google Shape;264;p37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6995375" y="1966438"/>
            <a:ext cx="2150858" cy="14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7"/>
          <p:cNvSpPr txBox="1"/>
          <p:nvPr/>
        </p:nvSpPr>
        <p:spPr>
          <a:xfrm>
            <a:off x="7346150" y="1539500"/>
            <a:ext cx="14493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Combiner</a:t>
            </a:r>
            <a:endParaRPr sz="2000" b="1"/>
          </a:p>
        </p:txBody>
      </p:sp>
      <p:sp>
        <p:nvSpPr>
          <p:cNvPr id="266" name="Google Shape;266;p37"/>
          <p:cNvSpPr txBox="1"/>
          <p:nvPr/>
        </p:nvSpPr>
        <p:spPr>
          <a:xfrm>
            <a:off x="7580950" y="2332550"/>
            <a:ext cx="9666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Sum: 14,600</a:t>
            </a:r>
            <a:endParaRPr sz="1800"/>
          </a:p>
        </p:txBody>
      </p:sp>
      <p:pic>
        <p:nvPicPr>
          <p:cNvPr id="267" name="Google Shape;267;p37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233900" y="899638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1443350" y="1056638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pic>
        <p:nvPicPr>
          <p:cNvPr id="269" name="Google Shape;269;p37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944938" y="160838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7"/>
          <p:cNvSpPr txBox="1"/>
          <p:nvPr/>
        </p:nvSpPr>
        <p:spPr>
          <a:xfrm>
            <a:off x="2154388" y="317838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sp>
        <p:nvSpPr>
          <p:cNvPr id="271" name="Google Shape;271;p37"/>
          <p:cNvSpPr/>
          <p:nvPr/>
        </p:nvSpPr>
        <p:spPr>
          <a:xfrm>
            <a:off x="477238" y="77650"/>
            <a:ext cx="2605800" cy="165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2" name="Google Shape;272;p37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571325" y="1834938"/>
            <a:ext cx="1061922" cy="7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7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233900" y="2652238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7"/>
          <p:cNvSpPr txBox="1"/>
          <p:nvPr/>
        </p:nvSpPr>
        <p:spPr>
          <a:xfrm>
            <a:off x="1443350" y="2809238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pic>
        <p:nvPicPr>
          <p:cNvPr id="275" name="Google Shape;275;p37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944938" y="1913438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7"/>
          <p:cNvSpPr txBox="1"/>
          <p:nvPr/>
        </p:nvSpPr>
        <p:spPr>
          <a:xfrm>
            <a:off x="2154388" y="2070438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sp>
        <p:nvSpPr>
          <p:cNvPr id="277" name="Google Shape;277;p37"/>
          <p:cNvSpPr/>
          <p:nvPr/>
        </p:nvSpPr>
        <p:spPr>
          <a:xfrm>
            <a:off x="470875" y="1816425"/>
            <a:ext cx="2605800" cy="165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7"/>
          <p:cNvSpPr txBox="1"/>
          <p:nvPr/>
        </p:nvSpPr>
        <p:spPr>
          <a:xfrm>
            <a:off x="798538" y="1938613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pic>
        <p:nvPicPr>
          <p:cNvPr id="279" name="Google Shape;279;p37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620850" y="3497513"/>
            <a:ext cx="1061922" cy="7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7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283425" y="4314813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7"/>
          <p:cNvSpPr txBox="1"/>
          <p:nvPr/>
        </p:nvSpPr>
        <p:spPr>
          <a:xfrm>
            <a:off x="1492875" y="4471813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pic>
        <p:nvPicPr>
          <p:cNvPr id="282" name="Google Shape;282;p37"/>
          <p:cNvPicPr preferRelativeResize="0"/>
          <p:nvPr/>
        </p:nvPicPr>
        <p:blipFill rotWithShape="1">
          <a:blip r:embed="rId3">
            <a:alphaModFix/>
          </a:blip>
          <a:srcRect l="8318" r="77415" b="60572"/>
          <a:stretch/>
        </p:blipFill>
        <p:spPr>
          <a:xfrm>
            <a:off x="1994463" y="3576013"/>
            <a:ext cx="1061922" cy="7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7"/>
          <p:cNvSpPr txBox="1"/>
          <p:nvPr/>
        </p:nvSpPr>
        <p:spPr>
          <a:xfrm>
            <a:off x="2203913" y="3733013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sp>
        <p:nvSpPr>
          <p:cNvPr id="284" name="Google Shape;284;p37"/>
          <p:cNvSpPr/>
          <p:nvPr/>
        </p:nvSpPr>
        <p:spPr>
          <a:xfrm>
            <a:off x="520400" y="3479000"/>
            <a:ext cx="2605800" cy="165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7"/>
          <p:cNvSpPr txBox="1"/>
          <p:nvPr/>
        </p:nvSpPr>
        <p:spPr>
          <a:xfrm>
            <a:off x="771863" y="3601188"/>
            <a:ext cx="7599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TB</a:t>
            </a:r>
            <a:endParaRPr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199" y="145400"/>
            <a:ext cx="664948" cy="83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1911" y="2466663"/>
            <a:ext cx="664948" cy="83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9824" y="1862813"/>
            <a:ext cx="664948" cy="831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3974" y="1857138"/>
            <a:ext cx="664948" cy="83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4977350" y="161175"/>
            <a:ext cx="377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vs. Reliability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Computing - It's all at your fingertips!</a:t>
            </a:r>
            <a:endParaRPr/>
          </a:p>
        </p:txBody>
      </p:sp>
      <p:sp>
        <p:nvSpPr>
          <p:cNvPr id="296" name="Google Shape;29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Client / Server Architecture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Host your own webpage on Github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Peer-to-Peer Systems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Mine bitcoin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Parallel Computing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Apache Spark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#notspon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"Big Data" processing is a common example of distributed computing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Big Data</a:t>
            </a:r>
            <a:r>
              <a:rPr lang="en" sz="2000"/>
              <a:t> refers to </a:t>
            </a:r>
            <a:r>
              <a:rPr lang="en" sz="2000" i="1"/>
              <a:t>extremely</a:t>
            </a:r>
            <a:r>
              <a:rPr lang="en" sz="2000"/>
              <a:t> large datasets that can be analyzed to provide useful information.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Examples of Big Data: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Facebook's daily logs: 60 Terabytes (60,000 Gigabytes) 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Google's web index: 10+ Petabytes (10,000,000 Gigabytes)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datasets take a long time to read!</a:t>
            </a:r>
            <a:endParaRPr sz="2000"/>
          </a:p>
          <a:p>
            <a: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Reading 1 Terabyte of data from disk takes ~3 hours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Google Query Logs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computers communicate?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IP (Internet Protocol) </a:t>
            </a:r>
            <a:r>
              <a:rPr lang="en" sz="2000"/>
              <a:t>provides an addressing system for computers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Every computer has a unique name and IP address</a:t>
            </a:r>
            <a:endParaRPr sz="2000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00"/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DNS (Domain Name System)</a:t>
            </a:r>
            <a:r>
              <a:rPr lang="en" sz="2000"/>
              <a:t> is the yellowbook of the internet and provides a mapping of domain names to IP addresses.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Example: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Domain name: '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www.cs61a.org</a:t>
            </a:r>
            <a:r>
              <a:rPr lang="en" sz="2000"/>
              <a:t>'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IP Address: '104.199.121.146'</a:t>
            </a:r>
            <a:endParaRPr sz="20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-836250" y="128825"/>
            <a:ext cx="7083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internet work?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23825"/>
            <a:ext cx="7372654" cy="17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 rotWithShape="1">
          <a:blip r:embed="rId4">
            <a:alphaModFix/>
          </a:blip>
          <a:srcRect b="14755"/>
          <a:stretch/>
        </p:blipFill>
        <p:spPr>
          <a:xfrm>
            <a:off x="311700" y="1963950"/>
            <a:ext cx="1428750" cy="17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8"/>
          <p:cNvPicPr preferRelativeResize="0"/>
          <p:nvPr/>
        </p:nvPicPr>
        <p:blipFill rotWithShape="1">
          <a:blip r:embed="rId4">
            <a:alphaModFix/>
          </a:blip>
          <a:srcRect b="14755"/>
          <a:stretch/>
        </p:blipFill>
        <p:spPr>
          <a:xfrm>
            <a:off x="4197800" y="2265750"/>
            <a:ext cx="1428750" cy="17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14755"/>
          <a:stretch/>
        </p:blipFill>
        <p:spPr>
          <a:xfrm>
            <a:off x="5859125" y="2114875"/>
            <a:ext cx="1428750" cy="17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7875" y="738425"/>
            <a:ext cx="1551325" cy="217185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2987650" y="701525"/>
            <a:ext cx="4300200" cy="1402800"/>
          </a:xfrm>
          <a:prstGeom prst="flowChartMagneticTap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Given a domain name, I can tell you the IP address!</a:t>
            </a:r>
            <a:endParaRPr sz="2400"/>
          </a:p>
        </p:txBody>
      </p:sp>
      <p:sp>
        <p:nvSpPr>
          <p:cNvPr id="90" name="Google Shape;90;p18"/>
          <p:cNvSpPr txBox="1"/>
          <p:nvPr/>
        </p:nvSpPr>
        <p:spPr>
          <a:xfrm>
            <a:off x="6995098" y="118275"/>
            <a:ext cx="2136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Domain Name System</a:t>
            </a:r>
            <a:endParaRPr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in action!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Server Architecture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en" sz="2000"/>
              <a:t>Client / Server Architecture is a way to disperse a service from a central source.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server provides a service, and multiple clients communicate with the server to consume that service.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</a:t>
            </a:r>
            <a:r>
              <a:rPr lang="en" sz="2000" b="1"/>
              <a:t>server</a:t>
            </a:r>
            <a:r>
              <a:rPr lang="en" sz="2000"/>
              <a:t>'s role is to respond to requests from clients.</a:t>
            </a:r>
            <a:endParaRPr sz="2000"/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</a:t>
            </a:r>
            <a:r>
              <a:rPr lang="en" sz="2000" b="1"/>
              <a:t>client's</a:t>
            </a:r>
            <a:r>
              <a:rPr lang="en" sz="2000"/>
              <a:t> role is to issue requests and make use of the server's response in order to perform their task of interest.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/ Server Architecture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3490500" y="1155675"/>
            <a:ext cx="2163000" cy="118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CS61A Server</a:t>
            </a:r>
            <a:endParaRPr sz="3000" b="1"/>
          </a:p>
        </p:txBody>
      </p:sp>
      <p:sp>
        <p:nvSpPr>
          <p:cNvPr id="108" name="Google Shape;108;p21"/>
          <p:cNvSpPr/>
          <p:nvPr/>
        </p:nvSpPr>
        <p:spPr>
          <a:xfrm>
            <a:off x="430700" y="3326050"/>
            <a:ext cx="2163000" cy="118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Client</a:t>
            </a:r>
            <a:endParaRPr sz="3000" b="1"/>
          </a:p>
        </p:txBody>
      </p:sp>
      <p:sp>
        <p:nvSpPr>
          <p:cNvPr id="109" name="Google Shape;109;p21"/>
          <p:cNvSpPr/>
          <p:nvPr/>
        </p:nvSpPr>
        <p:spPr>
          <a:xfrm>
            <a:off x="3475325" y="3537700"/>
            <a:ext cx="2163000" cy="118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Client</a:t>
            </a:r>
            <a:endParaRPr sz="3000" b="1"/>
          </a:p>
        </p:txBody>
      </p:sp>
      <p:sp>
        <p:nvSpPr>
          <p:cNvPr id="110" name="Google Shape;110;p21"/>
          <p:cNvSpPr/>
          <p:nvPr/>
        </p:nvSpPr>
        <p:spPr>
          <a:xfrm>
            <a:off x="6367550" y="3326050"/>
            <a:ext cx="2163000" cy="1188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Client</a:t>
            </a:r>
            <a:endParaRPr sz="3000" b="1"/>
          </a:p>
        </p:txBody>
      </p:sp>
      <p:cxnSp>
        <p:nvCxnSpPr>
          <p:cNvPr id="111" name="Google Shape;111;p21"/>
          <p:cNvCxnSpPr>
            <a:stCxn id="108" idx="0"/>
            <a:endCxn id="107" idx="2"/>
          </p:cNvCxnSpPr>
          <p:nvPr/>
        </p:nvCxnSpPr>
        <p:spPr>
          <a:xfrm rot="10800000" flipH="1">
            <a:off x="1512200" y="1749550"/>
            <a:ext cx="1978200" cy="157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21"/>
          <p:cNvCxnSpPr/>
          <p:nvPr/>
        </p:nvCxnSpPr>
        <p:spPr>
          <a:xfrm rot="10800000" flipH="1">
            <a:off x="4328225" y="2343700"/>
            <a:ext cx="15300" cy="1194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21"/>
          <p:cNvCxnSpPr>
            <a:stCxn id="110" idx="0"/>
            <a:endCxn id="107" idx="6"/>
          </p:cNvCxnSpPr>
          <p:nvPr/>
        </p:nvCxnSpPr>
        <p:spPr>
          <a:xfrm rot="10800000">
            <a:off x="5653550" y="1749550"/>
            <a:ext cx="1795500" cy="15765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21"/>
          <p:cNvSpPr txBox="1"/>
          <p:nvPr/>
        </p:nvSpPr>
        <p:spPr>
          <a:xfrm rot="-2361891">
            <a:off x="1981608" y="1935078"/>
            <a:ext cx="1298371" cy="857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request</a:t>
            </a:r>
            <a:endParaRPr sz="2000"/>
          </a:p>
        </p:txBody>
      </p:sp>
      <p:sp>
        <p:nvSpPr>
          <p:cNvPr id="115" name="Google Shape;115;p21"/>
          <p:cNvSpPr txBox="1"/>
          <p:nvPr/>
        </p:nvSpPr>
        <p:spPr>
          <a:xfrm rot="2700000">
            <a:off x="6023371" y="2219219"/>
            <a:ext cx="1298248" cy="85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request</a:t>
            </a:r>
            <a:endParaRPr sz="2000"/>
          </a:p>
        </p:txBody>
      </p:sp>
      <p:sp>
        <p:nvSpPr>
          <p:cNvPr id="116" name="Google Shape;116;p21"/>
          <p:cNvSpPr txBox="1"/>
          <p:nvPr/>
        </p:nvSpPr>
        <p:spPr>
          <a:xfrm rot="-5233173">
            <a:off x="3452816" y="2634064"/>
            <a:ext cx="1298729" cy="460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request</a:t>
            </a:r>
            <a:endParaRPr sz="2000"/>
          </a:p>
        </p:txBody>
      </p:sp>
      <p:cxnSp>
        <p:nvCxnSpPr>
          <p:cNvPr id="117" name="Google Shape;117;p21"/>
          <p:cNvCxnSpPr>
            <a:stCxn id="107" idx="3"/>
            <a:endCxn id="108" idx="7"/>
          </p:cNvCxnSpPr>
          <p:nvPr/>
        </p:nvCxnSpPr>
        <p:spPr>
          <a:xfrm flipH="1">
            <a:off x="2276964" y="2169696"/>
            <a:ext cx="1530300" cy="133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21"/>
          <p:cNvCxnSpPr>
            <a:stCxn id="107" idx="5"/>
            <a:endCxn id="110" idx="1"/>
          </p:cNvCxnSpPr>
          <p:nvPr/>
        </p:nvCxnSpPr>
        <p:spPr>
          <a:xfrm>
            <a:off x="5336736" y="2169696"/>
            <a:ext cx="1347600" cy="1330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21"/>
          <p:cNvCxnSpPr/>
          <p:nvPr/>
        </p:nvCxnSpPr>
        <p:spPr>
          <a:xfrm flipH="1">
            <a:off x="4785300" y="2343675"/>
            <a:ext cx="15300" cy="1194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21"/>
          <p:cNvSpPr txBox="1"/>
          <p:nvPr/>
        </p:nvSpPr>
        <p:spPr>
          <a:xfrm rot="5402382">
            <a:off x="4367219" y="2710285"/>
            <a:ext cx="12987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response</a:t>
            </a:r>
            <a:endParaRPr sz="2000"/>
          </a:p>
        </p:txBody>
      </p:sp>
      <p:sp>
        <p:nvSpPr>
          <p:cNvPr id="121" name="Google Shape;121;p21"/>
          <p:cNvSpPr txBox="1"/>
          <p:nvPr/>
        </p:nvSpPr>
        <p:spPr>
          <a:xfrm rot="2701684">
            <a:off x="5513513" y="2422557"/>
            <a:ext cx="1298885" cy="460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response</a:t>
            </a:r>
            <a:endParaRPr sz="2000"/>
          </a:p>
        </p:txBody>
      </p:sp>
      <p:sp>
        <p:nvSpPr>
          <p:cNvPr id="122" name="Google Shape;122;p21"/>
          <p:cNvSpPr txBox="1"/>
          <p:nvPr/>
        </p:nvSpPr>
        <p:spPr>
          <a:xfrm rot="-2501112">
            <a:off x="2510997" y="2270220"/>
            <a:ext cx="1298724" cy="46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response</a:t>
            </a: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1468</Words>
  <Application>Microsoft Macintosh PowerPoint</Application>
  <PresentationFormat>Presentación en pantalla (16:9)</PresentationFormat>
  <Paragraphs>181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Distributed Computing</vt:lpstr>
      <vt:lpstr>What is distributed computing? </vt:lpstr>
      <vt:lpstr>Big Data </vt:lpstr>
      <vt:lpstr>Google Query Logs</vt:lpstr>
      <vt:lpstr>How do computers communicate?</vt:lpstr>
      <vt:lpstr>How does the internet work?</vt:lpstr>
      <vt:lpstr>DNS in action!</vt:lpstr>
      <vt:lpstr>Client / Server Architecture</vt:lpstr>
      <vt:lpstr>Client / Server Architecture</vt:lpstr>
      <vt:lpstr>Client / Server in action!</vt:lpstr>
      <vt:lpstr>Client / Server in Python!</vt:lpstr>
      <vt:lpstr>Drawbacks of Client / Server Architecture</vt:lpstr>
      <vt:lpstr>Peer-to-Peer Systems</vt:lpstr>
      <vt:lpstr>Tor (The "Dark Web")</vt:lpstr>
      <vt:lpstr>A Relevant Tangent on Encryption</vt:lpstr>
      <vt:lpstr>Tor (The Onion Router)</vt:lpstr>
      <vt:lpstr>Presentación de PowerPoint</vt:lpstr>
      <vt:lpstr>Presentación de PowerPoint</vt:lpstr>
      <vt:lpstr>Tor (The Onion Router)</vt:lpstr>
      <vt:lpstr>Pros &amp; Cons of Peer-to-Peer Systems</vt:lpstr>
      <vt:lpstr>Parallel Computing</vt:lpstr>
      <vt:lpstr>Parallel Computing</vt:lpstr>
      <vt:lpstr>Parallel Computing</vt:lpstr>
      <vt:lpstr>Fault Tolerance</vt:lpstr>
      <vt:lpstr>Cost vs. Reliability</vt:lpstr>
      <vt:lpstr>Distributed Computing - It's all at your fingertips!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Computing</dc:title>
  <cp:lastModifiedBy>Usuario de Microsoft Office</cp:lastModifiedBy>
  <cp:revision>1</cp:revision>
  <dcterms:modified xsi:type="dcterms:W3CDTF">2019-04-29T21:05:43Z</dcterms:modified>
</cp:coreProperties>
</file>