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88647f0a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88647f0a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88647f0a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88647f0a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8647f0a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88647f0a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8647f0a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8647f0a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8647f0a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88647f0a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8647f0a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88647f0a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8647f0a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8647f0a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88647f0a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88647f0a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88647f0a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88647f0a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88647f0a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88647f0a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8647f0a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8647f0a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88647f0a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88647f0a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88647f0a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88647f0a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88647f0a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88647f0a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8647f0a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8647f0a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8647f0a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8647f0a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8647f0a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8647f0a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8647f0a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8647f0a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8647f0a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8647f0a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88647f0a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88647f0a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8647f0a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88647f0a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Lead Scoring 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95950" y="3172900"/>
            <a:ext cx="83382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Edu Jockers, Ironhack Data Analytics Bootcamp, Final Project, Berlin 2021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Total Visits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75" y="1763050"/>
            <a:ext cx="8169551" cy="23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680925" y="4280175"/>
            <a:ext cx="79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0273" rtl="0" algn="ctr">
              <a:lnSpc>
                <a:spcPct val="89051"/>
              </a:lnSpc>
              <a:spcBef>
                <a:spcPts val="2411"/>
              </a:spcBef>
              <a:spcAft>
                <a:spcPts val="0"/>
              </a:spcAft>
              <a:buNone/>
            </a:pPr>
            <a:r>
              <a:rPr lang="de"/>
              <a:t>The candidates who visit the website more often show slightly higher rate of conversion.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Views Per Visit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50" y="1726575"/>
            <a:ext cx="8194600" cy="26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766050" y="4389600"/>
            <a:ext cx="77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0273" rtl="0" algn="ctr">
              <a:lnSpc>
                <a:spcPct val="89690"/>
              </a:lnSpc>
              <a:spcBef>
                <a:spcPts val="2296"/>
              </a:spcBef>
              <a:spcAft>
                <a:spcPts val="0"/>
              </a:spcAft>
              <a:buNone/>
            </a:pPr>
            <a:r>
              <a:rPr lang="de"/>
              <a:t>The candidates who view more website pages per visit show slightly higher rate of conversion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Current Occupation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75" y="1750900"/>
            <a:ext cx="8169551" cy="25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632300" y="4401775"/>
            <a:ext cx="768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65181" marR="39738" rtl="0" algn="ctr">
              <a:lnSpc>
                <a:spcPct val="981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candidates who are </a:t>
            </a:r>
            <a:r>
              <a:rPr b="1" lang="de"/>
              <a:t>working professionals </a:t>
            </a:r>
            <a:r>
              <a:rPr lang="de"/>
              <a:t>have the </a:t>
            </a:r>
            <a:r>
              <a:rPr b="1" lang="de"/>
              <a:t>highest </a:t>
            </a:r>
            <a:r>
              <a:rPr lang="de"/>
              <a:t>rate of conversion whereas those whose  occupation is </a:t>
            </a:r>
            <a:r>
              <a:rPr b="1" lang="de"/>
              <a:t>NA (Not Available) </a:t>
            </a:r>
            <a:r>
              <a:rPr lang="de"/>
              <a:t>have the </a:t>
            </a:r>
            <a:r>
              <a:rPr b="1" lang="de"/>
              <a:t>lowest </a:t>
            </a:r>
            <a:r>
              <a:rPr lang="de"/>
              <a:t>rate of 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 Not Email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25" y="1763075"/>
            <a:ext cx="8169551" cy="22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936275" y="4012675"/>
            <a:ext cx="700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3728" marR="128231" rtl="0" algn="ctr">
              <a:lnSpc>
                <a:spcPct val="981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candidates who opt </a:t>
            </a:r>
            <a:r>
              <a:rPr b="1" lang="de"/>
              <a:t>to receive </a:t>
            </a:r>
            <a:r>
              <a:rPr lang="de"/>
              <a:t>emails about the course have the </a:t>
            </a:r>
            <a:r>
              <a:rPr b="1" lang="de"/>
              <a:t>highest </a:t>
            </a:r>
            <a:r>
              <a:rPr lang="de"/>
              <a:t>rate of conversion whereas  those who opt </a:t>
            </a:r>
            <a:r>
              <a:rPr b="1" lang="de"/>
              <a:t>not to receive </a:t>
            </a:r>
            <a:r>
              <a:rPr lang="de"/>
              <a:t>emails have the </a:t>
            </a:r>
            <a:r>
              <a:rPr b="1" lang="de"/>
              <a:t>lowest </a:t>
            </a:r>
            <a:r>
              <a:rPr lang="de"/>
              <a:t>rate of 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Last Activity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00" y="1763050"/>
            <a:ext cx="7775651" cy="25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839000" y="4340975"/>
            <a:ext cx="700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60235" marR="34792" rtl="0" algn="ctr">
              <a:lnSpc>
                <a:spcPct val="85202"/>
              </a:lnSpc>
              <a:spcBef>
                <a:spcPts val="2670"/>
              </a:spcBef>
              <a:spcAft>
                <a:spcPts val="0"/>
              </a:spcAft>
              <a:buNone/>
            </a:pPr>
            <a:r>
              <a:rPr lang="de"/>
              <a:t>The candidates whose last activity is “SMS Sent” have the </a:t>
            </a:r>
            <a:r>
              <a:rPr b="1" lang="de"/>
              <a:t>highest </a:t>
            </a:r>
            <a:r>
              <a:rPr lang="de"/>
              <a:t>rate of conversion whereas those whose  last activity is “Email Bounced” have the </a:t>
            </a:r>
            <a:r>
              <a:rPr b="1" lang="de"/>
              <a:t>lowest </a:t>
            </a:r>
            <a:r>
              <a:rPr lang="de"/>
              <a:t>rate of 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Last Notable Activity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00" y="1738750"/>
            <a:ext cx="7945899" cy="25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155175" y="4255850"/>
            <a:ext cx="738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18242" marR="192747" rtl="0" algn="ctr">
              <a:lnSpc>
                <a:spcPct val="84805"/>
              </a:lnSpc>
              <a:spcBef>
                <a:spcPts val="2411"/>
              </a:spcBef>
              <a:spcAft>
                <a:spcPts val="0"/>
              </a:spcAft>
              <a:buNone/>
            </a:pPr>
            <a:r>
              <a:rPr lang="de"/>
              <a:t>The candidates whose Last Notable Activity is “SMS Sent” have the </a:t>
            </a:r>
            <a:r>
              <a:rPr b="1" lang="de"/>
              <a:t>highest </a:t>
            </a:r>
            <a:r>
              <a:rPr lang="de"/>
              <a:t>rate of conversion whereas  those whose Last Notable Activity is “Modified” have the </a:t>
            </a:r>
            <a:r>
              <a:rPr b="1" lang="de"/>
              <a:t>lowest </a:t>
            </a:r>
            <a:r>
              <a:rPr lang="de"/>
              <a:t>rate of conversion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Lead Source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00" y="1750900"/>
            <a:ext cx="8524875" cy="25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899800" y="4292325"/>
            <a:ext cx="744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5441" rtl="0" algn="ctr">
              <a:lnSpc>
                <a:spcPct val="981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candidates whose lead source is “Reference” have the </a:t>
            </a:r>
            <a:r>
              <a:rPr b="1" lang="de"/>
              <a:t>highest </a:t>
            </a:r>
            <a:r>
              <a:rPr lang="de"/>
              <a:t>rate of conversion whereas those whose  lead source is “Olark Chat” have the </a:t>
            </a:r>
            <a:r>
              <a:rPr b="1" lang="de"/>
              <a:t>lowest </a:t>
            </a:r>
            <a:r>
              <a:rPr lang="de"/>
              <a:t>rate of 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Specialization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99550"/>
            <a:ext cx="7587700" cy="25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899825" y="4231525"/>
            <a:ext cx="700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6764" marR="291576" rtl="0" algn="ctr">
              <a:lnSpc>
                <a:spcPct val="84305"/>
              </a:lnSpc>
              <a:spcBef>
                <a:spcPts val="2411"/>
              </a:spcBef>
              <a:spcAft>
                <a:spcPts val="0"/>
              </a:spcAft>
              <a:buNone/>
            </a:pPr>
            <a:r>
              <a:rPr lang="de"/>
              <a:t>The candidates whose Specialization is “Banking,Investment and Insurance” have the </a:t>
            </a:r>
            <a:r>
              <a:rPr b="1" lang="de"/>
              <a:t>highest </a:t>
            </a:r>
            <a:r>
              <a:rPr lang="de"/>
              <a:t>rate of  conversion whereas those whose Specialization is “NA” have the </a:t>
            </a:r>
            <a:r>
              <a:rPr b="1" lang="de"/>
              <a:t>lowest </a:t>
            </a:r>
            <a:r>
              <a:rPr lang="de"/>
              <a:t>rate of 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Country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975"/>
            <a:ext cx="8922801" cy="23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729450" y="4316650"/>
            <a:ext cx="77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12892" rtl="0" algn="ctr">
              <a:lnSpc>
                <a:spcPct val="89810"/>
              </a:lnSpc>
              <a:spcBef>
                <a:spcPts val="2354"/>
              </a:spcBef>
              <a:spcAft>
                <a:spcPts val="0"/>
              </a:spcAft>
              <a:buNone/>
            </a:pPr>
            <a:r>
              <a:rPr lang="de"/>
              <a:t>The candidates from countries other than India have the </a:t>
            </a:r>
            <a:r>
              <a:rPr b="1" lang="de"/>
              <a:t>lowest </a:t>
            </a:r>
            <a:r>
              <a:rPr lang="de"/>
              <a:t>rate of 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ROC AUC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25" y="1726575"/>
            <a:ext cx="27241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857350" y="4365000"/>
            <a:ext cx="2127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4946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 sz="2333"/>
              <a:t>The ROC AUC of the model is 0.89</a:t>
            </a:r>
            <a:r>
              <a:rPr lang="de"/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725" y="1853850"/>
            <a:ext cx="5057775" cy="22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3878900" y="4280175"/>
            <a:ext cx="453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77150" rtl="0" algn="l">
              <a:lnSpc>
                <a:spcPct val="85659"/>
              </a:lnSpc>
              <a:spcBef>
                <a:spcPts val="1479"/>
              </a:spcBef>
              <a:spcAft>
                <a:spcPts val="0"/>
              </a:spcAft>
              <a:buNone/>
            </a:pPr>
            <a:r>
              <a:rPr lang="de"/>
              <a:t>The optimal cut-off is at 0.35. The accuracy, sensitivity and specificity at this cut-off are approximately 0.8.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Introduction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Problem Statement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Business Objective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Data Set 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Data Preparation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Important 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ROC AUC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Lead Score Calculation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Recommendations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Accuracy, Sensitivity and Specificity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Accuracy: 90.81 %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Sensitivity: 87.53%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Specificity: 92.83%</a:t>
            </a:r>
            <a:endParaRPr/>
          </a:p>
        </p:txBody>
      </p:sp>
      <p:sp>
        <p:nvSpPr>
          <p:cNvPr id="217" name="Google Shape;217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Accuracy: 91.53%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Sensitivity: 89.89%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Specificity: 92.57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Lead Score Calculation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729450" y="2078875"/>
            <a:ext cx="7688700" cy="28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Formula for Lead Score calculation 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700"/>
              <a:t>Lead Score = 100 * Conversion Probability</a:t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The Conversion Probability is multiplied by 100 to obtain the Lead Score for each Lead.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Higher the Lead Score, higher is probability of a lead getting converted and vice versa.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Recommendations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 recommend the sales team to focus on candidates who: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Are more engaged on the website (spend more time, visit more often, visit more pages per visit)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Are working professionals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Opt to receive emails about the course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Have their last activity as “SMS Sent”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Came through a reference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The ideal approach would be to start calling prospects with the highest predicted conversion probability first and go down that list as far as required.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500"/>
              <a:t>Build a Logistic Regression Model to predict whether a lead for online courses for an education company would be </a:t>
            </a:r>
            <a:r>
              <a:rPr lang="de" sz="1500"/>
              <a:t>successfully</a:t>
            </a:r>
            <a:r>
              <a:rPr lang="de" sz="1500"/>
              <a:t> converted or not.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Business Objective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Help the company to select the most promising leads (Hot Leads), i.e. the leads that are most likely to convert into paying customers.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Build a logistic regression model to assign a lead score value between 0 and 100 to each of the leads which can be used by the company to target potential leads.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 company “X Education” sells </a:t>
            </a:r>
            <a:r>
              <a:rPr b="1" lang="de"/>
              <a:t>online courses</a:t>
            </a:r>
            <a:r>
              <a:rPr lang="de"/>
              <a:t> to industry professionals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 company gets its leads through </a:t>
            </a:r>
            <a:r>
              <a:rPr b="1" lang="de"/>
              <a:t>past referrals</a:t>
            </a:r>
            <a:r>
              <a:rPr lang="de"/>
              <a:t> or websites and </a:t>
            </a:r>
            <a:r>
              <a:rPr b="1" lang="de"/>
              <a:t>search engines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Once these leads are acquired, employees from the </a:t>
            </a:r>
            <a:r>
              <a:rPr b="1" lang="de"/>
              <a:t>sales team</a:t>
            </a:r>
            <a:r>
              <a:rPr lang="de"/>
              <a:t> start making calls, writing emails, etc. Through this process, some of the leads get converted while most do not. The typical </a:t>
            </a:r>
            <a:r>
              <a:rPr b="1" lang="de"/>
              <a:t>lead conversion rate</a:t>
            </a:r>
            <a:r>
              <a:rPr lang="de"/>
              <a:t> at X education is around 30%.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 CEO, in particular, has stated that the objective lead conversion rate should be about 80%.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 have used </a:t>
            </a:r>
            <a:r>
              <a:rPr b="1" lang="de"/>
              <a:t>WOE</a:t>
            </a:r>
            <a:r>
              <a:rPr lang="de"/>
              <a:t> approach to encode categorical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 </a:t>
            </a:r>
            <a:r>
              <a:rPr b="1" lang="de"/>
              <a:t>model performance</a:t>
            </a:r>
            <a:r>
              <a:rPr lang="de"/>
              <a:t> will be judged using metrics such as sensitivity, recall, precision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Set overview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 data provided contains demographic and website activity information for each potential lead collected by an online education company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 data set contains 9240 rows, 37 columns, .csv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There are 17 columns with no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Seven columns contain more than 45% unknowns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There are no rows with more than 50 % null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 Duplicates in the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Preparation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Remove columns which has only one unique value.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Removing rows where a particular column has low missing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Handling “Select” values in some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Outlier Treatment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Dummy variables were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Splitting of Data into Train - Test data sets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Important Variables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4398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Total Time Spent on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Current occupation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Do Not Email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Last Activity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4643554" y="24398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Lead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Page Views Per Visit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Last Notable Activity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Total Visits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Specialization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761975" y="1903275"/>
            <a:ext cx="462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Following variables contribute the most towards the probability of a lead getting converted: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Total Time Spent on Website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00" y="1792750"/>
            <a:ext cx="7901700" cy="26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048800" y="4439625"/>
            <a:ext cx="732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0273" rtl="0" algn="ctr">
              <a:lnSpc>
                <a:spcPct val="90019"/>
              </a:lnSpc>
              <a:spcBef>
                <a:spcPts val="2392"/>
              </a:spcBef>
              <a:spcAft>
                <a:spcPts val="0"/>
              </a:spcAft>
              <a:buNone/>
            </a:pPr>
            <a:r>
              <a:rPr lang="de"/>
              <a:t>The candidates who spend more time on the website show higher rate of 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