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74" r:id="rId2"/>
    <p:sldId id="272" r:id="rId3"/>
    <p:sldId id="394" r:id="rId4"/>
    <p:sldId id="399" r:id="rId5"/>
    <p:sldId id="395" r:id="rId6"/>
    <p:sldId id="396" r:id="rId7"/>
    <p:sldId id="397" r:id="rId8"/>
    <p:sldId id="398" r:id="rId9"/>
    <p:sldId id="400" r:id="rId10"/>
    <p:sldId id="401" r:id="rId11"/>
    <p:sldId id="404" r:id="rId12"/>
    <p:sldId id="402" r:id="rId13"/>
    <p:sldId id="403" r:id="rId14"/>
    <p:sldId id="424" r:id="rId15"/>
    <p:sldId id="405" r:id="rId16"/>
    <p:sldId id="412" r:id="rId17"/>
    <p:sldId id="413" r:id="rId18"/>
    <p:sldId id="426" r:id="rId19"/>
    <p:sldId id="427" r:id="rId20"/>
    <p:sldId id="428" r:id="rId21"/>
    <p:sldId id="429" r:id="rId22"/>
    <p:sldId id="430" r:id="rId23"/>
    <p:sldId id="414" r:id="rId24"/>
    <p:sldId id="415" r:id="rId25"/>
    <p:sldId id="416" r:id="rId26"/>
    <p:sldId id="417" r:id="rId27"/>
    <p:sldId id="418" r:id="rId28"/>
    <p:sldId id="419" r:id="rId29"/>
    <p:sldId id="421" r:id="rId30"/>
    <p:sldId id="425" r:id="rId31"/>
    <p:sldId id="420" r:id="rId32"/>
    <p:sldId id="406" r:id="rId33"/>
    <p:sldId id="407" r:id="rId34"/>
    <p:sldId id="408" r:id="rId35"/>
    <p:sldId id="410" r:id="rId36"/>
    <p:sldId id="439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  <p:sldId id="431" r:id="rId46"/>
    <p:sldId id="459" r:id="rId47"/>
    <p:sldId id="436" r:id="rId48"/>
    <p:sldId id="435" r:id="rId49"/>
    <p:sldId id="422" r:id="rId50"/>
    <p:sldId id="438" r:id="rId51"/>
    <p:sldId id="433" r:id="rId52"/>
    <p:sldId id="437" r:id="rId53"/>
    <p:sldId id="469" r:id="rId54"/>
    <p:sldId id="470" r:id="rId55"/>
    <p:sldId id="471" r:id="rId56"/>
    <p:sldId id="472" r:id="rId57"/>
    <p:sldId id="473" r:id="rId58"/>
    <p:sldId id="474" r:id="rId59"/>
    <p:sldId id="441" r:id="rId60"/>
    <p:sldId id="442" r:id="rId61"/>
    <p:sldId id="445" r:id="rId62"/>
    <p:sldId id="443" r:id="rId63"/>
    <p:sldId id="446" r:id="rId64"/>
    <p:sldId id="444" r:id="rId65"/>
    <p:sldId id="475" r:id="rId66"/>
    <p:sldId id="449" r:id="rId67"/>
    <p:sldId id="451" r:id="rId68"/>
    <p:sldId id="452" r:id="rId69"/>
    <p:sldId id="455" r:id="rId70"/>
    <p:sldId id="456" r:id="rId71"/>
    <p:sldId id="450" r:id="rId72"/>
    <p:sldId id="476" r:id="rId73"/>
    <p:sldId id="458" r:id="rId74"/>
    <p:sldId id="477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5" r:id="rId83"/>
    <p:sldId id="486" r:id="rId84"/>
    <p:sldId id="487" r:id="rId85"/>
    <p:sldId id="489" r:id="rId86"/>
    <p:sldId id="490" r:id="rId87"/>
    <p:sldId id="491" r:id="rId88"/>
    <p:sldId id="492" r:id="rId89"/>
    <p:sldId id="493" r:id="rId90"/>
    <p:sldId id="494" r:id="rId91"/>
    <p:sldId id="495" r:id="rId92"/>
    <p:sldId id="496" r:id="rId93"/>
    <p:sldId id="497" r:id="rId94"/>
    <p:sldId id="498" r:id="rId95"/>
    <p:sldId id="499" r:id="rId96"/>
    <p:sldId id="500" r:id="rId97"/>
    <p:sldId id="501" r:id="rId98"/>
    <p:sldId id="503" r:id="rId99"/>
    <p:sldId id="504" r:id="rId100"/>
    <p:sldId id="505" r:id="rId101"/>
    <p:sldId id="506" r:id="rId102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05"/>
    </p:embeddedFont>
    <p:embeddedFont>
      <p:font typeface="나눔스퀘어" panose="020B0600000101010101" pitchFamily="50" charset="-127"/>
      <p:regular r:id="rId106"/>
    </p:embeddedFont>
    <p:embeddedFont>
      <p:font typeface="맑은 고딕" panose="020B0503020000020004" pitchFamily="50" charset="-127"/>
      <p:regular r:id="rId107"/>
      <p:bold r:id="rId10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86C"/>
    <a:srgbClr val="E68E9E"/>
    <a:srgbClr val="0200FF"/>
    <a:srgbClr val="F1E7E6"/>
    <a:srgbClr val="D1D9E6"/>
    <a:srgbClr val="D7DBE6"/>
    <a:srgbClr val="2F2D2F"/>
    <a:srgbClr val="AFA8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0" autoAdjust="0"/>
    <p:restoredTop sz="94641" autoAdjust="0"/>
  </p:normalViewPr>
  <p:slideViewPr>
    <p:cSldViewPr snapToGrid="0" showGuides="1">
      <p:cViewPr varScale="1">
        <p:scale>
          <a:sx n="87" d="100"/>
          <a:sy n="87" d="100"/>
        </p:scale>
        <p:origin x="108" y="10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1974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3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font" Target="fonts/font4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27EC-1905-4719-9098-711B54B59D08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4591-D6AF-463A-803D-E15DD146B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36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C23EA-F73B-408F-83EF-6C7136681EF2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56C7-048A-4AE6-804F-EEF18940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1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956C7-048A-4AE6-804F-EEF189405F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2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568D9-41CD-46BB-AFE9-F083103C8DA0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3833-C20C-438D-9470-1682749CF8BE}" type="datetimeFigureOut">
              <a:rPr lang="ko-KR" altLang="en-US" smtClean="0"/>
              <a:t>2024-02-18(Sun)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C4FF47-1CCB-420D-BF47-58083251C7D8}"/>
              </a:ext>
            </a:extLst>
          </p:cNvPr>
          <p:cNvSpPr txBox="1"/>
          <p:nvPr/>
        </p:nvSpPr>
        <p:spPr>
          <a:xfrm>
            <a:off x="1184531" y="910379"/>
            <a:ext cx="5615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언어 기초 </a:t>
            </a:r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part. 1</a:t>
            </a:r>
            <a:endParaRPr lang="ko-KR" altLang="en-US" sz="6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80521-504F-4FD8-B31A-0D89E24BD70A}"/>
              </a:ext>
            </a:extLst>
          </p:cNvPr>
          <p:cNvSpPr txBox="1"/>
          <p:nvPr/>
        </p:nvSpPr>
        <p:spPr>
          <a:xfrm>
            <a:off x="1302190" y="2294198"/>
            <a:ext cx="80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</a:rPr>
              <a:t>Week 3 – </a:t>
            </a:r>
            <a:r>
              <a:rPr lang="ko-KR" altLang="en-US" sz="3200" spc="-150" dirty="0" err="1">
                <a:solidFill>
                  <a:schemeClr val="bg2">
                    <a:lumMod val="25000"/>
                  </a:schemeClr>
                </a:solidFill>
              </a:rPr>
              <a:t>제어흐름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3200" spc="-15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3200" spc="-150" dirty="0" err="1" smtClean="0">
                <a:solidFill>
                  <a:schemeClr val="bg2">
                    <a:lumMod val="25000"/>
                  </a:schemeClr>
                </a:solidFill>
              </a:rPr>
              <a:t>조건문과</a:t>
            </a:r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3200" spc="-150" dirty="0" err="1" smtClean="0">
                <a:solidFill>
                  <a:schemeClr val="bg2">
                    <a:lumMod val="25000"/>
                  </a:schemeClr>
                </a:solidFill>
              </a:rPr>
              <a:t>반복문</a:t>
            </a:r>
            <a:r>
              <a:rPr lang="en-US" altLang="ko-KR" sz="3200" spc="-15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A885C-1943-4536-84F9-D910CFAC10E7}"/>
              </a:ext>
            </a:extLst>
          </p:cNvPr>
          <p:cNvGrpSpPr/>
          <p:nvPr/>
        </p:nvGrpSpPr>
        <p:grpSpPr>
          <a:xfrm>
            <a:off x="1184532" y="1968491"/>
            <a:ext cx="11007468" cy="198360"/>
            <a:chOff x="1184532" y="1968491"/>
            <a:chExt cx="11007468" cy="198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E5396EA-7A7A-432E-9ED4-E47E78E38321}"/>
                </a:ext>
              </a:extLst>
            </p:cNvPr>
            <p:cNvCxnSpPr/>
            <p:nvPr/>
          </p:nvCxnSpPr>
          <p:spPr>
            <a:xfrm>
              <a:off x="1203158" y="2053389"/>
              <a:ext cx="1098884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F8B3A-A6E5-4A16-98B0-4A595CA27350}"/>
                </a:ext>
              </a:extLst>
            </p:cNvPr>
            <p:cNvSpPr/>
            <p:nvPr/>
          </p:nvSpPr>
          <p:spPr>
            <a:xfrm>
              <a:off x="1184532" y="1968491"/>
              <a:ext cx="4605748" cy="19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3F33CC-4D1E-4A21-9994-BCF310C53301}"/>
              </a:ext>
            </a:extLst>
          </p:cNvPr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2E294F-1B46-474E-BCC3-2B5E92C63D85}"/>
              </a:ext>
            </a:extLst>
          </p:cNvPr>
          <p:cNvSpPr/>
          <p:nvPr/>
        </p:nvSpPr>
        <p:spPr>
          <a:xfrm>
            <a:off x="2469362" y="3715059"/>
            <a:ext cx="9481423" cy="2624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3BB0F-7568-464B-ACF0-D783EEBCA824}"/>
              </a:ext>
            </a:extLst>
          </p:cNvPr>
          <p:cNvSpPr txBox="1"/>
          <p:nvPr/>
        </p:nvSpPr>
        <p:spPr>
          <a:xfrm>
            <a:off x="2974474" y="4028291"/>
            <a:ext cx="771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QnA</a:t>
            </a:r>
            <a:r>
              <a:rPr lang="en-US" altLang="ko-KR" sz="3600" dirty="0"/>
              <a:t> </a:t>
            </a:r>
            <a:r>
              <a:rPr lang="ko-KR" altLang="en-US" sz="3600" dirty="0"/>
              <a:t>메일</a:t>
            </a:r>
            <a:r>
              <a:rPr lang="en-US" altLang="ko-KR" sz="3600" dirty="0"/>
              <a:t> : edujongkook@gmail.com</a:t>
            </a:r>
            <a:endParaRPr lang="ko-KR" alt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974474" y="4838013"/>
            <a:ext cx="748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Pdf </a:t>
            </a:r>
            <a:r>
              <a:rPr lang="ko-KR" altLang="en-US" sz="3600" dirty="0"/>
              <a:t>파일</a:t>
            </a:r>
            <a:r>
              <a:rPr lang="en-US" altLang="ko-KR" sz="3600" dirty="0"/>
              <a:t> : github.com/</a:t>
            </a:r>
            <a:r>
              <a:rPr lang="en-US" altLang="ko-KR" sz="3600" dirty="0" err="1"/>
              <a:t>edujongkook</a:t>
            </a:r>
            <a:endParaRPr lang="en-US" altLang="ko-KR" sz="3600" dirty="0"/>
          </a:p>
          <a:p>
            <a:r>
              <a:rPr lang="en-US" altLang="ko-KR" sz="3600" dirty="0"/>
              <a:t>	     </a:t>
            </a:r>
            <a:r>
              <a:rPr lang="en-US" altLang="ko-KR" sz="3600" b="1" dirty="0"/>
              <a:t> </a:t>
            </a:r>
            <a:r>
              <a:rPr lang="en-US" altLang="ko-KR" sz="3600" dirty="0"/>
              <a:t>      /</a:t>
            </a:r>
            <a:r>
              <a:rPr lang="en-US" altLang="ko-KR" sz="3600" dirty="0" err="1"/>
              <a:t>pdf_sbs_c_weekend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93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연산자를 이용한 총점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평균 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429642" y="1277431"/>
            <a:ext cx="4810269" cy="3432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3106169" y="3078316"/>
            <a:ext cx="8685338" cy="3077933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175" y="3336169"/>
            <a:ext cx="8315325" cy="2562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00429" y="1562666"/>
            <a:ext cx="4203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===== 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학생정보를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출력합니다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=====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이름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김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채원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나이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세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bg1"/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90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총점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1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2610998"/>
            <a:ext cx="10098564" cy="3888954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905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중첩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980901" y="1119678"/>
            <a:ext cx="9491807" cy="1322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22978" y="1185605"/>
            <a:ext cx="9249730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블록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 … } 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생성하는 모든 문법들은 중첩될 수 있습니다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이를 이용하여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2x1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9x9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쉽게 출력할 수 있습니다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81" y="2721158"/>
            <a:ext cx="92678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1938969"/>
            <a:ext cx="10098564" cy="4870403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905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중첩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980901" y="1119678"/>
            <a:ext cx="9491807" cy="698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144417" y="1119678"/>
            <a:ext cx="924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중첩에서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 /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범위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가까운 </a:t>
            </a: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반복문에만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영향을 미칩니다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9" y="2109071"/>
            <a:ext cx="9391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연산자를 이용한 총점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평균 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17137" y="1809348"/>
            <a:ext cx="3083441" cy="1634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74337" y="1977118"/>
            <a:ext cx="28558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평균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총점 나누기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(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과목수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008085" y="1809348"/>
            <a:ext cx="4810269" cy="3751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237715" y="2084507"/>
            <a:ext cx="42036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===== 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학생정보를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출력합니다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=====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이름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김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채원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나이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세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bg1"/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90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총점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평균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1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연산자를 이용한 총점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평균 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429642" y="1277431"/>
            <a:ext cx="4810269" cy="3889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923953" y="2232838"/>
            <a:ext cx="8867554" cy="392341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34" y="2688667"/>
            <a:ext cx="8258175" cy="3114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60692" y="1531096"/>
            <a:ext cx="42036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===== 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학생정보를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출력합니다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=====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이름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김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채원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나이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세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bg1"/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90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총점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평균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6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연산자를 이용한 총점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평균 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429642" y="1277431"/>
            <a:ext cx="4810269" cy="3889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923952" y="2232838"/>
            <a:ext cx="9080205" cy="392341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83" y="2608631"/>
            <a:ext cx="8877300" cy="3171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60692" y="1531096"/>
            <a:ext cx="42036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===== 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학생정보를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출력합니다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=====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이름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김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채원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나이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세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bg1"/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90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총점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평균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87.5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0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연산자를 이용한 총점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평균 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429642" y="1277431"/>
            <a:ext cx="4810269" cy="3889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923952" y="2232838"/>
            <a:ext cx="9080205" cy="392341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83" y="2608631"/>
            <a:ext cx="8877300" cy="3171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60692" y="1531096"/>
            <a:ext cx="42036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===== 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학생정보를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출력합니다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=====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이름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김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채원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나이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세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bg1"/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90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총점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평균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87.5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1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EB28A-C8B2-4BF4-86DD-94C4BC8FE0BE}"/>
              </a:ext>
            </a:extLst>
          </p:cNvPr>
          <p:cNvSpPr txBox="1"/>
          <p:nvPr/>
        </p:nvSpPr>
        <p:spPr>
          <a:xfrm>
            <a:off x="454255" y="2580640"/>
            <a:ext cx="493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5BEF53-70DF-42D3-88D2-641F7F782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454256" y="3256855"/>
            <a:ext cx="3940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/>
              <a:t>if  </a:t>
            </a:r>
            <a:r>
              <a:rPr lang="ko-KR" altLang="en-US" sz="4000" spc="-150" dirty="0" err="1"/>
              <a:t>조건문</a:t>
            </a:r>
            <a:r>
              <a:rPr lang="ko-KR" altLang="en-US" sz="4000" spc="-150" dirty="0"/>
              <a:t> </a:t>
            </a:r>
            <a:endParaRPr lang="en-US" altLang="ko-KR" sz="4000" spc="-150" dirty="0" smtClean="0"/>
          </a:p>
          <a:p>
            <a:r>
              <a:rPr lang="en-US" altLang="ko-KR" sz="4000" spc="-150" dirty="0" smtClean="0"/>
              <a:t>- </a:t>
            </a:r>
            <a:r>
              <a:rPr lang="ko-KR" altLang="en-US" sz="4000" spc="-150" dirty="0"/>
              <a:t>관계</a:t>
            </a:r>
            <a:r>
              <a:rPr lang="en-US" altLang="ko-KR" sz="4000" spc="-150" dirty="0"/>
              <a:t>, </a:t>
            </a:r>
            <a:r>
              <a:rPr lang="ko-KR" altLang="en-US" sz="4000" spc="-150" dirty="0" smtClean="0"/>
              <a:t>논리 </a:t>
            </a:r>
            <a:r>
              <a:rPr lang="ko-KR" altLang="en-US" sz="4000" spc="-150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103074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구조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720000" y="1857921"/>
            <a:ext cx="6189719" cy="2454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74337" y="1977118"/>
            <a:ext cx="53072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 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조건이 </a:t>
            </a:r>
            <a:r>
              <a:rPr lang="ko-KR" altLang="en-US" sz="2800" spc="-150" dirty="0" smtClean="0">
                <a:solidFill>
                  <a:srgbClr val="0200FF"/>
                </a:solidFill>
              </a:rPr>
              <a:t>참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 실행되는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0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조건식을 만드는 비교 연산자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01336"/>
              </p:ext>
            </p:extLst>
          </p:nvPr>
        </p:nvGraphicFramePr>
        <p:xfrm>
          <a:off x="833962" y="2006024"/>
          <a:ext cx="10325986" cy="42243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5526">
                  <a:extLst>
                    <a:ext uri="{9D8B030D-6E8A-4147-A177-3AD203B41FA5}">
                      <a16:colId xmlns:a16="http://schemas.microsoft.com/office/drawing/2014/main" val="395394945"/>
                    </a:ext>
                  </a:extLst>
                </a:gridCol>
                <a:gridCol w="1464929">
                  <a:extLst>
                    <a:ext uri="{9D8B030D-6E8A-4147-A177-3AD203B41FA5}">
                      <a16:colId xmlns:a16="http://schemas.microsoft.com/office/drawing/2014/main" val="3659961615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3534512982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1579613333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593468901"/>
                    </a:ext>
                  </a:extLst>
                </a:gridCol>
              </a:tblGrid>
              <a:tr h="579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연산 예시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60889"/>
                  </a:ext>
                </a:extLst>
              </a:tr>
              <a:tr h="541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a == b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en-US" altLang="ko-KR" baseline="0" dirty="0" smtClean="0"/>
                        <a:t> ==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99508"/>
                  </a:ext>
                </a:extLst>
              </a:tr>
              <a:tr h="541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!=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다르다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!=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449901"/>
                  </a:ext>
                </a:extLst>
              </a:tr>
              <a:tr h="541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&gt;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186409"/>
                  </a:ext>
                </a:extLst>
              </a:tr>
              <a:tr h="541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&lt;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345030"/>
                  </a:ext>
                </a:extLst>
              </a:tr>
              <a:tr h="935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크거나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en-US" altLang="ko-KR" baseline="0" dirty="0" smtClean="0"/>
                        <a:t> &gt;=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768715"/>
                  </a:ext>
                </a:extLst>
              </a:tr>
              <a:tr h="541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작거나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&lt;=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0382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33961" y="1008485"/>
            <a:ext cx="3340473" cy="732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195471" y="967768"/>
            <a:ext cx="2855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관계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연산자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402958" y="4965404"/>
            <a:ext cx="6634716" cy="1552354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조건식을 만드는 비교 연산자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95411"/>
              </p:ext>
            </p:extLst>
          </p:nvPr>
        </p:nvGraphicFramePr>
        <p:xfrm>
          <a:off x="827568" y="1432222"/>
          <a:ext cx="10325986" cy="311851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5526">
                  <a:extLst>
                    <a:ext uri="{9D8B030D-6E8A-4147-A177-3AD203B41FA5}">
                      <a16:colId xmlns:a16="http://schemas.microsoft.com/office/drawing/2014/main" val="395394945"/>
                    </a:ext>
                  </a:extLst>
                </a:gridCol>
                <a:gridCol w="1464929">
                  <a:extLst>
                    <a:ext uri="{9D8B030D-6E8A-4147-A177-3AD203B41FA5}">
                      <a16:colId xmlns:a16="http://schemas.microsoft.com/office/drawing/2014/main" val="3659961615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3534512982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1579613333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593468901"/>
                    </a:ext>
                  </a:extLst>
                </a:gridCol>
              </a:tblGrid>
              <a:tr h="427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연산 예시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60889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a == b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en-US" altLang="ko-KR" baseline="0" dirty="0" smtClean="0"/>
                        <a:t> ==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99508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!=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다르다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!=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449901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&gt;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186409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&lt;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345030"/>
                  </a:ext>
                </a:extLst>
              </a:tr>
              <a:tr h="69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크거나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en-US" altLang="ko-KR" baseline="0" dirty="0" smtClean="0"/>
                        <a:t> &gt;=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768715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작거나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&lt;=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0382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37" y="5053347"/>
            <a:ext cx="6115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402958" y="4965404"/>
            <a:ext cx="6634716" cy="1552354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조건식을 만드는 비교 연산자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95411"/>
              </p:ext>
            </p:extLst>
          </p:nvPr>
        </p:nvGraphicFramePr>
        <p:xfrm>
          <a:off x="827568" y="1432222"/>
          <a:ext cx="10325986" cy="311851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5526">
                  <a:extLst>
                    <a:ext uri="{9D8B030D-6E8A-4147-A177-3AD203B41FA5}">
                      <a16:colId xmlns:a16="http://schemas.microsoft.com/office/drawing/2014/main" val="395394945"/>
                    </a:ext>
                  </a:extLst>
                </a:gridCol>
                <a:gridCol w="1464929">
                  <a:extLst>
                    <a:ext uri="{9D8B030D-6E8A-4147-A177-3AD203B41FA5}">
                      <a16:colId xmlns:a16="http://schemas.microsoft.com/office/drawing/2014/main" val="3659961615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3534512982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1579613333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593468901"/>
                    </a:ext>
                  </a:extLst>
                </a:gridCol>
              </a:tblGrid>
              <a:tr h="427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연산 예시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60889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a == b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en-US" altLang="ko-KR" baseline="0" dirty="0" smtClean="0"/>
                        <a:t> ==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99508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!=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다르다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!=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449901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&gt;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186409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&lt;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345030"/>
                  </a:ext>
                </a:extLst>
              </a:tr>
              <a:tr h="69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크거나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en-US" altLang="ko-KR" baseline="0" dirty="0" smtClean="0"/>
                        <a:t> &gt;=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768715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작거나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&lt;=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0382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91" y="5041493"/>
            <a:ext cx="6343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3011FC-8A03-42B8-8076-A849B5C44D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87DB08-C7DB-44BA-AB4D-8C651DD413A8}"/>
              </a:ext>
            </a:extLst>
          </p:cNvPr>
          <p:cNvCxnSpPr/>
          <p:nvPr/>
        </p:nvCxnSpPr>
        <p:spPr>
          <a:xfrm>
            <a:off x="568960" y="924560"/>
            <a:ext cx="552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41E65E-6F1C-4E48-9767-0E9A54365CBC}"/>
              </a:ext>
            </a:extLst>
          </p:cNvPr>
          <p:cNvSpPr txBox="1"/>
          <p:nvPr/>
        </p:nvSpPr>
        <p:spPr>
          <a:xfrm>
            <a:off x="1607793" y="44704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18924-9923-412A-836E-A429F958CB39}"/>
              </a:ext>
            </a:extLst>
          </p:cNvPr>
          <p:cNvSpPr txBox="1"/>
          <p:nvPr/>
        </p:nvSpPr>
        <p:spPr>
          <a:xfrm>
            <a:off x="670560" y="23159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0AFD87-C612-40F4-BCB5-D83053003D82}"/>
              </a:ext>
            </a:extLst>
          </p:cNvPr>
          <p:cNvSpPr/>
          <p:nvPr/>
        </p:nvSpPr>
        <p:spPr>
          <a:xfrm>
            <a:off x="947564" y="1969365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483B2A-EAF0-44B7-B167-B6CDED130D7C}"/>
              </a:ext>
            </a:extLst>
          </p:cNvPr>
          <p:cNvSpPr/>
          <p:nvPr/>
        </p:nvSpPr>
        <p:spPr>
          <a:xfrm>
            <a:off x="946036" y="2985365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D084B-9DB7-464D-A3A7-A1A2628BD076}"/>
              </a:ext>
            </a:extLst>
          </p:cNvPr>
          <p:cNvSpPr txBox="1"/>
          <p:nvPr/>
        </p:nvSpPr>
        <p:spPr>
          <a:xfrm>
            <a:off x="1069718" y="20726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773D2-7281-4C0A-969C-E3B7DC614313}"/>
              </a:ext>
            </a:extLst>
          </p:cNvPr>
          <p:cNvSpPr txBox="1"/>
          <p:nvPr/>
        </p:nvSpPr>
        <p:spPr>
          <a:xfrm>
            <a:off x="1069718" y="30886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FD965-6E92-4213-9183-4C696358AAC9}"/>
              </a:ext>
            </a:extLst>
          </p:cNvPr>
          <p:cNvSpPr txBox="1"/>
          <p:nvPr/>
        </p:nvSpPr>
        <p:spPr>
          <a:xfrm>
            <a:off x="1645717" y="3073310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/>
              <a:t>s</a:t>
            </a:r>
            <a:r>
              <a:rPr lang="en-US" altLang="ko-KR" sz="2000" spc="-150" dirty="0" smtClean="0"/>
              <a:t>witch </a:t>
            </a:r>
            <a:r>
              <a:rPr lang="ko-KR" altLang="en-US" sz="2000" spc="-150" dirty="0" err="1" smtClean="0"/>
              <a:t>조건문</a:t>
            </a:r>
            <a:r>
              <a:rPr lang="ko-KR" altLang="en-US" sz="2000" spc="-150" dirty="0" smtClean="0"/>
              <a:t> </a:t>
            </a:r>
            <a:endParaRPr lang="ko-KR" altLang="en-US" sz="2000" spc="-15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2CA5E2-3105-4535-B0F3-214DD154B3F3}"/>
              </a:ext>
            </a:extLst>
          </p:cNvPr>
          <p:cNvCxnSpPr/>
          <p:nvPr/>
        </p:nvCxnSpPr>
        <p:spPr>
          <a:xfrm>
            <a:off x="568960" y="924560"/>
            <a:ext cx="3348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FD2527-112B-48BF-8011-293FD233E974}"/>
              </a:ext>
            </a:extLst>
          </p:cNvPr>
          <p:cNvSpPr txBox="1"/>
          <p:nvPr/>
        </p:nvSpPr>
        <p:spPr>
          <a:xfrm>
            <a:off x="1645717" y="2048437"/>
            <a:ext cx="370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/>
              <a:t>if  </a:t>
            </a:r>
            <a:r>
              <a:rPr lang="ko-KR" altLang="en-US" sz="2000" spc="-150" dirty="0" err="1" smtClean="0"/>
              <a:t>조건문</a:t>
            </a:r>
            <a:r>
              <a:rPr lang="ko-KR" altLang="en-US" sz="2000" spc="-150" dirty="0" smtClean="0"/>
              <a:t> </a:t>
            </a:r>
            <a:r>
              <a:rPr lang="en-US" altLang="ko-KR" sz="2000" spc="-150" dirty="0" smtClean="0"/>
              <a:t>- </a:t>
            </a:r>
            <a:r>
              <a:rPr lang="ko-KR" altLang="en-US" sz="2000" spc="-150" dirty="0" smtClean="0"/>
              <a:t>관계</a:t>
            </a:r>
            <a:r>
              <a:rPr lang="en-US" altLang="ko-KR" sz="2000" spc="-150" dirty="0" smtClean="0"/>
              <a:t>, </a:t>
            </a:r>
            <a:r>
              <a:rPr lang="ko-KR" altLang="en-US" sz="2000" spc="-150" dirty="0" smtClean="0"/>
              <a:t>논리 연산자</a:t>
            </a:r>
            <a:endParaRPr lang="ko-KR" altLang="en-US" sz="2000" spc="-1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483B2A-EAF0-44B7-B167-B6CDED130D7C}"/>
              </a:ext>
            </a:extLst>
          </p:cNvPr>
          <p:cNvSpPr/>
          <p:nvPr/>
        </p:nvSpPr>
        <p:spPr>
          <a:xfrm>
            <a:off x="946036" y="4001365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5773D2-7281-4C0A-969C-E3B7DC614313}"/>
              </a:ext>
            </a:extLst>
          </p:cNvPr>
          <p:cNvSpPr txBox="1"/>
          <p:nvPr/>
        </p:nvSpPr>
        <p:spPr>
          <a:xfrm>
            <a:off x="1069718" y="41046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1FD965-6E92-4213-9183-4C696358AAC9}"/>
              </a:ext>
            </a:extLst>
          </p:cNvPr>
          <p:cNvSpPr txBox="1"/>
          <p:nvPr/>
        </p:nvSpPr>
        <p:spPr>
          <a:xfrm>
            <a:off x="1645717" y="4089310"/>
            <a:ext cx="3191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/>
              <a:t>while  </a:t>
            </a:r>
            <a:r>
              <a:rPr lang="ko-KR" altLang="en-US" sz="2000" spc="-150" dirty="0" err="1" smtClean="0"/>
              <a:t>반복문</a:t>
            </a:r>
            <a:r>
              <a:rPr lang="ko-KR" altLang="en-US" sz="2000" spc="-150" dirty="0" smtClean="0"/>
              <a:t> </a:t>
            </a:r>
            <a:r>
              <a:rPr lang="en-US" altLang="ko-KR" sz="2000" spc="-150" dirty="0" smtClean="0"/>
              <a:t>- </a:t>
            </a:r>
            <a:r>
              <a:rPr lang="ko-KR" altLang="en-US" sz="2000" spc="-150" dirty="0" smtClean="0"/>
              <a:t>복합 대입 연산자</a:t>
            </a:r>
            <a:endParaRPr lang="ko-KR" altLang="en-US" sz="2000" spc="-1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483B2A-EAF0-44B7-B167-B6CDED130D7C}"/>
              </a:ext>
            </a:extLst>
          </p:cNvPr>
          <p:cNvSpPr/>
          <p:nvPr/>
        </p:nvSpPr>
        <p:spPr>
          <a:xfrm>
            <a:off x="965350" y="5017365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5773D2-7281-4C0A-969C-E3B7DC614313}"/>
              </a:ext>
            </a:extLst>
          </p:cNvPr>
          <p:cNvSpPr txBox="1"/>
          <p:nvPr/>
        </p:nvSpPr>
        <p:spPr>
          <a:xfrm>
            <a:off x="1089032" y="51206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1FD965-6E92-4213-9183-4C696358AAC9}"/>
              </a:ext>
            </a:extLst>
          </p:cNvPr>
          <p:cNvSpPr txBox="1"/>
          <p:nvPr/>
        </p:nvSpPr>
        <p:spPr>
          <a:xfrm>
            <a:off x="1665031" y="5105310"/>
            <a:ext cx="2497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/>
              <a:t>f</a:t>
            </a:r>
            <a:r>
              <a:rPr lang="en-US" altLang="ko-KR" sz="2000" spc="-150" dirty="0" smtClean="0"/>
              <a:t>or  </a:t>
            </a:r>
            <a:r>
              <a:rPr lang="ko-KR" altLang="en-US" sz="2000" spc="-150" dirty="0" err="1" smtClean="0"/>
              <a:t>반복문</a:t>
            </a:r>
            <a:r>
              <a:rPr lang="ko-KR" altLang="en-US" sz="2000" spc="-150" dirty="0" smtClean="0"/>
              <a:t> </a:t>
            </a:r>
            <a:r>
              <a:rPr lang="en-US" altLang="ko-KR" sz="2000" spc="-150" dirty="0" smtClean="0"/>
              <a:t>- </a:t>
            </a:r>
            <a:r>
              <a:rPr lang="ko-KR" altLang="en-US" sz="2000" spc="-150" dirty="0" smtClean="0"/>
              <a:t>증감 연산자</a:t>
            </a:r>
            <a:endParaRPr lang="ko-KR" altLang="en-US" sz="2000" spc="-150" dirty="0"/>
          </a:p>
        </p:txBody>
      </p:sp>
    </p:spTree>
    <p:extLst>
      <p:ext uri="{BB962C8B-B14F-4D97-AF65-F5344CB8AC3E}">
        <p14:creationId xmlns:p14="http://schemas.microsoft.com/office/powerpoint/2010/main" val="38245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402958" y="4965404"/>
            <a:ext cx="6634716" cy="1552354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조건식을 만드는 비교 연산자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95411"/>
              </p:ext>
            </p:extLst>
          </p:nvPr>
        </p:nvGraphicFramePr>
        <p:xfrm>
          <a:off x="827568" y="1432222"/>
          <a:ext cx="10325986" cy="311851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35526">
                  <a:extLst>
                    <a:ext uri="{9D8B030D-6E8A-4147-A177-3AD203B41FA5}">
                      <a16:colId xmlns:a16="http://schemas.microsoft.com/office/drawing/2014/main" val="395394945"/>
                    </a:ext>
                  </a:extLst>
                </a:gridCol>
                <a:gridCol w="1464929">
                  <a:extLst>
                    <a:ext uri="{9D8B030D-6E8A-4147-A177-3AD203B41FA5}">
                      <a16:colId xmlns:a16="http://schemas.microsoft.com/office/drawing/2014/main" val="3659961615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3534512982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1579613333"/>
                    </a:ext>
                  </a:extLst>
                </a:gridCol>
                <a:gridCol w="2675177">
                  <a:extLst>
                    <a:ext uri="{9D8B030D-6E8A-4147-A177-3AD203B41FA5}">
                      <a16:colId xmlns:a16="http://schemas.microsoft.com/office/drawing/2014/main" val="593468901"/>
                    </a:ext>
                  </a:extLst>
                </a:gridCol>
              </a:tblGrid>
              <a:tr h="427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연산 예시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60889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a == b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en-US" altLang="ko-KR" baseline="0" dirty="0" smtClean="0"/>
                        <a:t> ==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99508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!=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다르다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!=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449901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&gt;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186409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&lt;</a:t>
                      </a:r>
                      <a:r>
                        <a:rPr lang="en-US" altLang="ko-KR" baseline="0" dirty="0" smtClean="0"/>
                        <a:t>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345030"/>
                  </a:ext>
                </a:extLst>
              </a:tr>
              <a:tr h="69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크거나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en-US" altLang="ko-KR" baseline="0" dirty="0" smtClean="0"/>
                        <a:t> &gt;=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768715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작거나 같다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 &lt;=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0382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28" y="5060543"/>
            <a:ext cx="62007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222204" y="2157277"/>
            <a:ext cx="7761768" cy="255294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기본적인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276475"/>
            <a:ext cx="7239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690577" y="1531088"/>
            <a:ext cx="8293395" cy="3179135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916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기본적인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82" y="1751218"/>
            <a:ext cx="5088617" cy="27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531088" y="1414131"/>
            <a:ext cx="9069572" cy="456125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기본적인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문자 비교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49" y="1603412"/>
            <a:ext cx="8782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531088" y="1414131"/>
            <a:ext cx="6507126" cy="3423683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기본적인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숫자 비교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24" y="1606734"/>
            <a:ext cx="5753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/ else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17136" y="1127051"/>
            <a:ext cx="6976529" cy="4316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74337" y="1215609"/>
            <a:ext cx="5307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 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조건이 </a:t>
            </a:r>
            <a:r>
              <a:rPr lang="ko-KR" altLang="en-US" sz="2800" spc="-150" dirty="0" smtClean="0">
                <a:solidFill>
                  <a:srgbClr val="0200FF"/>
                </a:solidFill>
              </a:rPr>
              <a:t>참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 실행되는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조건이 </a:t>
            </a:r>
            <a:r>
              <a:rPr lang="ko-KR" altLang="en-US" sz="2800" spc="-150" dirty="0" smtClean="0">
                <a:solidFill>
                  <a:srgbClr val="FF0000"/>
                </a:solidFill>
              </a:rPr>
              <a:t>거짓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 실행되는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5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531088" y="1414131"/>
            <a:ext cx="7549118" cy="4816548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/ else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14" y="1571182"/>
            <a:ext cx="6562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2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/ else if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17136" y="1127051"/>
            <a:ext cx="7827134" cy="4705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74337" y="1215609"/>
            <a:ext cx="7210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 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ko-KR" altLang="en-US" sz="2800" spc="-150" dirty="0" smtClean="0">
                <a:solidFill>
                  <a:srgbClr val="0200FF"/>
                </a:solidFill>
              </a:rPr>
              <a:t>참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 실행되는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 if 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2)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ko-KR" altLang="en-US" sz="2800" spc="-150" dirty="0" smtClean="0">
                <a:solidFill>
                  <a:srgbClr val="FF0000"/>
                </a:solidFill>
              </a:rPr>
              <a:t>거짓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조건식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ko-KR" altLang="en-US" sz="2800" spc="-150" dirty="0" err="1" smtClean="0">
                <a:solidFill>
                  <a:srgbClr val="0200FF"/>
                </a:solidFill>
              </a:rPr>
              <a:t>참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인경우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실행되는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408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531088" y="1414131"/>
            <a:ext cx="7761768" cy="4763385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/ else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10" name="Picture 2" descr="주)안전소방을 방문해주셔서 감사합니다.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87304" y="1414131"/>
            <a:ext cx="1329070" cy="27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506" y="1655467"/>
            <a:ext cx="75057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/ else if / else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720000" y="862761"/>
            <a:ext cx="7817944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136114" y="862761"/>
            <a:ext cx="72104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 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ko-KR" altLang="en-US" sz="2800" spc="-150" dirty="0" smtClean="0">
                <a:solidFill>
                  <a:srgbClr val="0200FF"/>
                </a:solidFill>
              </a:rPr>
              <a:t>참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 실행되는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 if 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2)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ko-KR" altLang="en-US" sz="2800" spc="-150" dirty="0" smtClean="0">
                <a:solidFill>
                  <a:srgbClr val="FF0000"/>
                </a:solidFill>
              </a:rPr>
              <a:t>거짓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조건식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ko-KR" altLang="en-US" sz="2800" spc="-150" dirty="0" err="1" smtClean="0">
                <a:solidFill>
                  <a:srgbClr val="0200FF"/>
                </a:solidFill>
              </a:rPr>
              <a:t>참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인경우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실행되는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lse {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모든 조건식이 거짓인 경우 실행되는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93" y="2388702"/>
            <a:ext cx="5498554" cy="253779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변수로 학생 데이터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pic>
        <p:nvPicPr>
          <p:cNvPr id="1026" name="Picture 2" descr="유토이미지 | 학생 일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710" y="2171280"/>
            <a:ext cx="3732029" cy="373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3046618" y="2052083"/>
            <a:ext cx="2384447" cy="27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3215319" y="2244620"/>
            <a:ext cx="28558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이  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름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김철수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나  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  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16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80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100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6060557" y="1913859"/>
            <a:ext cx="5316279" cy="3487481"/>
          </a:xfrm>
          <a:prstGeom prst="rect">
            <a:avLst/>
          </a:prstGeom>
          <a:noFill/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6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911440"/>
            <a:ext cx="8197702" cy="580562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/ else if / else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" y="971038"/>
            <a:ext cx="7391400" cy="5686425"/>
          </a:xfrm>
          <a:prstGeom prst="rect">
            <a:avLst/>
          </a:prstGeom>
        </p:spPr>
      </p:pic>
      <p:pic>
        <p:nvPicPr>
          <p:cNvPr id="11" name="Picture 2" descr="주)안전소방을 방문해주셔서 감사합니다.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75946" y="911440"/>
            <a:ext cx="1329070" cy="27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0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911440"/>
            <a:ext cx="5361823" cy="578707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/ else if / else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65" y="1106900"/>
            <a:ext cx="4880085" cy="54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985814" y="2548269"/>
            <a:ext cx="9080205" cy="3448494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학생 등급 계산 프로그램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56" y="2756489"/>
            <a:ext cx="7629525" cy="31242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985814" y="862761"/>
            <a:ext cx="8891833" cy="1354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49879" y="886276"/>
            <a:ext cx="84789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총점 평균에 따라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 B, C, D, F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등의 등급을 출력하고자 합니다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가장먼저 프로그램에 필요한 변수와 상수를 선언합니다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값은 키보드로 입력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2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985814" y="3292548"/>
            <a:ext cx="9080205" cy="269358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학생 등급 계산 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254307"/>
            <a:ext cx="8891833" cy="1354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86460" y="1644046"/>
            <a:ext cx="847891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이어서 학생의 이름과 성적을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입력받는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scanf_s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코드를 작성합니다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91" y="3623622"/>
            <a:ext cx="8782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985812" y="3515832"/>
            <a:ext cx="9080205" cy="1928038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학생 등급 계산 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254307"/>
            <a:ext cx="8891833" cy="1354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86460" y="1644046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입력받은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내용으로 평균점수를 구하고 출력하는 부분입니다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999"/>
          <a:stretch/>
        </p:blipFill>
        <p:spPr>
          <a:xfrm>
            <a:off x="1044881" y="3849982"/>
            <a:ext cx="8832766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학생 등급 계산 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254307"/>
            <a:ext cx="8739817" cy="98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86458" y="1445878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if else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평균점수에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따라 등급을 출력합니다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989AAE-D191-4673-B17B-6AD4BAE3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79" y="2651650"/>
            <a:ext cx="8673290" cy="285864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25553" y="2873409"/>
            <a:ext cx="9032848" cy="2875458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학생 등급 계산 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254307"/>
            <a:ext cx="8739817" cy="98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86458" y="1445878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if else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평균점수에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따라 등급을 출력합니다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86" y="2943225"/>
            <a:ext cx="5819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911440"/>
            <a:ext cx="8566613" cy="4432347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숫자 비교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53" y="1136272"/>
            <a:ext cx="7277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911440"/>
            <a:ext cx="8046495" cy="5178967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숫자 변수 비교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5" y="1097166"/>
            <a:ext cx="76771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두개의 숫자 중에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큰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 찾기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3025438"/>
            <a:ext cx="6086448" cy="20206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14268" y="3287571"/>
            <a:ext cx="420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>
                <a:solidFill>
                  <a:schemeClr val="bg1"/>
                </a:solidFill>
              </a:rPr>
              <a:t>두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개의 수를 입력하세요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bg1"/>
                </a:solidFill>
              </a:rPr>
              <a:t>가장 큰 수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40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17644" y="3421432"/>
            <a:ext cx="1289028" cy="466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40  22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8993519" cy="10016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/>
              <a:t>아래와 같이 두개의 정수를 입력 받아서 큰 수를 출력하는 코드를 만들어보겠습니다</a:t>
            </a:r>
            <a:r>
              <a:rPr lang="en-US" altLang="ko-KR" sz="2000" spc="-1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8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70121" y="946095"/>
            <a:ext cx="9069572" cy="4689161"/>
          </a:xfrm>
          <a:prstGeom prst="rect">
            <a:avLst/>
          </a:prstGeom>
          <a:noFill/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변수로 학생 데이터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605056" y="2485118"/>
            <a:ext cx="2219344" cy="5158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출력결과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4" y="1102035"/>
            <a:ext cx="8801100" cy="43243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7134542" y="3554273"/>
            <a:ext cx="4810269" cy="30848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7571002" y="3756803"/>
            <a:ext cx="42036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===== 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학생정보를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출력합니다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=====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이름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김철수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나이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16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세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bg1"/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100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9714834" y="3038441"/>
            <a:ext cx="2219344" cy="5158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출력결과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5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618067" y="911440"/>
            <a:ext cx="8911827" cy="5019578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두개의 숫자 중에 큰 수 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28" y="1030636"/>
            <a:ext cx="75723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4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560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세개의 수를 입력 받아 가장 큰 수를 찾기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3025438"/>
            <a:ext cx="6086448" cy="20206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14268" y="3287571"/>
            <a:ext cx="420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bg1"/>
                </a:solidFill>
              </a:rPr>
              <a:t>세개의 수를 입력하세요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bg1"/>
                </a:solidFill>
              </a:rPr>
              <a:t>가장 큰 수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100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17644" y="3421432"/>
            <a:ext cx="1947334" cy="466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40  100  22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8993519" cy="10016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/>
              <a:t>아래와 같이 세개의 정수를 입력 받아서 가장 큰 수를 출력하는 코드를 만들어보겠습니다</a:t>
            </a:r>
            <a:r>
              <a:rPr lang="en-US" altLang="ko-KR" sz="2000" spc="-1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9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618067" y="911439"/>
            <a:ext cx="9618133" cy="5861893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553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세개의 수를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입력받아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가장 큰 수를 찾기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093"/>
          <a:stretch/>
        </p:blipFill>
        <p:spPr>
          <a:xfrm>
            <a:off x="720000" y="1066799"/>
            <a:ext cx="7394295" cy="56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560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세개의 수를 입력 받아 가장 큰 수를 찾기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3025438"/>
            <a:ext cx="6086448" cy="20206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14268" y="3287571"/>
            <a:ext cx="420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bg1"/>
                </a:solidFill>
              </a:rPr>
              <a:t>세개의 수를 입력하세요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bg1"/>
                </a:solidFill>
              </a:rPr>
              <a:t>가장 작은 수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22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17644" y="3421432"/>
            <a:ext cx="1947334" cy="466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40  100  22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8993519" cy="10016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/>
              <a:t>이번엔 세개의 수 중에서 가장 작은 수를 출력하려면 어떻게 해야 할까요</a:t>
            </a:r>
            <a:r>
              <a:rPr lang="en-US" altLang="ko-KR" sz="2000" spc="-15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445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618067" y="911439"/>
            <a:ext cx="9618133" cy="5861893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560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세개의 수를 입력 받아 가장 작은 수 찾기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4" y="1056566"/>
            <a:ext cx="6390545" cy="55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조건식들을 검사하는 논리 연산자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89295"/>
              </p:ext>
            </p:extLst>
          </p:nvPr>
        </p:nvGraphicFramePr>
        <p:xfrm>
          <a:off x="948224" y="2611048"/>
          <a:ext cx="10177129" cy="352255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88581">
                  <a:extLst>
                    <a:ext uri="{9D8B030D-6E8A-4147-A177-3AD203B41FA5}">
                      <a16:colId xmlns:a16="http://schemas.microsoft.com/office/drawing/2014/main" val="970913668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2960485728"/>
                    </a:ext>
                  </a:extLst>
                </a:gridCol>
                <a:gridCol w="2132232">
                  <a:extLst>
                    <a:ext uri="{9D8B030D-6E8A-4147-A177-3AD203B41FA5}">
                      <a16:colId xmlns:a16="http://schemas.microsoft.com/office/drawing/2014/main" val="4087364842"/>
                    </a:ext>
                  </a:extLst>
                </a:gridCol>
                <a:gridCol w="3208172">
                  <a:extLst>
                    <a:ext uri="{9D8B030D-6E8A-4147-A177-3AD203B41FA5}">
                      <a16:colId xmlns:a16="http://schemas.microsoft.com/office/drawing/2014/main" val="904541930"/>
                    </a:ext>
                  </a:extLst>
                </a:gridCol>
                <a:gridCol w="3208172">
                  <a:extLst>
                    <a:ext uri="{9D8B030D-6E8A-4147-A177-3AD203B41FA5}">
                      <a16:colId xmlns:a16="http://schemas.microsoft.com/office/drawing/2014/main" val="2396363013"/>
                    </a:ext>
                  </a:extLst>
                </a:gridCol>
              </a:tblGrid>
              <a:tr h="816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83665"/>
                  </a:ext>
                </a:extLst>
              </a:tr>
              <a:tr h="90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! (5 &gt;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조건식이 참이면 거짓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거짓이면 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911924"/>
                  </a:ext>
                </a:extLst>
              </a:tr>
              <a:tr h="90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(5 &gt; 8) &amp;&amp; (3</a:t>
                      </a:r>
                      <a:r>
                        <a:rPr lang="en-US" altLang="ko-KR" baseline="0" dirty="0" smtClean="0"/>
                        <a:t> &gt; 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조건식이 모두 참인 경우 참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하나라도 거짓이면 거짓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65620"/>
                  </a:ext>
                </a:extLst>
              </a:tr>
              <a:tr h="90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(5 &gt; 8) || (3 &gt; 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조건식 중 하나라도 참이면 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모두 거짓이면 거짓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9508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72501" y="1565077"/>
            <a:ext cx="2527500" cy="732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434010" y="1524360"/>
            <a:ext cx="285587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논리 연산자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442475" y="4919329"/>
            <a:ext cx="7647823" cy="1715387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조건식들을 검사하는 논리 연산자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16422"/>
              </p:ext>
            </p:extLst>
          </p:nvPr>
        </p:nvGraphicFramePr>
        <p:xfrm>
          <a:off x="848833" y="1219570"/>
          <a:ext cx="10177129" cy="352255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88581">
                  <a:extLst>
                    <a:ext uri="{9D8B030D-6E8A-4147-A177-3AD203B41FA5}">
                      <a16:colId xmlns:a16="http://schemas.microsoft.com/office/drawing/2014/main" val="970913668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2960485728"/>
                    </a:ext>
                  </a:extLst>
                </a:gridCol>
                <a:gridCol w="2132232">
                  <a:extLst>
                    <a:ext uri="{9D8B030D-6E8A-4147-A177-3AD203B41FA5}">
                      <a16:colId xmlns:a16="http://schemas.microsoft.com/office/drawing/2014/main" val="4087364842"/>
                    </a:ext>
                  </a:extLst>
                </a:gridCol>
                <a:gridCol w="3208172">
                  <a:extLst>
                    <a:ext uri="{9D8B030D-6E8A-4147-A177-3AD203B41FA5}">
                      <a16:colId xmlns:a16="http://schemas.microsoft.com/office/drawing/2014/main" val="904541930"/>
                    </a:ext>
                  </a:extLst>
                </a:gridCol>
                <a:gridCol w="3208172">
                  <a:extLst>
                    <a:ext uri="{9D8B030D-6E8A-4147-A177-3AD203B41FA5}">
                      <a16:colId xmlns:a16="http://schemas.microsoft.com/office/drawing/2014/main" val="2396363013"/>
                    </a:ext>
                  </a:extLst>
                </a:gridCol>
              </a:tblGrid>
              <a:tr h="816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83665"/>
                  </a:ext>
                </a:extLst>
              </a:tr>
              <a:tr h="90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! (5 &gt;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조건식이 참이면 거짓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거짓이면 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911924"/>
                  </a:ext>
                </a:extLst>
              </a:tr>
              <a:tr h="90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(5 &gt; 8) &amp;&amp; (3</a:t>
                      </a:r>
                      <a:r>
                        <a:rPr lang="en-US" altLang="ko-KR" baseline="0" dirty="0" smtClean="0"/>
                        <a:t> &gt; 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조건식이 모두 참인 경우 참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하나라도 거짓이면 거짓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65620"/>
                  </a:ext>
                </a:extLst>
              </a:tr>
              <a:tr h="90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(5 &gt; 8) || (3 &gt; 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조건식 중 하나라도 참이면 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모두 거짓이면 거짓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(</a:t>
                      </a:r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9508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66" y="5080148"/>
            <a:ext cx="6286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사용 예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254307"/>
            <a:ext cx="8739817" cy="98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86458" y="1445878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논리연산자는 두가지 이상의 조건을 동시에 검사할 때 사용됩니다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2E294F-1B46-474E-BCC3-2B5E92C63D85}"/>
              </a:ext>
            </a:extLst>
          </p:cNvPr>
          <p:cNvSpPr/>
          <p:nvPr/>
        </p:nvSpPr>
        <p:spPr>
          <a:xfrm>
            <a:off x="1025552" y="2631325"/>
            <a:ext cx="8739817" cy="26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400515" y="2919290"/>
            <a:ext cx="8478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예를 들어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알람이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일요일 아침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10:30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설정되어 있는 경우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두가지 조건이 동시에 참이 되어야 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(&amp;&amp; - AND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기호 사용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78166" y="4454273"/>
            <a:ext cx="2243667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일요일 체크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5075414" y="4365769"/>
            <a:ext cx="770468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44071" y="4454273"/>
            <a:ext cx="2243667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10:30  </a:t>
            </a:r>
            <a:r>
              <a:rPr lang="ko-KR" altLang="en-US" dirty="0" smtClean="0">
                <a:solidFill>
                  <a:schemeClr val="tx1"/>
                </a:solidFill>
              </a:rPr>
              <a:t>시간 체크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5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사용 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254307"/>
            <a:ext cx="8739817" cy="98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86458" y="1445878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논리연산자는 두가지 이상의 조건을 동시에 검사할 때 사용됩니다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2E294F-1B46-474E-BCC3-2B5E92C63D85}"/>
              </a:ext>
            </a:extLst>
          </p:cNvPr>
          <p:cNvSpPr/>
          <p:nvPr/>
        </p:nvSpPr>
        <p:spPr>
          <a:xfrm>
            <a:off x="1025552" y="2631325"/>
            <a:ext cx="8739817" cy="26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400515" y="2919290"/>
            <a:ext cx="8478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둘 중에 하나만 참이 되면 되는 경우도 있습니다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예를 들어 토요일이거나 일요일이면 실행되는 코드가 있다면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두 조건 중 하나만 참이면 참이 되는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| | - OR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기호를 사용합니다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86633" y="4456668"/>
            <a:ext cx="2243667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토요일 체크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5168013" y="4322808"/>
            <a:ext cx="770468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 |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52538" y="4456668"/>
            <a:ext cx="2243667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일요일 체크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915421" y="3657600"/>
            <a:ext cx="9019425" cy="1845733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응용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254307"/>
            <a:ext cx="8739817" cy="98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989AAE-D191-4673-B17B-6AD4BAE33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810"/>
          <a:stretch/>
        </p:blipFill>
        <p:spPr>
          <a:xfrm>
            <a:off x="1088488" y="2408056"/>
            <a:ext cx="8673290" cy="10059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86458" y="1445878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논리연산자를 사용하여 아래의 조건을 검사해 보겠습니다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0410"/>
          <a:stretch/>
        </p:blipFill>
        <p:spPr>
          <a:xfrm>
            <a:off x="1025552" y="3945663"/>
            <a:ext cx="8172450" cy="13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유토이미지 | 학생 일러스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16" y="2244619"/>
            <a:ext cx="3234069" cy="32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lang="en-US" altLang="ko-KR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canf_s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학생 데이터 입력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3046618" y="2052083"/>
            <a:ext cx="2384447" cy="27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3178378" y="2244619"/>
            <a:ext cx="28558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이  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름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나   이   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5964865" y="1366108"/>
            <a:ext cx="5951243" cy="4743870"/>
          </a:xfrm>
          <a:prstGeom prst="rect">
            <a:avLst/>
          </a:prstGeom>
          <a:noFill/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2079302" y="5572235"/>
            <a:ext cx="2414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키보드 입력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위로 굽은 화살표 1"/>
          <p:cNvSpPr/>
          <p:nvPr/>
        </p:nvSpPr>
        <p:spPr>
          <a:xfrm rot="10800000" flipH="1" flipV="1">
            <a:off x="4475143" y="4669500"/>
            <a:ext cx="447731" cy="1298177"/>
          </a:xfrm>
          <a:prstGeom prst="bentUpArrow">
            <a:avLst>
              <a:gd name="adj1" fmla="val 25000"/>
              <a:gd name="adj2" fmla="val 204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411344" y="2349795"/>
            <a:ext cx="841138" cy="2190307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249" y="1562431"/>
            <a:ext cx="5881859" cy="41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25551" y="2079295"/>
            <a:ext cx="9019426" cy="1618747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25552" y="3997028"/>
            <a:ext cx="9019425" cy="2336039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중첩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862761"/>
            <a:ext cx="8739817" cy="1081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86458" y="895204"/>
            <a:ext cx="8758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 안에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넣어서 같은 조건을 만들어 줄 수도 있습니다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문이 여러 번 중첩되면 코드를 읽기 점점 힘들어 집니다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0410"/>
          <a:stretch/>
        </p:blipFill>
        <p:spPr>
          <a:xfrm>
            <a:off x="1176390" y="2259504"/>
            <a:ext cx="8172450" cy="13036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91" y="4148667"/>
            <a:ext cx="67056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응용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7542715" cy="94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어떤 문자를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입력받아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알파벳인지 확인하는 코드를 만들어 보겠습니다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3643505"/>
            <a:ext cx="4810269" cy="20159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56602" y="3897171"/>
            <a:ext cx="4203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문자를 입력하세요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입력된 문자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a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알파벳 문자입니다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59883" y="4063363"/>
            <a:ext cx="478251" cy="3487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376486" y="3643505"/>
            <a:ext cx="4810269" cy="20159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607536" y="3897171"/>
            <a:ext cx="4203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문자를 입력하세요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입력된 문자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$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알파벳 문자가 아닙니다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.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10817" y="4063363"/>
            <a:ext cx="478251" cy="3487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$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5460290" y="3057193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키보드 입력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rot="10800000" flipH="1">
            <a:off x="6757011" y="3205811"/>
            <a:ext cx="2234589" cy="773522"/>
          </a:xfrm>
          <a:prstGeom prst="bentUpArrow">
            <a:avLst>
              <a:gd name="adj1" fmla="val 10771"/>
              <a:gd name="adj2" fmla="val 204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로 굽은 화살표 25"/>
          <p:cNvSpPr/>
          <p:nvPr/>
        </p:nvSpPr>
        <p:spPr>
          <a:xfrm rot="10800000">
            <a:off x="3344333" y="3205811"/>
            <a:ext cx="2000432" cy="773522"/>
          </a:xfrm>
          <a:prstGeom prst="bentUpArrow">
            <a:avLst>
              <a:gd name="adj1" fmla="val 10771"/>
              <a:gd name="adj2" fmla="val 204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25552" y="2940820"/>
            <a:ext cx="8948181" cy="2546924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응용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7542715" cy="94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어떤 문자를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입력받아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알파벳인지 확인하는 코드를 만들어 보겠습니다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59" y="3052231"/>
            <a:ext cx="6381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65139" y="3462996"/>
            <a:ext cx="9252295" cy="293990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응용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966828"/>
            <a:ext cx="8923791" cy="1910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62660" y="1096649"/>
            <a:ext cx="84789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아스키 코드를 이용하여 입력된 문자가 알파벳인지를 체크합니다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소문자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아스키 코드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97 ~ 122  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대문자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아스키 코드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65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90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17" y="3605192"/>
            <a:ext cx="5067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65139" y="3462996"/>
            <a:ext cx="9252295" cy="293990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응용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966828"/>
            <a:ext cx="8923791" cy="1365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62660" y="1096649"/>
            <a:ext cx="8478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소문자를 체크한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조건문과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대문자를 체크한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조건문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두가지를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동시에 체크할 때 논리 연산자를 사용할 수 있습니다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17" y="3605192"/>
            <a:ext cx="5067300" cy="27336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7845" t="-1540" r="8891" b="82222"/>
          <a:stretch/>
        </p:blipFill>
        <p:spPr>
          <a:xfrm>
            <a:off x="1597104" y="2543306"/>
            <a:ext cx="7986320" cy="4949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62660" y="2474335"/>
            <a:ext cx="8401170" cy="634436"/>
          </a:xfrm>
          <a:prstGeom prst="rect">
            <a:avLst/>
          </a:prstGeom>
          <a:noFill/>
          <a:ln w="38100">
            <a:solidFill>
              <a:srgbClr val="E68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4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2694452"/>
            <a:ext cx="10386828" cy="2956834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응용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905580" y="1186630"/>
            <a:ext cx="8721020" cy="945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42688" y="1358785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대문자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소문자가 되는 두 조건을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연산자를 이용하여 알파벳인지 체크합니다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0" y="2883290"/>
            <a:ext cx="95916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응용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7542715" cy="94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소문자가 입력되면 대문자로 변경해주는 코드를 작성해 보겠습니다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2711739" y="3668672"/>
            <a:ext cx="4810269" cy="20159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2942789" y="3922338"/>
            <a:ext cx="4203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문자를 입력하세요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입력된 문자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a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소문자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-&gt; 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대문자 변경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A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0" y="4088530"/>
            <a:ext cx="478251" cy="3487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7146477" y="3082360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키보드 입력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위로 굽은 화살표 25"/>
          <p:cNvSpPr/>
          <p:nvPr/>
        </p:nvSpPr>
        <p:spPr>
          <a:xfrm rot="10800000">
            <a:off x="5030520" y="3230978"/>
            <a:ext cx="2000432" cy="773522"/>
          </a:xfrm>
          <a:prstGeom prst="bentUpArrow">
            <a:avLst>
              <a:gd name="adj1" fmla="val 10771"/>
              <a:gd name="adj2" fmla="val 204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1032883"/>
            <a:ext cx="8881200" cy="5298343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5153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소문자가 입력 됬을 때 대문자로 변경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" y="1070985"/>
            <a:ext cx="8100477" cy="51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논리연산자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응용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7542715" cy="94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대문자가 입력된 경우에 소문자로 바꿔지도록 하려면 어떻게 해야할까요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2711739" y="3668672"/>
            <a:ext cx="4810269" cy="20159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2942789" y="3922338"/>
            <a:ext cx="4203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문자를 입력하세요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입력된 문자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B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대문자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-&gt; 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소문자 변경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b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0" y="4088530"/>
            <a:ext cx="478251" cy="3487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7146477" y="3082360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키보드 입력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위로 굽은 화살표 25"/>
          <p:cNvSpPr/>
          <p:nvPr/>
        </p:nvSpPr>
        <p:spPr>
          <a:xfrm rot="10800000">
            <a:off x="5030520" y="3230978"/>
            <a:ext cx="2000432" cy="773522"/>
          </a:xfrm>
          <a:prstGeom prst="bentUpArrow">
            <a:avLst>
              <a:gd name="adj1" fmla="val 10771"/>
              <a:gd name="adj2" fmla="val 204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문을 이용한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수식계산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3025438"/>
            <a:ext cx="6086448" cy="20206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14268" y="3287571"/>
            <a:ext cx="4203688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bg1"/>
                </a:solidFill>
              </a:rPr>
              <a:t>수식을 입력하세요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bg1"/>
                </a:solidFill>
              </a:rPr>
              <a:t>계산결과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22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01748" y="3445296"/>
            <a:ext cx="1472985" cy="466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14 + 8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8287781" cy="94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계산식을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입력받아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계산결과를 출력하는 프로그램을 만들어 보겠습니다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3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lang="en-US" altLang="ko-KR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canf_s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학생 데이터 입력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327316" y="1682513"/>
            <a:ext cx="2384447" cy="27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46508" y="1899273"/>
            <a:ext cx="28558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이  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름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나   이   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360000" y="5202665"/>
            <a:ext cx="2414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키보드 입력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위로 굽은 화살표 1"/>
          <p:cNvSpPr/>
          <p:nvPr/>
        </p:nvSpPr>
        <p:spPr>
          <a:xfrm rot="10800000" flipH="1" flipV="1">
            <a:off x="2755841" y="4299930"/>
            <a:ext cx="447731" cy="1298177"/>
          </a:xfrm>
          <a:prstGeom prst="bentUpArrow">
            <a:avLst>
              <a:gd name="adj1" fmla="val 25000"/>
              <a:gd name="adj2" fmla="val 204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692042" y="1980225"/>
            <a:ext cx="841138" cy="2190307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5678475" y="2254117"/>
            <a:ext cx="4810269" cy="30848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5827856" y="2573605"/>
            <a:ext cx="42036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===== 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학생정보를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출력합니다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=====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이름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김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채원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나이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세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bg1"/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90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965199" y="2899927"/>
            <a:ext cx="9279467" cy="2984405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문을 이용한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수식계산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8287781" cy="94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계산식을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입력받아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계산결과를 출력하는 프로그램을 만들어 보겠습니다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08" y="3136900"/>
            <a:ext cx="90582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15999" y="1176867"/>
            <a:ext cx="9279467" cy="5063068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문을 이용한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수식계산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296064"/>
            <a:ext cx="83058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15999" y="3175001"/>
            <a:ext cx="9279467" cy="290406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중복되는 코드 줄이기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5399"/>
          <a:stretch/>
        </p:blipFill>
        <p:spPr>
          <a:xfrm>
            <a:off x="1189566" y="3361267"/>
            <a:ext cx="8305800" cy="262638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8287781" cy="94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중복되는 코드들을 줄이는 방향으로 코드를 만드는 것이 좋습니다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0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15999" y="999067"/>
            <a:ext cx="9245601" cy="539326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중복되는 코드 줄이기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1118264"/>
            <a:ext cx="7369705" cy="50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16000" y="1176867"/>
            <a:ext cx="9237134" cy="5410200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else if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차이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33" y="1313392"/>
            <a:ext cx="83058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else if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차이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573" t="49462" r="32942" b="175"/>
          <a:stretch/>
        </p:blipFill>
        <p:spPr>
          <a:xfrm>
            <a:off x="6186066" y="3459297"/>
            <a:ext cx="4555380" cy="23576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6642" t="46022" r="32367" b="7190"/>
          <a:stretch/>
        </p:blipFill>
        <p:spPr>
          <a:xfrm>
            <a:off x="804231" y="3459297"/>
            <a:ext cx="4494882" cy="23576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920986" y="1348232"/>
            <a:ext cx="4769320" cy="174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14484" y="1417804"/>
            <a:ext cx="398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문은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언제나 조건을 체크합니다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즉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 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일때도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(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마이너스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인지 체크합니다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186066" y="1348232"/>
            <a:ext cx="4769320" cy="174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479564" y="1417804"/>
            <a:ext cx="398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if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문은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이전의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문이 거짓일 때만 체크합니다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 opt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경우에는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 if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문의 나머지 조건을 검사하지 않습니다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C8C5F-90BE-49AA-98C9-12B60C7E5F23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BA87-4DF5-46AB-9EDF-1067CF1BD576}"/>
              </a:ext>
            </a:extLst>
          </p:cNvPr>
          <p:cNvSpPr txBox="1"/>
          <p:nvPr/>
        </p:nvSpPr>
        <p:spPr>
          <a:xfrm>
            <a:off x="454256" y="3256855"/>
            <a:ext cx="3139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/>
              <a:t>switch </a:t>
            </a:r>
            <a:r>
              <a:rPr lang="ko-KR" altLang="en-US" sz="4000" spc="-150" dirty="0" err="1"/>
              <a:t>조건문</a:t>
            </a:r>
            <a:r>
              <a:rPr lang="ko-KR" altLang="en-US" sz="4000" spc="-150" dirty="0"/>
              <a:t> </a:t>
            </a:r>
            <a:endParaRPr lang="en-US" altLang="ko-KR" sz="4000" spc="-150" dirty="0" smtClean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F4DE45-A1E3-493B-93F5-3A26CDD30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witch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구조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04667" y="1231387"/>
            <a:ext cx="9059000" cy="4873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59004" y="1350585"/>
            <a:ext cx="9249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rgbClr val="7030A0"/>
                </a:solidFill>
              </a:rPr>
              <a:t>switch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비교값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rgbClr val="7030A0"/>
                </a:solidFill>
              </a:rPr>
              <a:t>case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: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비교값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값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 실행되는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2800" spc="-150" dirty="0" smtClean="0">
                <a:solidFill>
                  <a:srgbClr val="7030A0"/>
                </a:solidFill>
              </a:rPr>
              <a:t>break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rgbClr val="7030A0"/>
                </a:solidFill>
              </a:rPr>
              <a:t>default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비교값이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어떤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에도 맞지 않는 경우 실행되는 코드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486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44825" y="1100283"/>
            <a:ext cx="5953539" cy="5439665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witch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구조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44" y="1275522"/>
            <a:ext cx="55054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2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44825" y="1100284"/>
            <a:ext cx="6052931" cy="5360151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63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witch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문에서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break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31" y="1303889"/>
            <a:ext cx="5572125" cy="4886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7359267" y="2366456"/>
            <a:ext cx="4142343" cy="2811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7781080" y="2558027"/>
            <a:ext cx="30595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없다면 아래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이동 하여 실행합니다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왼쪽의 코드는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 출력되고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 출력됩니다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lang="en-US" altLang="ko-KR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canf_s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학생 데이터 입력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429642" y="1277431"/>
            <a:ext cx="4810269" cy="30848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3106169" y="3078316"/>
            <a:ext cx="8685338" cy="3077933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03" y="3359242"/>
            <a:ext cx="8297293" cy="2526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93646" y="1523239"/>
            <a:ext cx="42036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===== 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학생정보를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출력합니다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=====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이름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김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채원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나이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세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bg1"/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90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44825" y="1100284"/>
            <a:ext cx="6052931" cy="5360151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82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witch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문에서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default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88" y="1408634"/>
            <a:ext cx="5019675" cy="4743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7425369" y="2080017"/>
            <a:ext cx="4076242" cy="2337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7847181" y="2271588"/>
            <a:ext cx="3423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어떠한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에도 해당되지 않을 때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문이 실행 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왼쪽 코드는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출력됩니다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switch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문을 이용한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수식계산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3025438"/>
            <a:ext cx="6086448" cy="20206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14268" y="3287571"/>
            <a:ext cx="4203688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bg1"/>
                </a:solidFill>
              </a:rPr>
              <a:t>수식을 입력하세요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bg1"/>
                </a:solidFill>
              </a:rPr>
              <a:t>계산결과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: 22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01748" y="3445296"/>
            <a:ext cx="1472985" cy="466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14 + 8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3"/>
            <a:ext cx="8287781" cy="94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28991" y="1539804"/>
            <a:ext cx="847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이번에는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계산결과를 출력하는 프로그램을 만들어 보겠습니다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626164" y="911440"/>
            <a:ext cx="7374835" cy="5797473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switch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문을 이용한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수식계산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5" y="1077285"/>
            <a:ext cx="5818627" cy="54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379457" y="3349487"/>
            <a:ext cx="4936434" cy="3110948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6319744" y="3349487"/>
            <a:ext cx="5208104" cy="3110948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witch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문과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else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111" t="37090" r="24287" b="19200"/>
          <a:stretch/>
        </p:blipFill>
        <p:spPr>
          <a:xfrm>
            <a:off x="6439012" y="3528391"/>
            <a:ext cx="5012099" cy="2613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985" t="50028" r="37173"/>
          <a:stretch/>
        </p:blipFill>
        <p:spPr>
          <a:xfrm>
            <a:off x="449944" y="3565776"/>
            <a:ext cx="4209965" cy="230050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2" y="1348232"/>
            <a:ext cx="9818039" cy="1693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19051" y="1417805"/>
            <a:ext cx="9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문은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 보다 더 다양한 조건식을 검사할 수 있습니다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실행 속도가 더 빠르고 코드를 읽기 쉽습니다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많지 않은 경우는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문으로 작성하는게 간단합니다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7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switch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문으로 변환 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25553" y="1348232"/>
            <a:ext cx="8718216" cy="125731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19051" y="1417805"/>
            <a:ext cx="905740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이전에 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else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만들었던 아래와 같은 조건을 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문으로 구현하려면 어떻게 해야 할까요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E989AAE-D191-4673-B17B-6AD4BAE3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75" y="3133431"/>
            <a:ext cx="8673290" cy="285864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1183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626165" y="911441"/>
            <a:ext cx="5556521" cy="526435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switch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문을 이용한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수식계산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30637"/>
            <a:ext cx="4870289" cy="51451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511200" y="1151799"/>
            <a:ext cx="5529482" cy="4282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731305" y="1151799"/>
            <a:ext cx="5089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문을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변환할 수 있는 경우도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있고 불가능 할 때도 있습니다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복잡한 조건식의 경우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왼쪽코드의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경우는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시작되는 점수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(95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, 90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 등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학점을 줄 수 있고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시작되는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(83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88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 등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줄 수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있기때문에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나누기로 몫을 구해 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swtich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변경할 수 있었습니다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626165" y="911441"/>
            <a:ext cx="5556521" cy="526435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switch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문을 이용한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수식계산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47" y="1084638"/>
            <a:ext cx="4342277" cy="49179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772011" y="1230786"/>
            <a:ext cx="4871908" cy="23166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956453" y="1401027"/>
            <a:ext cx="9057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왼쪽 코드처럼 점수가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점일 때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학점이 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나오지 않도록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코드를 수정해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보세요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Hint : break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사용하지 않으면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밑의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이어져서 실행되는 것을 이용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24CEA-C5B7-4089-8579-F723427328B1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1C6E1-DEA6-4B59-9D3C-C93B9FA62F76}"/>
              </a:ext>
            </a:extLst>
          </p:cNvPr>
          <p:cNvSpPr txBox="1"/>
          <p:nvPr/>
        </p:nvSpPr>
        <p:spPr>
          <a:xfrm>
            <a:off x="454256" y="3256855"/>
            <a:ext cx="256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hile </a:t>
            </a:r>
            <a:r>
              <a:rPr lang="ko-KR" altLang="en-US" sz="4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반복문</a:t>
            </a:r>
            <a:endParaRPr lang="en-US" altLang="ko-KR" sz="4000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FEB499-3B1E-4A22-811E-50D60022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while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구조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04666" y="1231387"/>
            <a:ext cx="9562205" cy="240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59004" y="1350585"/>
            <a:ext cx="92497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rgbClr val="7030A0"/>
                </a:solidFill>
              </a:rPr>
              <a:t>while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조건식이 </a:t>
            </a:r>
            <a:r>
              <a:rPr lang="ko-KR" altLang="en-US" sz="2800" spc="-150" dirty="0" err="1" smtClean="0">
                <a:solidFill>
                  <a:srgbClr val="0200FF"/>
                </a:solidFill>
              </a:rPr>
              <a:t>참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인경우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반복되는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04666" y="3843575"/>
            <a:ext cx="9562205" cy="240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59004" y="3962773"/>
            <a:ext cx="92497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rgbClr val="7030A0"/>
                </a:solidFill>
              </a:rPr>
              <a:t>d</a:t>
            </a:r>
            <a:r>
              <a:rPr lang="en-US" altLang="ko-KR" sz="2800" spc="-150" dirty="0" smtClean="0">
                <a:solidFill>
                  <a:srgbClr val="7030A0"/>
                </a:solidFill>
              </a:rPr>
              <a:t>o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무조건 한번 실행 후 조건식이 </a:t>
            </a:r>
            <a:r>
              <a:rPr lang="ko-KR" altLang="en-US" sz="2800" spc="-150" dirty="0" err="1" smtClean="0">
                <a:solidFill>
                  <a:srgbClr val="0200FF"/>
                </a:solidFill>
              </a:rPr>
              <a:t>참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인경우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반복되는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rgbClr val="7030A0"/>
                </a:solidFill>
              </a:rPr>
              <a:t>} while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;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0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04666" y="3800818"/>
            <a:ext cx="6312230" cy="2478795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while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구조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04666" y="1231387"/>
            <a:ext cx="9562205" cy="2216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59004" y="1350585"/>
            <a:ext cx="9249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항상 </a:t>
            </a: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참이되는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조건식에 넣으면 무한히 반복되는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무한반복문이 됩니다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rgbClr val="C00000"/>
                </a:solidFill>
              </a:rPr>
              <a:t>프로그램 강제종료 </a:t>
            </a:r>
            <a:r>
              <a:rPr lang="en-US" altLang="ko-KR" sz="2400" spc="-150" dirty="0" smtClean="0">
                <a:solidFill>
                  <a:srgbClr val="C00000"/>
                </a:solidFill>
              </a:rPr>
              <a:t>: Ctrl + c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2" y="3936102"/>
            <a:ext cx="4610763" cy="22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연산자를 이용한 총점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평균 계산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3225"/>
              </p:ext>
            </p:extLst>
          </p:nvPr>
        </p:nvGraphicFramePr>
        <p:xfrm>
          <a:off x="1456660" y="2084504"/>
          <a:ext cx="8963246" cy="396100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5140">
                  <a:extLst>
                    <a:ext uri="{9D8B030D-6E8A-4147-A177-3AD203B41FA5}">
                      <a16:colId xmlns:a16="http://schemas.microsoft.com/office/drawing/2014/main" val="3567602622"/>
                    </a:ext>
                  </a:extLst>
                </a:gridCol>
                <a:gridCol w="3552401">
                  <a:extLst>
                    <a:ext uri="{9D8B030D-6E8A-4147-A177-3AD203B41FA5}">
                      <a16:colId xmlns:a16="http://schemas.microsoft.com/office/drawing/2014/main" val="2017726798"/>
                    </a:ext>
                  </a:extLst>
                </a:gridCol>
                <a:gridCol w="3905705">
                  <a:extLst>
                    <a:ext uri="{9D8B030D-6E8A-4147-A177-3AD203B41FA5}">
                      <a16:colId xmlns:a16="http://schemas.microsoft.com/office/drawing/2014/main" val="2580497821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+mn-ea"/>
                          <a:ea typeface="+mn-ea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71656"/>
                  </a:ext>
                </a:extLst>
              </a:tr>
              <a:tr h="608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+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</a:t>
                      </a:r>
                      <a:r>
                        <a:rPr lang="ko-KR" altLang="en-US" dirty="0" err="1"/>
                        <a:t>피연산자</a:t>
                      </a:r>
                      <a:r>
                        <a:rPr lang="ko-KR" altLang="en-US" dirty="0"/>
                        <a:t> 값을 더합니다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+ 3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89206"/>
                  </a:ext>
                </a:extLst>
              </a:tr>
              <a:tr h="608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-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 값 에서 오른쪽 값을 뺍니다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10 - 4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59517"/>
                  </a:ext>
                </a:extLst>
              </a:tr>
              <a:tr h="608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*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값을 곱합니다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 * 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796340"/>
                  </a:ext>
                </a:extLst>
              </a:tr>
              <a:tr h="608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/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 값을 오른쪽 값으로 나눕니다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/ 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290706"/>
                  </a:ext>
                </a:extLst>
              </a:tr>
              <a:tr h="944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%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 값을 오른쪽 값으로 나누었을 때의 나머지를 구합니다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9 %</a:t>
                      </a:r>
                      <a:r>
                        <a:rPr lang="en-US" altLang="ko-KR" baseline="0" dirty="0"/>
                        <a:t> 2  (</a:t>
                      </a:r>
                      <a:r>
                        <a:rPr lang="ko-KR" altLang="en-US" baseline="0" dirty="0" err="1"/>
                        <a:t>피연산자가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>
                          <a:solidFill>
                            <a:srgbClr val="FF0000"/>
                          </a:solidFill>
                        </a:rPr>
                        <a:t>정수</a:t>
                      </a:r>
                      <a:r>
                        <a:rPr lang="ko-KR" altLang="en-US" baseline="0" dirty="0"/>
                        <a:t>만 가능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0058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33962" y="1008485"/>
            <a:ext cx="2702240" cy="732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195471" y="967768"/>
            <a:ext cx="285587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산술 연산자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2" y="2379645"/>
            <a:ext cx="8361369" cy="4076240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while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사용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3" y="2671523"/>
            <a:ext cx="7573874" cy="3445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04666" y="1231387"/>
            <a:ext cx="9491807" cy="916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046743" y="1385450"/>
            <a:ext cx="924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횟수만큼 반복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2" y="1949814"/>
            <a:ext cx="8504588" cy="4506071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while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사용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15682" y="931023"/>
            <a:ext cx="9650342" cy="6985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057759" y="931023"/>
            <a:ext cx="924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값을 이용하여 반복을 중단시키는 경우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2" y="2137272"/>
            <a:ext cx="7248959" cy="42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2" y="1949814"/>
            <a:ext cx="8504588" cy="4506071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복합 대입 연산자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15682" y="978000"/>
            <a:ext cx="9606275" cy="740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057759" y="1021892"/>
            <a:ext cx="924973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연산을 더 간단하게 표현하는 복합 대입 연산자 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59" y="2112485"/>
            <a:ext cx="7324725" cy="4343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60000" y="4284185"/>
            <a:ext cx="5309436" cy="42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복합 대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연산자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006399" y="2137086"/>
          <a:ext cx="10693514" cy="411148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3135">
                  <a:extLst>
                    <a:ext uri="{9D8B030D-6E8A-4147-A177-3AD203B41FA5}">
                      <a16:colId xmlns:a16="http://schemas.microsoft.com/office/drawing/2014/main" val="970913668"/>
                    </a:ext>
                  </a:extLst>
                </a:gridCol>
                <a:gridCol w="2441970">
                  <a:extLst>
                    <a:ext uri="{9D8B030D-6E8A-4147-A177-3AD203B41FA5}">
                      <a16:colId xmlns:a16="http://schemas.microsoft.com/office/drawing/2014/main" val="4087364842"/>
                    </a:ext>
                  </a:extLst>
                </a:gridCol>
                <a:gridCol w="2214549">
                  <a:extLst>
                    <a:ext uri="{9D8B030D-6E8A-4147-A177-3AD203B41FA5}">
                      <a16:colId xmlns:a16="http://schemas.microsoft.com/office/drawing/2014/main" val="2396363013"/>
                    </a:ext>
                  </a:extLst>
                </a:gridCol>
                <a:gridCol w="5133860">
                  <a:extLst>
                    <a:ext uri="{9D8B030D-6E8A-4147-A177-3AD203B41FA5}">
                      <a16:colId xmlns:a16="http://schemas.microsoft.com/office/drawing/2014/main" val="154932743"/>
                    </a:ext>
                  </a:extLst>
                </a:gridCol>
              </a:tblGrid>
              <a:tr h="629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기본형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83665"/>
                  </a:ext>
                </a:extLst>
              </a:tr>
              <a:tr h="696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+=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n += 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n = n + 1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</a:t>
                      </a:r>
                      <a:r>
                        <a:rPr lang="ko-KR" altLang="en-US" sz="2000" dirty="0" smtClean="0"/>
                        <a:t>에 </a:t>
                      </a:r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을 더한 값을 </a:t>
                      </a:r>
                      <a:r>
                        <a:rPr lang="en-US" altLang="ko-KR" sz="2000" dirty="0" smtClean="0"/>
                        <a:t>n</a:t>
                      </a:r>
                      <a:r>
                        <a:rPr lang="ko-KR" altLang="en-US" sz="2000" dirty="0" smtClean="0"/>
                        <a:t>에 대입 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911924"/>
                  </a:ext>
                </a:extLst>
              </a:tr>
              <a:tr h="696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-=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n -= 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n = n - 5</a:t>
                      </a:r>
                      <a:endParaRPr lang="ko-KR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n</a:t>
                      </a:r>
                      <a:r>
                        <a:rPr lang="ko-KR" altLang="en-US" sz="2000" dirty="0" smtClean="0"/>
                        <a:t>에서</a:t>
                      </a:r>
                      <a:r>
                        <a:rPr lang="en-US" altLang="ko-KR" sz="2000" baseline="0" dirty="0" smtClean="0"/>
                        <a:t> 5</a:t>
                      </a:r>
                      <a:r>
                        <a:rPr lang="ko-KR" altLang="en-US" sz="2000" baseline="0" dirty="0" smtClean="0"/>
                        <a:t>를 뺀 값을 </a:t>
                      </a:r>
                      <a:r>
                        <a:rPr lang="en-US" altLang="ko-KR" sz="2000" baseline="0" dirty="0" smtClean="0"/>
                        <a:t>n</a:t>
                      </a:r>
                      <a:r>
                        <a:rPr lang="ko-KR" altLang="en-US" sz="2000" baseline="0" dirty="0" smtClean="0"/>
                        <a:t>에 대입</a:t>
                      </a:r>
                      <a:r>
                        <a:rPr lang="ko-KR" altLang="en-US" sz="2000" dirty="0" smtClean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65620"/>
                  </a:ext>
                </a:extLst>
              </a:tr>
              <a:tr h="696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*=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n *= 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n =  n * 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n</a:t>
                      </a:r>
                      <a:r>
                        <a:rPr lang="ko-KR" altLang="en-US" sz="2000" dirty="0" smtClean="0"/>
                        <a:t>에 </a:t>
                      </a:r>
                      <a:r>
                        <a:rPr lang="en-US" altLang="ko-KR" sz="2000" dirty="0" smtClean="0"/>
                        <a:t>4</a:t>
                      </a:r>
                      <a:r>
                        <a:rPr lang="ko-KR" altLang="en-US" sz="2000" baseline="0" dirty="0" smtClean="0"/>
                        <a:t>를 곱한 값을 </a:t>
                      </a:r>
                      <a:r>
                        <a:rPr lang="en-US" altLang="ko-KR" sz="2000" baseline="0" dirty="0" smtClean="0"/>
                        <a:t>n</a:t>
                      </a:r>
                      <a:r>
                        <a:rPr lang="ko-KR" altLang="en-US" sz="2000" baseline="0" dirty="0" smtClean="0"/>
                        <a:t>에 대입</a:t>
                      </a:r>
                      <a:r>
                        <a:rPr lang="ko-KR" altLang="en-US" sz="2000" dirty="0" smtClean="0"/>
                        <a:t> 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95083"/>
                  </a:ext>
                </a:extLst>
              </a:tr>
              <a:tr h="696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/=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/>
                        <a:t>n /= 10</a:t>
                      </a:r>
                      <a:endParaRPr lang="ko-KR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n = n / 10</a:t>
                      </a:r>
                      <a:endParaRPr lang="ko-KR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n</a:t>
                      </a:r>
                      <a:r>
                        <a:rPr lang="ko-KR" altLang="en-US" sz="2000" dirty="0" smtClean="0"/>
                        <a:t>을 </a:t>
                      </a:r>
                      <a:r>
                        <a:rPr lang="en-US" altLang="ko-KR" sz="2000" dirty="0" smtClean="0"/>
                        <a:t>10</a:t>
                      </a:r>
                      <a:r>
                        <a:rPr lang="ko-KR" altLang="en-US" sz="2000" dirty="0" smtClean="0"/>
                        <a:t>으로 나눈 값을 </a:t>
                      </a:r>
                      <a:r>
                        <a:rPr lang="en-US" altLang="ko-KR" sz="2000" dirty="0" smtClean="0"/>
                        <a:t>n</a:t>
                      </a:r>
                      <a:r>
                        <a:rPr lang="ko-KR" altLang="en-US" sz="2000" dirty="0" smtClean="0"/>
                        <a:t>에 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517644"/>
                  </a:ext>
                </a:extLst>
              </a:tr>
              <a:tr h="696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%=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n %= 2</a:t>
                      </a:r>
                      <a:endParaRPr lang="ko-KR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n = n % 2</a:t>
                      </a:r>
                      <a:endParaRPr lang="ko-KR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n</a:t>
                      </a:r>
                      <a:r>
                        <a:rPr lang="ko-KR" altLang="en-US" sz="2000" dirty="0" smtClean="0"/>
                        <a:t>을 </a:t>
                      </a:r>
                      <a:r>
                        <a:rPr lang="en-US" altLang="ko-KR" sz="2000" dirty="0" smtClean="0"/>
                        <a:t>2</a:t>
                      </a:r>
                      <a:r>
                        <a:rPr lang="ko-KR" altLang="en-US" sz="2000" dirty="0" smtClean="0"/>
                        <a:t>로 나누고 남은 나머지 값을 </a:t>
                      </a:r>
                      <a:r>
                        <a:rPr lang="en-US" altLang="ko-KR" sz="2000" dirty="0" smtClean="0"/>
                        <a:t>n</a:t>
                      </a:r>
                      <a:r>
                        <a:rPr lang="ko-KR" altLang="en-US" sz="2000" dirty="0" smtClean="0"/>
                        <a:t>에 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1722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83517" y="1091352"/>
            <a:ext cx="3301195" cy="732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445027" y="1050635"/>
            <a:ext cx="2855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복합 대입 연산자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2" y="862762"/>
            <a:ext cx="6422400" cy="561515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숫자 맞추기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22" y="988588"/>
            <a:ext cx="5244029" cy="54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2" y="862762"/>
            <a:ext cx="6422400" cy="561515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숫자 맞추기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while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22" y="988588"/>
            <a:ext cx="5244029" cy="549071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65243" y="2115239"/>
            <a:ext cx="5321147" cy="4043190"/>
          </a:xfrm>
          <a:prstGeom prst="rect">
            <a:avLst/>
          </a:prstGeom>
          <a:noFill/>
          <a:ln w="19050">
            <a:solidFill>
              <a:srgbClr val="0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200FF"/>
                </a:solidFill>
              </a:ln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7920694" y="2115239"/>
            <a:ext cx="3680067" cy="240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8100892" y="2234437"/>
            <a:ext cx="92497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rgbClr val="7030A0"/>
                </a:solidFill>
              </a:rPr>
              <a:t>while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 algn="just">
              <a:lnSpc>
                <a:spcPct val="150000"/>
              </a:lnSpc>
            </a:pP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786390" y="3146566"/>
            <a:ext cx="2170323" cy="341523"/>
          </a:xfrm>
          <a:prstGeom prst="rightArrow">
            <a:avLst>
              <a:gd name="adj1" fmla="val 31818"/>
              <a:gd name="adj2" fmla="val 52273"/>
            </a:avLst>
          </a:prstGeom>
          <a:solidFill>
            <a:srgbClr val="0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2" y="862762"/>
            <a:ext cx="6422400" cy="561515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숫자 맞추기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while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1" y="943601"/>
            <a:ext cx="5516983" cy="54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2" y="862762"/>
            <a:ext cx="6422400" cy="561515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숫자 맞추기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while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1" y="943601"/>
            <a:ext cx="5516983" cy="545347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46660" y="1586429"/>
            <a:ext cx="729581" cy="462708"/>
          </a:xfrm>
          <a:prstGeom prst="rect">
            <a:avLst/>
          </a:prstGeom>
          <a:noFill/>
          <a:ln w="28575">
            <a:solidFill>
              <a:srgbClr val="0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7920694" y="2115239"/>
            <a:ext cx="3680067" cy="2126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8100892" y="2234437"/>
            <a:ext cx="9249730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값이  </a:t>
            </a:r>
            <a:r>
              <a:rPr lang="en-US" altLang="ko-KR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scanf_s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입력받기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전이라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비교할 수가 없음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7" name="꺾인 연결선 16"/>
          <p:cNvCxnSpPr>
            <a:stCxn id="14" idx="0"/>
            <a:endCxn id="11" idx="0"/>
          </p:cNvCxnSpPr>
          <p:nvPr/>
        </p:nvCxnSpPr>
        <p:spPr>
          <a:xfrm rot="16200000" flipV="1">
            <a:off x="6471685" y="-1173805"/>
            <a:ext cx="528810" cy="6049277"/>
          </a:xfrm>
          <a:prstGeom prst="bentConnector3">
            <a:avLst>
              <a:gd name="adj1" fmla="val 143229"/>
            </a:avLst>
          </a:prstGeom>
          <a:ln>
            <a:solidFill>
              <a:srgbClr val="02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2" y="862762"/>
            <a:ext cx="6422400" cy="561515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숫자 맞추기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 while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0" y="940372"/>
            <a:ext cx="5491679" cy="54599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7920694" y="2115239"/>
            <a:ext cx="3680067" cy="2126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8100892" y="2234437"/>
            <a:ext cx="9249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무조건 한번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블록이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 된 이후에 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조건문을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검사하여 반복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2" y="862762"/>
            <a:ext cx="6422400" cy="5615156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숫자 맞추기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 while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0" y="940372"/>
            <a:ext cx="5491679" cy="54599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7920694" y="2115239"/>
            <a:ext cx="3680067" cy="2126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8100892" y="2234437"/>
            <a:ext cx="9249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무조건 한번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블록이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 된 이후에 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조건문을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검사하여 반복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2362" y="2038120"/>
            <a:ext cx="5143066" cy="3613533"/>
          </a:xfrm>
          <a:prstGeom prst="rect">
            <a:avLst/>
          </a:prstGeom>
          <a:noFill/>
          <a:ln w="19050">
            <a:solidFill>
              <a:srgbClr val="0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200FF"/>
                </a:solidFill>
              </a:ln>
              <a:noFill/>
            </a:endParaRPr>
          </a:p>
        </p:txBody>
      </p:sp>
      <p:cxnSp>
        <p:nvCxnSpPr>
          <p:cNvPr id="6" name="꺾인 연결선 5"/>
          <p:cNvCxnSpPr>
            <a:stCxn id="22" idx="0"/>
            <a:endCxn id="18" idx="0"/>
          </p:cNvCxnSpPr>
          <p:nvPr/>
        </p:nvCxnSpPr>
        <p:spPr>
          <a:xfrm rot="16200000" flipV="1">
            <a:off x="7009030" y="-857015"/>
            <a:ext cx="308472" cy="6098742"/>
          </a:xfrm>
          <a:prstGeom prst="bentConnector3">
            <a:avLst>
              <a:gd name="adj1" fmla="val 174107"/>
            </a:avLst>
          </a:prstGeom>
          <a:ln>
            <a:solidFill>
              <a:srgbClr val="02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59306" y="5890047"/>
            <a:ext cx="2511846" cy="510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200FF"/>
                </a:solidFill>
              </a:ln>
              <a:noFill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892" y="3448279"/>
            <a:ext cx="1165824" cy="477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200FF"/>
                </a:solidFill>
              </a:ln>
              <a:noFill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84675" y="2346592"/>
            <a:ext cx="1255924" cy="456211"/>
          </a:xfrm>
          <a:prstGeom prst="rect">
            <a:avLst/>
          </a:prstGeom>
          <a:noFill/>
          <a:ln w="19050">
            <a:solidFill>
              <a:srgbClr val="02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200FF"/>
                </a:solidFill>
              </a:ln>
              <a:noFill/>
            </a:endParaRPr>
          </a:p>
        </p:txBody>
      </p:sp>
      <p:cxnSp>
        <p:nvCxnSpPr>
          <p:cNvPr id="28" name="꺾인 연결선 27"/>
          <p:cNvCxnSpPr>
            <a:stCxn id="20" idx="2"/>
            <a:endCxn id="19" idx="3"/>
          </p:cNvCxnSpPr>
          <p:nvPr/>
        </p:nvCxnSpPr>
        <p:spPr>
          <a:xfrm rot="5400000">
            <a:off x="5567624" y="3028996"/>
            <a:ext cx="2219709" cy="40126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연산자를 이용한 총점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평균 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복습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17137" y="1809348"/>
            <a:ext cx="3083441" cy="1634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74337" y="1977118"/>
            <a:ext cx="28558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총점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영어점수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008085" y="1809348"/>
            <a:ext cx="4810269" cy="33279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6237715" y="2084507"/>
            <a:ext cx="4203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===== 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학생정보를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출력합니다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=====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이름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김</a:t>
            </a:r>
            <a:r>
              <a:rPr lang="ko-KR" altLang="en-US" sz="2000" spc="-150" dirty="0" err="1" smtClean="0">
                <a:solidFill>
                  <a:schemeClr val="bg1"/>
                </a:solidFill>
              </a:rPr>
              <a:t>채원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나이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세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err="1" smtClean="0">
                <a:solidFill>
                  <a:schemeClr val="bg1"/>
                </a:solidFill>
              </a:rPr>
              <a:t>국어점수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90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영어점수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85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chemeClr val="bg1"/>
                </a:solidFill>
              </a:rPr>
              <a:t>총점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: 175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점</a:t>
            </a: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815681" y="862762"/>
            <a:ext cx="8570689" cy="559312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랜덤 값 생성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36" y="1102834"/>
            <a:ext cx="6924675" cy="4762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5537379" y="175579"/>
            <a:ext cx="5860973" cy="347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5792240" y="329643"/>
            <a:ext cx="51544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ko-KR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tdlib.h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rand()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함수는 임의의 숫자부터 시작하여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0~32767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사이의 숫자를 생성합니다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처음시작되는 숫자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(seed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항상 같아서 항상 같은 숫자가 생성됩니다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en-US" altLang="ko-KR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srand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시작되는 숫자를 현재의 시간으로 제공하면 완전히 무작위의 숫자를 생성할 수 있습니다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현재시간을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초단위로 제공하는  </a:t>
            </a:r>
            <a:r>
              <a:rPr lang="en-US" altLang="ko-KR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time.h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time(NULL) 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사용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6C32F-1FBF-4EB6-9E0D-39EFE908218D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454256" y="3256855"/>
            <a:ext cx="212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sz="4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반복문</a:t>
            </a:r>
            <a:endParaRPr lang="en-US" altLang="ko-KR" sz="4000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748EB-15D6-48A5-A531-97C07A0B2E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975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구조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804666" y="1231387"/>
            <a:ext cx="9562205" cy="2988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359004" y="1350585"/>
            <a:ext cx="92497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rgbClr val="7030A0"/>
                </a:solidFill>
              </a:rPr>
              <a:t>for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초기값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 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 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  </a:t>
            </a:r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증감식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조건식이 참일 때 반복할 코드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1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36019" y="1666994"/>
            <a:ext cx="7424935" cy="3521951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975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구조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00" y="1956478"/>
            <a:ext cx="6287911" cy="29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2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2160000" y="4505898"/>
            <a:ext cx="7575830" cy="2028622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증감 연산자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160000" y="1136173"/>
          <a:ext cx="7575830" cy="302820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41970">
                  <a:extLst>
                    <a:ext uri="{9D8B030D-6E8A-4147-A177-3AD203B41FA5}">
                      <a16:colId xmlns:a16="http://schemas.microsoft.com/office/drawing/2014/main" val="4087364842"/>
                    </a:ext>
                  </a:extLst>
                </a:gridCol>
                <a:gridCol w="5133860">
                  <a:extLst>
                    <a:ext uri="{9D8B030D-6E8A-4147-A177-3AD203B41FA5}">
                      <a16:colId xmlns:a16="http://schemas.microsoft.com/office/drawing/2014/main" val="154932743"/>
                    </a:ext>
                  </a:extLst>
                </a:gridCol>
              </a:tblGrid>
              <a:tr h="55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1D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83665"/>
                  </a:ext>
                </a:extLst>
              </a:tr>
              <a:tr h="617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 err="1" smtClean="0"/>
                        <a:t>i</a:t>
                      </a:r>
                      <a:r>
                        <a:rPr lang="en-US" altLang="ko-KR" sz="2400" baseline="0" dirty="0" smtClean="0"/>
                        <a:t>++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변수 </a:t>
                      </a:r>
                      <a:r>
                        <a:rPr lang="en-US" altLang="ko-KR" sz="2400" dirty="0" err="1" smtClean="0"/>
                        <a:t>i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를 사용한 뒤 </a:t>
                      </a:r>
                      <a:r>
                        <a:rPr lang="en-US" altLang="ko-KR" sz="2400" dirty="0" smtClean="0"/>
                        <a:t>1 </a:t>
                      </a:r>
                      <a:r>
                        <a:rPr lang="ko-KR" altLang="en-US" sz="2400" dirty="0" smtClean="0"/>
                        <a:t>증가시킴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911924"/>
                  </a:ext>
                </a:extLst>
              </a:tr>
              <a:tr h="617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 smtClean="0"/>
                        <a:t>++</a:t>
                      </a:r>
                      <a:r>
                        <a:rPr lang="en-US" altLang="ko-KR" sz="2400" baseline="0" dirty="0" err="1" smtClean="0"/>
                        <a:t>i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변수 </a:t>
                      </a:r>
                      <a:r>
                        <a:rPr lang="en-US" altLang="ko-KR" sz="2400" dirty="0" err="1" smtClean="0"/>
                        <a:t>i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를 </a:t>
                      </a:r>
                      <a:r>
                        <a:rPr lang="en-US" altLang="ko-KR" sz="2400" baseline="0" dirty="0" smtClean="0"/>
                        <a:t>1 </a:t>
                      </a:r>
                      <a:r>
                        <a:rPr lang="ko-KR" altLang="en-US" sz="2400" baseline="0" dirty="0" smtClean="0"/>
                        <a:t>증가시킨 뒤 사용</a:t>
                      </a: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65620"/>
                  </a:ext>
                </a:extLst>
              </a:tr>
              <a:tr h="617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 err="1" smtClean="0"/>
                        <a:t>i</a:t>
                      </a:r>
                      <a:r>
                        <a:rPr lang="en-US" altLang="ko-KR" sz="2400" baseline="0" dirty="0" smtClean="0"/>
                        <a:t>--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변수 </a:t>
                      </a:r>
                      <a:r>
                        <a:rPr lang="en-US" altLang="ko-KR" sz="2400" dirty="0" err="1" smtClean="0"/>
                        <a:t>i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를 사용한 뒤 </a:t>
                      </a:r>
                      <a:r>
                        <a:rPr lang="en-US" altLang="ko-KR" sz="2400" dirty="0" smtClean="0"/>
                        <a:t>1 </a:t>
                      </a:r>
                      <a:r>
                        <a:rPr lang="ko-KR" altLang="en-US" sz="2400" dirty="0" smtClean="0"/>
                        <a:t>감소시킴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95083"/>
                  </a:ext>
                </a:extLst>
              </a:tr>
              <a:tr h="617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 smtClean="0"/>
                        <a:t>--</a:t>
                      </a:r>
                      <a:r>
                        <a:rPr lang="en-US" altLang="ko-KR" sz="2400" baseline="0" dirty="0" err="1" smtClean="0"/>
                        <a:t>i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변수 </a:t>
                      </a:r>
                      <a:r>
                        <a:rPr lang="en-US" altLang="ko-KR" sz="2400" dirty="0" err="1" smtClean="0"/>
                        <a:t>i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를 </a:t>
                      </a:r>
                      <a:r>
                        <a:rPr lang="en-US" altLang="ko-KR" sz="2400" baseline="0" dirty="0" smtClean="0"/>
                        <a:t>1 </a:t>
                      </a:r>
                      <a:r>
                        <a:rPr lang="ko-KR" altLang="en-US" sz="2400" baseline="0" dirty="0" smtClean="0"/>
                        <a:t>감소시킨 뒤 사용</a:t>
                      </a: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51764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33" y="4591420"/>
            <a:ext cx="49339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03228" y="2809301"/>
            <a:ext cx="7986536" cy="2908454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975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사용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64" y="3064382"/>
            <a:ext cx="6692908" cy="23982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13387" y="1306409"/>
            <a:ext cx="9491807" cy="916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55464" y="1460472"/>
            <a:ext cx="924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횟수만큼 반복할 때 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1003227" y="2809300"/>
            <a:ext cx="9088223" cy="3922005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975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 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사용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1013387" y="1306409"/>
            <a:ext cx="9491807" cy="916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55464" y="1460472"/>
            <a:ext cx="924973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나중에 다룰 배열과 같은 </a:t>
            </a:r>
            <a:r>
              <a:rPr lang="ko-KR" altLang="en-US" sz="2400" spc="-150" dirty="0" smtClean="0">
                <a:solidFill>
                  <a:srgbClr val="0070C0"/>
                </a:solidFill>
              </a:rPr>
              <a:t>자료구조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순회하기 위해 주로 사용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09" y="3121859"/>
            <a:ext cx="6320066" cy="32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2412692"/>
            <a:ext cx="9525687" cy="3955057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구구단 출력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980901" y="1119678"/>
            <a:ext cx="9491807" cy="916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22978" y="1273741"/>
            <a:ext cx="924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x 1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x 9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문을 이용하여 출력하는 코드입니다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1" y="2640086"/>
            <a:ext cx="9106924" cy="33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2201657"/>
            <a:ext cx="9591788" cy="4592535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31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반복문의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break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980901" y="1119678"/>
            <a:ext cx="9491807" cy="916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22978" y="1273741"/>
            <a:ext cx="924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반복문에서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-150" dirty="0">
                <a:solidFill>
                  <a:srgbClr val="7030A0"/>
                </a:solidFill>
              </a:rPr>
              <a:t>b</a:t>
            </a:r>
            <a:r>
              <a:rPr lang="en-US" altLang="ko-KR" sz="2400" spc="-150" dirty="0" smtClean="0">
                <a:solidFill>
                  <a:srgbClr val="7030A0"/>
                </a:solidFill>
              </a:rPr>
              <a:t>reak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사용하면 </a:t>
            </a: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반복문을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탈출합니다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7" y="2370116"/>
            <a:ext cx="8496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720000" y="2201657"/>
            <a:ext cx="9591788" cy="4592535"/>
          </a:xfrm>
          <a:prstGeom prst="rect">
            <a:avLst/>
          </a:prstGeom>
          <a:solidFill>
            <a:schemeClr val="bg1"/>
          </a:solidFill>
          <a:ln w="38100">
            <a:solidFill>
              <a:srgbClr val="CC98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반복문의</a:t>
            </a:r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continue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980901" y="1119678"/>
            <a:ext cx="9491807" cy="916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1222978" y="1273741"/>
            <a:ext cx="924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반복문에서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spc="-150" dirty="0" smtClean="0">
                <a:solidFill>
                  <a:srgbClr val="7030A0"/>
                </a:solidFill>
              </a:rPr>
              <a:t>continue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사용하면 </a:t>
            </a:r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반복문의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처음으로 돌아갑니다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82" y="2340511"/>
            <a:ext cx="8534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2664</Words>
  <Application>Microsoft Office PowerPoint</Application>
  <PresentationFormat>와이드스크린</PresentationFormat>
  <Paragraphs>707</Paragraphs>
  <Slides>101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6" baseType="lpstr">
      <vt:lpstr>나눔스퀘어 ExtraBold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origener</cp:lastModifiedBy>
  <cp:revision>174</cp:revision>
  <dcterms:created xsi:type="dcterms:W3CDTF">2020-12-05T00:38:41Z</dcterms:created>
  <dcterms:modified xsi:type="dcterms:W3CDTF">2024-02-18T08:05:43Z</dcterms:modified>
</cp:coreProperties>
</file>