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8"/>
  </p:notesMasterIdLst>
  <p:sldIdLst>
    <p:sldId id="256" r:id="rId2"/>
    <p:sldId id="257" r:id="rId3"/>
    <p:sldId id="258" r:id="rId4"/>
    <p:sldId id="261" r:id="rId5"/>
    <p:sldId id="262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A31455-A193-44DD-B6F9-84398588EB00}" v="14" dt="2023-12-05T01:52:00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8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i Kumar Edukoju" userId="ade48c27ed930c28" providerId="LiveId" clId="{42A31455-A193-44DD-B6F9-84398588EB00}"/>
    <pc:docChg chg="undo redo custSel modSld">
      <pc:chgData name="Mani Kumar Edukoju" userId="ade48c27ed930c28" providerId="LiveId" clId="{42A31455-A193-44DD-B6F9-84398588EB00}" dt="2023-12-05T02:22:54.593" v="109" actId="2711"/>
      <pc:docMkLst>
        <pc:docMk/>
      </pc:docMkLst>
      <pc:sldChg chg="addSp delSp modSp modTransition modAnim">
        <pc:chgData name="Mani Kumar Edukoju" userId="ade48c27ed930c28" providerId="LiveId" clId="{42A31455-A193-44DD-B6F9-84398588EB00}" dt="2023-12-05T01:52:00.757" v="69" actId="20577"/>
        <pc:sldMkLst>
          <pc:docMk/>
          <pc:sldMk cId="3278909002" sldId="256"/>
        </pc:sldMkLst>
        <pc:spChg chg="mod">
          <ac:chgData name="Mani Kumar Edukoju" userId="ade48c27ed930c28" providerId="LiveId" clId="{42A31455-A193-44DD-B6F9-84398588EB00}" dt="2023-12-05T01:52:00.757" v="69" actId="20577"/>
          <ac:spMkLst>
            <pc:docMk/>
            <pc:sldMk cId="3278909002" sldId="256"/>
            <ac:spMk id="2" creationId="{F69A6520-8DBE-4DA6-112D-18D329DB5383}"/>
          </ac:spMkLst>
        </pc:spChg>
        <pc:picChg chg="add del mod">
          <ac:chgData name="Mani Kumar Edukoju" userId="ade48c27ed930c28" providerId="LiveId" clId="{42A31455-A193-44DD-B6F9-84398588EB00}" dt="2023-12-05T01:38:03.706" v="57"/>
          <ac:picMkLst>
            <pc:docMk/>
            <pc:sldMk cId="3278909002" sldId="256"/>
            <ac:picMk id="17" creationId="{7167D0C3-13A6-45E3-8FC9-114117F4A648}"/>
          </ac:picMkLst>
        </pc:picChg>
      </pc:sldChg>
      <pc:sldChg chg="addSp delSp modSp mod modTransition modAnim">
        <pc:chgData name="Mani Kumar Edukoju" userId="ade48c27ed930c28" providerId="LiveId" clId="{42A31455-A193-44DD-B6F9-84398588EB00}" dt="2023-12-05T02:22:01.922" v="105" actId="2711"/>
        <pc:sldMkLst>
          <pc:docMk/>
          <pc:sldMk cId="3614153267" sldId="257"/>
        </pc:sldMkLst>
        <pc:spChg chg="mod">
          <ac:chgData name="Mani Kumar Edukoju" userId="ade48c27ed930c28" providerId="LiveId" clId="{42A31455-A193-44DD-B6F9-84398588EB00}" dt="2023-12-05T02:22:01.922" v="105" actId="2711"/>
          <ac:spMkLst>
            <pc:docMk/>
            <pc:sldMk cId="3614153267" sldId="257"/>
            <ac:spMk id="2" creationId="{252BE4B0-DDAB-6E58-EF7C-F4F5641B266E}"/>
          </ac:spMkLst>
        </pc:spChg>
        <pc:spChg chg="mod">
          <ac:chgData name="Mani Kumar Edukoju" userId="ade48c27ed930c28" providerId="LiveId" clId="{42A31455-A193-44DD-B6F9-84398588EB00}" dt="2023-12-03T04:14:50.463" v="33" actId="27636"/>
          <ac:spMkLst>
            <pc:docMk/>
            <pc:sldMk cId="3614153267" sldId="257"/>
            <ac:spMk id="3" creationId="{C62F0294-7247-95F7-1EA4-FC48AB29DE1F}"/>
          </ac:spMkLst>
        </pc:spChg>
        <pc:picChg chg="add del mod">
          <ac:chgData name="Mani Kumar Edukoju" userId="ade48c27ed930c28" providerId="LiveId" clId="{42A31455-A193-44DD-B6F9-84398588EB00}" dt="2023-12-05T01:38:03.706" v="57"/>
          <ac:picMkLst>
            <pc:docMk/>
            <pc:sldMk cId="3614153267" sldId="257"/>
            <ac:picMk id="9" creationId="{C7A5145B-7E74-6AAB-45D9-CF33638E406E}"/>
          </ac:picMkLst>
        </pc:picChg>
      </pc:sldChg>
      <pc:sldChg chg="addSp delSp modSp mod modTransition modAnim">
        <pc:chgData name="Mani Kumar Edukoju" userId="ade48c27ed930c28" providerId="LiveId" clId="{42A31455-A193-44DD-B6F9-84398588EB00}" dt="2023-12-05T02:22:35.700" v="107" actId="2711"/>
        <pc:sldMkLst>
          <pc:docMk/>
          <pc:sldMk cId="537684292" sldId="258"/>
        </pc:sldMkLst>
        <pc:spChg chg="mod">
          <ac:chgData name="Mani Kumar Edukoju" userId="ade48c27ed930c28" providerId="LiveId" clId="{42A31455-A193-44DD-B6F9-84398588EB00}" dt="2023-12-05T02:22:35.700" v="107" actId="2711"/>
          <ac:spMkLst>
            <pc:docMk/>
            <pc:sldMk cId="537684292" sldId="258"/>
            <ac:spMk id="2" creationId="{C5D03974-7270-5413-4601-DAA65183D4D9}"/>
          </ac:spMkLst>
        </pc:spChg>
        <pc:picChg chg="add del mod">
          <ac:chgData name="Mani Kumar Edukoju" userId="ade48c27ed930c28" providerId="LiveId" clId="{42A31455-A193-44DD-B6F9-84398588EB00}" dt="2023-12-05T01:38:03.706" v="57"/>
          <ac:picMkLst>
            <pc:docMk/>
            <pc:sldMk cId="537684292" sldId="258"/>
            <ac:picMk id="9" creationId="{C87AED9C-A149-4310-969D-5F780941E343}"/>
          </ac:picMkLst>
        </pc:picChg>
      </pc:sldChg>
      <pc:sldChg chg="modSp mod modTransition">
        <pc:chgData name="Mani Kumar Edukoju" userId="ade48c27ed930c28" providerId="LiveId" clId="{42A31455-A193-44DD-B6F9-84398588EB00}" dt="2023-12-05T02:22:54.593" v="109" actId="2711"/>
        <pc:sldMkLst>
          <pc:docMk/>
          <pc:sldMk cId="1664060490" sldId="260"/>
        </pc:sldMkLst>
        <pc:spChg chg="mod">
          <ac:chgData name="Mani Kumar Edukoju" userId="ade48c27ed930c28" providerId="LiveId" clId="{42A31455-A193-44DD-B6F9-84398588EB00}" dt="2023-12-05T02:22:54.593" v="109" actId="2711"/>
          <ac:spMkLst>
            <pc:docMk/>
            <pc:sldMk cId="1664060490" sldId="260"/>
            <ac:spMk id="2" creationId="{8FE98574-BEF7-7F60-292C-6749212DC08F}"/>
          </ac:spMkLst>
        </pc:spChg>
      </pc:sldChg>
      <pc:sldChg chg="addSp delSp modSp mod modTransition modAnim">
        <pc:chgData name="Mani Kumar Edukoju" userId="ade48c27ed930c28" providerId="LiveId" clId="{42A31455-A193-44DD-B6F9-84398588EB00}" dt="2023-12-05T02:21:28.882" v="104" actId="20577"/>
        <pc:sldMkLst>
          <pc:docMk/>
          <pc:sldMk cId="880828495" sldId="261"/>
        </pc:sldMkLst>
        <pc:spChg chg="mod">
          <ac:chgData name="Mani Kumar Edukoju" userId="ade48c27ed930c28" providerId="LiveId" clId="{42A31455-A193-44DD-B6F9-84398588EB00}" dt="2023-12-05T02:21:28.882" v="104" actId="20577"/>
          <ac:spMkLst>
            <pc:docMk/>
            <pc:sldMk cId="880828495" sldId="261"/>
            <ac:spMk id="2" creationId="{E6BF76A4-9AA7-5A99-E3B2-9B0BFB4F0855}"/>
          </ac:spMkLst>
        </pc:spChg>
        <pc:spChg chg="mod">
          <ac:chgData name="Mani Kumar Edukoju" userId="ade48c27ed930c28" providerId="LiveId" clId="{42A31455-A193-44DD-B6F9-84398588EB00}" dt="2023-12-05T00:44:23.477" v="54" actId="20577"/>
          <ac:spMkLst>
            <pc:docMk/>
            <pc:sldMk cId="880828495" sldId="261"/>
            <ac:spMk id="3" creationId="{2AA9CCCD-B132-FADA-B781-EF727A7E55E0}"/>
          </ac:spMkLst>
        </pc:spChg>
        <pc:picChg chg="add del mod">
          <ac:chgData name="Mani Kumar Edukoju" userId="ade48c27ed930c28" providerId="LiveId" clId="{42A31455-A193-44DD-B6F9-84398588EB00}" dt="2023-12-05T01:38:03.706" v="57"/>
          <ac:picMkLst>
            <pc:docMk/>
            <pc:sldMk cId="880828495" sldId="261"/>
            <ac:picMk id="8" creationId="{6F5D911D-68D2-7746-2A86-C6362F2D3952}"/>
          </ac:picMkLst>
        </pc:picChg>
      </pc:sldChg>
      <pc:sldChg chg="modSp mod modTransition">
        <pc:chgData name="Mani Kumar Edukoju" userId="ade48c27ed930c28" providerId="LiveId" clId="{42A31455-A193-44DD-B6F9-84398588EB00}" dt="2023-12-05T02:22:43.734" v="108" actId="2711"/>
        <pc:sldMkLst>
          <pc:docMk/>
          <pc:sldMk cId="2394517688" sldId="262"/>
        </pc:sldMkLst>
        <pc:spChg chg="mod">
          <ac:chgData name="Mani Kumar Edukoju" userId="ade48c27ed930c28" providerId="LiveId" clId="{42A31455-A193-44DD-B6F9-84398588EB00}" dt="2023-12-05T02:22:43.734" v="108" actId="2711"/>
          <ac:spMkLst>
            <pc:docMk/>
            <pc:sldMk cId="2394517688" sldId="262"/>
            <ac:spMk id="2" creationId="{AD92A098-586A-A821-6474-90816121B36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5E22C-1A96-41E3-BF47-8841C46A60DA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6397F-32DA-4B71-8CBB-C91C75BA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40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B6397F-32DA-4B71-8CBB-C91C75BAD3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7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1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35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4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795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3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012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183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69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52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13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287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A6520-8DBE-4DA6-112D-18D329DB53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5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Analyzing Video Game Success: A Comparative Study of Sales, Reviews, and Developer Trends</a:t>
            </a:r>
            <a:endParaRPr lang="en-US" sz="5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EA1A42-D2EE-E20B-8D86-2AF3CF90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Mani Kumar Edukoju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G01441869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on Coloured Gadgets">
            <a:extLst>
              <a:ext uri="{FF2B5EF4-FFF2-40B4-BE49-F238E27FC236}">
                <a16:creationId xmlns:a16="http://schemas.microsoft.com/office/drawing/2014/main" id="{98C717AF-DFF9-8663-0556-50F010139E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933" r="40079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890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BE4B0-DDAB-6E58-EF7C-F4F5641B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dirty="0">
                <a:effectLst/>
                <a:latin typeface="Calibri Light (Headings)"/>
              </a:rPr>
              <a:t>Introduction</a:t>
            </a:r>
            <a:endParaRPr lang="en-US" sz="4000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0294-7247-95F7-1EA4-FC48AB29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video game industry has undergone a remarkable transformation since its inception.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Beginning with simple arcade games, it has evolved through several eras – from the advent of home gaming consoles to the rise of PC gaming and the breakthrough of online and mobile platforms.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spans several decades, from the early 1980s to the present day, providing a historical perspective on video game sales and ratings.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 a wide range of information, such as publisher details, ESRB ratings, developer information, game genres, platform data, sales figures, and user and critic review scores.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Understanding the trends in gaming is crucial, as they are indicators of broader market dynamics and consumer behavior. 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My interest in this field stems from a personal passion for gaming, combined with an academic curiosity about its cultural and economic impact. </a:t>
            </a:r>
          </a:p>
        </p:txBody>
      </p:sp>
    </p:spTree>
    <p:extLst>
      <p:ext uri="{BB962C8B-B14F-4D97-AF65-F5344CB8AC3E}">
        <p14:creationId xmlns:p14="http://schemas.microsoft.com/office/powerpoint/2010/main" val="361415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3974-7270-5413-4601-DAA65183D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libri Light (Headings)"/>
              </a:rPr>
              <a:t>Research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>
                <a:effectLst/>
                <a:latin typeface="Calibri Light (Headings)"/>
              </a:rPr>
              <a:t>Questions</a:t>
            </a:r>
            <a:endParaRPr lang="en-US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3855A-ECD9-4C66-9A58-49EE2F9FF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4273"/>
            <a:ext cx="10058400" cy="4315691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What is the correlation between critic review scores and user review scores for action games released by major publishers (EA, Activision, Ubisoft, Take-Two) between 2010- 2020?</a:t>
            </a:r>
          </a:p>
          <a:p>
            <a:pPr marL="292608" lvl="1" indent="0" algn="just">
              <a:buClr>
                <a:schemeClr val="tx1"/>
              </a:buClr>
              <a:buNone/>
            </a:pPr>
            <a:r>
              <a:rPr lang="en-US" dirty="0"/>
              <a:t>	“</a:t>
            </a:r>
            <a:r>
              <a:rPr lang="en-US" sz="1700" i="1" dirty="0"/>
              <a:t>Investigates how closely user and critic review scores align for action games from major publishers”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How do median sales in the first 12 months following release compare between 3rd/4th generation games in the Super Mario franchise and their 1st/2nd generation predecessors? </a:t>
            </a:r>
          </a:p>
          <a:p>
            <a:pPr marL="475488" lvl="2" indent="0" algn="just">
              <a:buClr>
                <a:schemeClr val="tx1"/>
              </a:buClr>
              <a:buNone/>
            </a:pPr>
            <a:r>
              <a:rPr lang="en-US" sz="1500" dirty="0"/>
              <a:t>	“</a:t>
            </a:r>
            <a:r>
              <a:rPr lang="en-US" sz="1700" i="1" dirty="0"/>
              <a:t>Compares the median global sales between early and later generations of Super Mario games</a:t>
            </a:r>
            <a:r>
              <a:rPr lang="en-US" sz="1300" i="1" dirty="0"/>
              <a:t>”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Which developers produced the most games that sold over 10 million copies globally between 2000-2020, and what common characteristics do the top 5 share? </a:t>
            </a:r>
          </a:p>
          <a:p>
            <a:pPr marL="658368" lvl="3" indent="0" algn="just">
              <a:buClr>
                <a:schemeClr val="tx1"/>
              </a:buClr>
              <a:buNone/>
            </a:pPr>
            <a:r>
              <a:rPr lang="en-US" dirty="0"/>
              <a:t>	“</a:t>
            </a:r>
            <a:r>
              <a:rPr lang="en-US" sz="1600" i="1" dirty="0"/>
              <a:t>Identifying shared traits among games developed by the top five developers that sold over 10 million copies globally”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How does the distribution of user review scores compare between role-playing (RPG) and action/adventure games released in the last 5 years for the PlayStation and Xbox platforms? </a:t>
            </a:r>
          </a:p>
          <a:p>
            <a:pPr marL="658368" lvl="3" indent="0">
              <a:buClr>
                <a:schemeClr val="tx1"/>
              </a:buClr>
              <a:buNone/>
            </a:pPr>
            <a:r>
              <a:rPr lang="en-US" i="1" dirty="0"/>
              <a:t>	“Examining the variation in user review scores for RPG and Action/Adventure games over the last decade on PlayStation and Xbox platforms”</a:t>
            </a:r>
          </a:p>
          <a:p>
            <a:pPr marL="457200" indent="-457200" algn="just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To what extent do regional differences in user preferences affect the sales and critical reception of specific game genres, considering the top gaming platforms in each region?</a:t>
            </a:r>
          </a:p>
          <a:p>
            <a:pPr marL="475488" lvl="2" indent="0" algn="just">
              <a:buClr>
                <a:schemeClr val="tx1"/>
              </a:buClr>
              <a:buNone/>
            </a:pPr>
            <a:r>
              <a:rPr lang="en-US" i="1" dirty="0"/>
              <a:t>	“Exploring how regional user preferences influence the sales and critical reception of different game genres on top gaming platforms”</a:t>
            </a:r>
          </a:p>
        </p:txBody>
      </p:sp>
    </p:spTree>
    <p:extLst>
      <p:ext uri="{BB962C8B-B14F-4D97-AF65-F5344CB8AC3E}">
        <p14:creationId xmlns:p14="http://schemas.microsoft.com/office/powerpoint/2010/main" val="53768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F76A4-9AA7-5A99-E3B2-9B0BFB4F0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9CCCD-B132-FADA-B781-EF727A7E5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Utilized advanced data analysis tools such as R and Python for processing and analyzing the dataset.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Filtered the dataset to focus on relevant variables used python to clean the data– sales figures, critic and user scores, genres, and platforms.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Selected specific time frames and game titles for targeted analysis, such as Super Mario games for generational sales comparison.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Used SQL for executed simple queries.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Used data visualization tools like ggplot2 and </a:t>
            </a:r>
            <a:r>
              <a:rPr lang="en-US" dirty="0" err="1"/>
              <a:t>ploty</a:t>
            </a:r>
            <a:r>
              <a:rPr lang="en-US" dirty="0"/>
              <a:t> in R and Matplotlib, Seaborn in python for creating charts and graphs, facilitating better understanding and presentation of data.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Visualizations like bar plots and box plots were instrumental in illustrating sales trends and score distributions.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My analysis included univariate analyses for each type of NOIR data within the dataset.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Multivariate analyses were a cornerstone of my approach. </a:t>
            </a:r>
            <a:r>
              <a:rPr lang="en-US"/>
              <a:t>I </a:t>
            </a:r>
            <a:r>
              <a:rPr lang="en-US" dirty="0"/>
              <a:t>delved into scatterplots, correlations, regressions, and other advanced techniques to unravel complex relationships within the dataset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28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A098-586A-A821-6474-90816121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libri Light (Headings)"/>
              </a:rPr>
              <a:t>Findings</a:t>
            </a:r>
            <a:endParaRPr lang="en-US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9CCC1-E0D6-839D-8D84-F64610D0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Found a notable correlation between critic and user review scores, especially for games from major publishers like Take-Two Interactive. This indicates a general alignment in how critics and users perceive game quality.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Early-generation Super Mario games demonstrated higher median global sales compared to later generations. This highlights the enduring popularity and impact of these iconic titles in their initial years.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Top developers like Nintendo and Rockstar North have distinct patterns in their game sales and reception. For instance, Nintendo's consistent focus on family-friendly platform games contrasts with Rockstar's emphasis on action and adventure titles.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The most successful games developed by the top 5 developers shared common characteristics: a tendency towards specific genres (Action, Adventure), preferred platforms (PlayStation, Xbox), and predominantly 'Mature' ESRB ratings.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r>
              <a:rPr lang="en-US" dirty="0"/>
              <a:t>Analysis revealed distinct regional preferences, with action games showing significantly higher sales in North America and Europe compared to Japan. This underscores the influence of cultural factors on gaming trends. </a:t>
            </a:r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ClrTx/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1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98574-BEF7-7F60-292C-6749212DC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Calibri Light (Headings)"/>
              </a:rPr>
              <a:t>Lessons Learned and Conclusion</a:t>
            </a:r>
            <a:endParaRPr lang="en-US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EF5E7-5FC4-232D-1F8E-279AAA416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 reinforced the importance of data-driven insights in understanding market dynamics. Examining ratings and sales data revealed how drastically different contexts can affect customer preferences and critical reception.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underscored the ever-evolving nature of the gaming industry. From the rise and fall of certain genres to the shifting preferences across regions, the dynamic nature of gaming was evident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Analyzing sales and popularity trends over time illuminated the significance of historical context. The enduring legacy of early gaming icons like Super Mario has shaped the course of the industry.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highlighted the need to consider a variety of perspectives, especially when analyzing subjective data like user scores. Understanding the broader context behind these scores is crucial for accurate analysis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study opens pathways for future research, particularly in areas like digital sales analysis, cross-cultural gaming preferences, and the impact of evolving technology on gaming trends.</a:t>
            </a:r>
          </a:p>
        </p:txBody>
      </p:sp>
    </p:spTree>
    <p:extLst>
      <p:ext uri="{BB962C8B-B14F-4D97-AF65-F5344CB8AC3E}">
        <p14:creationId xmlns:p14="http://schemas.microsoft.com/office/powerpoint/2010/main" val="1664060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4"/>
</p:tagLst>
</file>

<file path=ppt/theme/theme1.xml><?xml version="1.0" encoding="utf-8"?>
<a:theme xmlns:a="http://schemas.openxmlformats.org/drawingml/2006/main" name="RetrospectVTI">
  <a:themeElements>
    <a:clrScheme name="AnalogousFromRegularSeed_2SEEDS">
      <a:dk1>
        <a:srgbClr val="000000"/>
      </a:dk1>
      <a:lt1>
        <a:srgbClr val="FFFFFF"/>
      </a:lt1>
      <a:dk2>
        <a:srgbClr val="1B3028"/>
      </a:dk2>
      <a:lt2>
        <a:srgbClr val="F3F0F3"/>
      </a:lt2>
      <a:accent1>
        <a:srgbClr val="24B942"/>
      </a:accent1>
      <a:accent2>
        <a:srgbClr val="4DB62F"/>
      </a:accent2>
      <a:accent3>
        <a:srgbClr val="2FB683"/>
      </a:accent3>
      <a:accent4>
        <a:srgbClr val="693ACB"/>
      </a:accent4>
      <a:accent5>
        <a:srgbClr val="AE38D8"/>
      </a:accent5>
      <a:accent6>
        <a:srgbClr val="C626AD"/>
      </a:accent6>
      <a:hlink>
        <a:srgbClr val="BF3FA5"/>
      </a:hlink>
      <a:folHlink>
        <a:srgbClr val="7F7F7F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936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Calibri Light (Headings)</vt:lpstr>
      <vt:lpstr>Söhne</vt:lpstr>
      <vt:lpstr>RetrospectVTI</vt:lpstr>
      <vt:lpstr>Analyzing Video Game Success: A Comparative Study of Sales, Reviews, and Developer Trends</vt:lpstr>
      <vt:lpstr>Introduction</vt:lpstr>
      <vt:lpstr>Research Questions</vt:lpstr>
      <vt:lpstr>Methodology</vt:lpstr>
      <vt:lpstr>Findings</vt:lpstr>
      <vt:lpstr>Lessons Learned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Video Game Success: A Comparative Study of Sales, Reviews, and Developer Trends (2000-2020)</dc:title>
  <dc:creator>Mani Kumar Edukoju</dc:creator>
  <cp:lastModifiedBy>Mani Kumar Edukoju</cp:lastModifiedBy>
  <cp:revision>2</cp:revision>
  <dcterms:created xsi:type="dcterms:W3CDTF">2023-12-02T20:06:43Z</dcterms:created>
  <dcterms:modified xsi:type="dcterms:W3CDTF">2023-12-05T02:22:54Z</dcterms:modified>
</cp:coreProperties>
</file>