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04" r:id="rId2"/>
  </p:sldMasterIdLst>
  <p:sldIdLst>
    <p:sldId id="256" r:id="rId3"/>
    <p:sldId id="257" r:id="rId4"/>
    <p:sldId id="258" r:id="rId5"/>
    <p:sldId id="260" r:id="rId6"/>
    <p:sldId id="261" r:id="rId7"/>
    <p:sldId id="270" r:id="rId8"/>
    <p:sldId id="263" r:id="rId9"/>
    <p:sldId id="264" r:id="rId10"/>
    <p:sldId id="265" r:id="rId11"/>
    <p:sldId id="266" r:id="rId12"/>
    <p:sldId id="267" r:id="rId13"/>
    <p:sldId id="268" r:id="rId14"/>
    <p:sldId id="26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098" y="20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3"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1"/>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2400"/>
            </a:lvl1pPr>
          </a:lstStyle>
          <a:p>
            <a:fld id="{761A5943-F3EA-4B66-8F7E-AA0617C32FD5}" type="datetimeFigureOut">
              <a:rPr lang="en-IN" smtClean="0"/>
              <a:pPr/>
              <a:t>05-08-2016</a:t>
            </a:fld>
            <a:endParaRPr lang="en-IN"/>
          </a:p>
        </p:txBody>
      </p:sp>
      <p:sp>
        <p:nvSpPr>
          <p:cNvPr id="50" name="Rectangle 49"/>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7"/>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7"/>
            <a:ext cx="643667" cy="365125"/>
          </a:xfrm>
        </p:spPr>
        <p:txBody>
          <a:bodyPr/>
          <a:lstStyle>
            <a:lvl1pPr>
              <a:defRPr>
                <a:solidFill>
                  <a:schemeClr val="accent1"/>
                </a:solidFill>
              </a:defRPr>
            </a:lvl1pPr>
          </a:lstStyle>
          <a:p>
            <a:fld id="{F76F4171-B4F3-4276-9D83-34FE4D347111}" type="slidenum">
              <a:rPr lang="en-IN" smtClean="0"/>
              <a:pPr/>
              <a:t>‹#›</a:t>
            </a:fld>
            <a:endParaRPr lang="en-IN"/>
          </a:p>
        </p:txBody>
      </p:sp>
      <p:sp>
        <p:nvSpPr>
          <p:cNvPr id="89" name="Rectangle 88"/>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76F4171-B4F3-4276-9D83-34FE4D347111}" type="slidenum">
              <a:rPr lang="en-IN" smtClean="0"/>
              <a:pPr/>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transition spd="slow">
    <p:cover di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5"/>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3"/>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6" y="2900830"/>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1"/>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F4171-B4F3-4276-9D83-34FE4D347111}"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cover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5"/>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5"/>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3"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7" name="Slide Number Placeholder 6"/>
          <p:cNvSpPr>
            <a:spLocks noGrp="1"/>
          </p:cNvSpPr>
          <p:nvPr>
            <p:ph type="sldNum" sz="quarter" idx="12"/>
          </p:nvPr>
        </p:nvSpPr>
        <p:spPr/>
        <p:txBody>
          <a:bodyPr/>
          <a:lstStyle/>
          <a:p>
            <a:fld id="{F76F4171-B4F3-4276-9D83-34FE4D347111}" type="slidenum">
              <a:rPr lang="en-IN" smtClean="0"/>
              <a:pPr/>
              <a:t>‹#›</a:t>
            </a:fld>
            <a:endParaRPr lang="en-IN"/>
          </a:p>
        </p:txBody>
      </p:sp>
      <p:sp>
        <p:nvSpPr>
          <p:cNvPr id="58" name="Rectangle 57"/>
          <p:cNvSpPr/>
          <p:nvPr/>
        </p:nvSpPr>
        <p:spPr>
          <a:xfrm>
            <a:off x="905573"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5"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6"/>
            <a:ext cx="3493664" cy="365125"/>
          </a:xfrm>
        </p:spPr>
        <p:txBody>
          <a:bodyPr>
            <a:normAutofit/>
          </a:bodyPr>
          <a:lstStyle/>
          <a:p>
            <a:endParaRPr lang="en-IN"/>
          </a:p>
        </p:txBody>
      </p:sp>
      <p:sp>
        <p:nvSpPr>
          <p:cNvPr id="2" name="Title 1"/>
          <p:cNvSpPr>
            <a:spLocks noGrp="1"/>
          </p:cNvSpPr>
          <p:nvPr>
            <p:ph type="title"/>
          </p:nvPr>
        </p:nvSpPr>
        <p:spPr>
          <a:xfrm>
            <a:off x="4739834" y="2657435"/>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ver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3"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3"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3"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5"/>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10"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4133089"/>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A5943-F3EA-4B66-8F7E-AA0617C32FD5}" type="datetimeFigureOut">
              <a:rPr lang="en-IN" smtClean="0"/>
              <a:pPr/>
              <a:t>05-08-2016</a:t>
            </a:fld>
            <a:endParaRPr lang="en-IN"/>
          </a:p>
        </p:txBody>
      </p:sp>
      <p:sp>
        <p:nvSpPr>
          <p:cNvPr id="6" name="Footer Placeholder 5"/>
          <p:cNvSpPr>
            <a:spLocks noGrp="1"/>
          </p:cNvSpPr>
          <p:nvPr>
            <p:ph type="ftr" sz="quarter" idx="11"/>
          </p:nvPr>
        </p:nvSpPr>
        <p:spPr>
          <a:xfrm>
            <a:off x="4641448" y="5724836"/>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F76F4171-B4F3-4276-9D83-34FE4D347111}" type="slidenum">
              <a:rPr lang="en-IN" smtClean="0"/>
              <a:pPr/>
              <a:t>‹#›</a:t>
            </a:fld>
            <a:endParaRPr lang="en-IN"/>
          </a:p>
        </p:txBody>
      </p:sp>
    </p:spTree>
  </p:cSld>
  <p:clrMapOvr>
    <a:masterClrMapping/>
  </p:clrMapOvr>
  <p:transition spd="slow">
    <p:cover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799"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8"/>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3"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1"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3"/>
            <a:ext cx="2133600" cy="365125"/>
          </a:xfrm>
          <a:prstGeom prst="rect">
            <a:avLst/>
          </a:prstGeom>
        </p:spPr>
        <p:txBody>
          <a:bodyPr vert="horz" lIns="91440" tIns="45720" rIns="91440" bIns="45720" rtlCol="0" anchor="ctr"/>
          <a:lstStyle>
            <a:lvl1pPr algn="r">
              <a:defRPr sz="1200">
                <a:solidFill>
                  <a:srgbClr val="FEFEFE"/>
                </a:solidFill>
              </a:defRPr>
            </a:lvl1pPr>
          </a:lstStyle>
          <a:p>
            <a:fld id="{761A5943-F3EA-4B66-8F7E-AA0617C32FD5}" type="datetimeFigureOut">
              <a:rPr lang="en-IN" smtClean="0"/>
              <a:pPr/>
              <a:t>05-08-2016</a:t>
            </a:fld>
            <a:endParaRPr lang="en-IN"/>
          </a:p>
        </p:txBody>
      </p:sp>
      <p:sp>
        <p:nvSpPr>
          <p:cNvPr id="5" name="Footer Placeholder 4"/>
          <p:cNvSpPr>
            <a:spLocks noGrp="1"/>
          </p:cNvSpPr>
          <p:nvPr>
            <p:ph type="ftr" sz="quarter" idx="3"/>
          </p:nvPr>
        </p:nvSpPr>
        <p:spPr>
          <a:xfrm>
            <a:off x="4641448" y="5852161"/>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7" y="224492"/>
            <a:ext cx="1332156" cy="365125"/>
          </a:xfrm>
          <a:prstGeom prst="rect">
            <a:avLst/>
          </a:prstGeom>
        </p:spPr>
        <p:txBody>
          <a:bodyPr vert="horz" lIns="91440" tIns="45720" rIns="91440" bIns="45720" rtlCol="0" anchor="ctr"/>
          <a:lstStyle>
            <a:lvl1pPr algn="l">
              <a:defRPr sz="1200">
                <a:solidFill>
                  <a:srgbClr val="FEFEFE"/>
                </a:solidFill>
              </a:defRPr>
            </a:lvl1pPr>
          </a:lstStyle>
          <a:p>
            <a:fld id="{F76F4171-B4F3-4276-9D83-34FE4D34711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cover dir="d"/>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61A5943-F3EA-4B66-8F7E-AA0617C32FD5}" type="datetimeFigureOut">
              <a:rPr lang="en-IN" smtClean="0"/>
              <a:pPr/>
              <a:t>05-08-2016</a:t>
            </a:fld>
            <a:endParaRPr lang="en-IN"/>
          </a:p>
        </p:txBody>
      </p:sp>
      <p:sp>
        <p:nvSpPr>
          <p:cNvPr id="18" name="Footer Placeholder 17"/>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76F4171-B4F3-4276-9D83-34FE4D34711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cover dir="d"/>
  </p:transition>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7664" y="3861048"/>
            <a:ext cx="6120680" cy="216024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800" b="1" dirty="0" smtClean="0">
                <a:solidFill>
                  <a:schemeClr val="accent2">
                    <a:lumMod val="50000"/>
                  </a:schemeClr>
                </a:solidFill>
                <a:latin typeface="Arial Black" pitchFamily="34" charset="0"/>
                <a:cs typeface="David" pitchFamily="34" charset="-79"/>
              </a:rPr>
              <a:t>Software Testing</a:t>
            </a:r>
            <a:endParaRPr lang="en-US" sz="2800" b="1" dirty="0">
              <a:solidFill>
                <a:schemeClr val="accent2">
                  <a:lumMod val="50000"/>
                </a:schemeClr>
              </a:solidFill>
              <a:latin typeface="Arial Black" pitchFamily="34" charset="0"/>
              <a:cs typeface="David" pitchFamily="34" charset="-79"/>
            </a:endParaRPr>
          </a:p>
          <a:p>
            <a:endParaRPr lang="en-US" sz="2400" b="1" dirty="0" smtClean="0">
              <a:solidFill>
                <a:schemeClr val="accent2">
                  <a:lumMod val="50000"/>
                </a:schemeClr>
              </a:solidFill>
              <a:latin typeface="Arial Black" pitchFamily="34" charset="0"/>
              <a:cs typeface="David" pitchFamily="34" charset="-79"/>
            </a:endParaRPr>
          </a:p>
          <a:p>
            <a:r>
              <a:rPr lang="en-US" sz="2400" b="1" dirty="0" smtClean="0">
                <a:solidFill>
                  <a:schemeClr val="accent2">
                    <a:lumMod val="50000"/>
                  </a:schemeClr>
                </a:solidFill>
                <a:latin typeface="Arial Black" pitchFamily="34" charset="0"/>
                <a:cs typeface="David" pitchFamily="34" charset="-79"/>
              </a:rPr>
              <a:t>Presented By</a:t>
            </a:r>
          </a:p>
          <a:p>
            <a:endParaRPr lang="en-US" sz="2800" b="1" dirty="0">
              <a:solidFill>
                <a:srgbClr val="00B050"/>
              </a:solidFill>
              <a:latin typeface="David" pitchFamily="34" charset="-79"/>
              <a:cs typeface="David" pitchFamily="34" charset="-79"/>
            </a:endParaRPr>
          </a:p>
          <a:p>
            <a:r>
              <a:rPr lang="en-US" sz="2800" b="1" dirty="0" smtClean="0">
                <a:solidFill>
                  <a:srgbClr val="00B050"/>
                </a:solidFill>
                <a:latin typeface="Copperplate Gothic Bold" pitchFamily="34" charset="0"/>
                <a:cs typeface="David" pitchFamily="34" charset="-79"/>
              </a:rPr>
              <a:t>Gogu.Edukondalu</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15617" y="764704"/>
            <a:ext cx="6157495" cy="2145978"/>
          </a:xfrm>
          <a:prstGeom prst="rect">
            <a:avLst/>
          </a:prstGeom>
        </p:spPr>
      </p:pic>
    </p:spTree>
    <p:extLst>
      <p:ext uri="{BB962C8B-B14F-4D97-AF65-F5344CB8AC3E}">
        <p14:creationId xmlns="" xmlns:p14="http://schemas.microsoft.com/office/powerpoint/2010/main" val="402638199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7" name="Picture 6" descr="Incremental_model.jpg"/>
          <p:cNvPicPr>
            <a:picLocks noChangeAspect="1"/>
          </p:cNvPicPr>
          <p:nvPr/>
        </p:nvPicPr>
        <p:blipFill>
          <a:blip r:embed="rId3"/>
          <a:stretch>
            <a:fillRect/>
          </a:stretch>
        </p:blipFill>
        <p:spPr>
          <a:xfrm>
            <a:off x="1905000" y="2286000"/>
            <a:ext cx="5486400" cy="3124200"/>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838200" y="14478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lumMod val="95000"/>
                    <a:lumOff val="5000"/>
                  </a:schemeClr>
                </a:solidFill>
                <a:latin typeface="Arial Black" pitchFamily="34" charset="0"/>
              </a:rPr>
              <a:t>Incremental Model</a:t>
            </a:r>
            <a:endParaRPr lang="en-US" sz="1600" b="1" dirty="0">
              <a:solidFill>
                <a:schemeClr val="tx1">
                  <a:lumMod val="95000"/>
                  <a:lumOff val="5000"/>
                </a:schemeClr>
              </a:solidFill>
              <a:latin typeface="Arial Black" pitchFamily="34" charset="0"/>
            </a:endParaRP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9" name="Picture 8" descr="V model.jpg"/>
          <p:cNvPicPr>
            <a:picLocks noChangeAspect="1"/>
          </p:cNvPicPr>
          <p:nvPr/>
        </p:nvPicPr>
        <p:blipFill>
          <a:blip r:embed="rId3"/>
          <a:stretch>
            <a:fillRect/>
          </a:stretch>
        </p:blipFill>
        <p:spPr>
          <a:xfrm>
            <a:off x="1905000" y="1905000"/>
            <a:ext cx="5181600" cy="4343400"/>
          </a:xfrm>
          <a:prstGeom prst="rect">
            <a:avLst/>
          </a:prstGeom>
          <a:solidFill>
            <a:schemeClr val="accent1"/>
          </a:solidFill>
          <a:ln>
            <a:noFill/>
          </a:ln>
          <a:effectLst>
            <a:glow rad="63500">
              <a:schemeClr val="accent2">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TextBox 6"/>
          <p:cNvSpPr txBox="1"/>
          <p:nvPr/>
        </p:nvSpPr>
        <p:spPr>
          <a:xfrm>
            <a:off x="838200" y="13716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V-V Model</a:t>
            </a:r>
            <a:endParaRPr lang="en-US" sz="1600" b="1" dirty="0">
              <a:solidFill>
                <a:schemeClr val="tx1"/>
              </a:solidFill>
              <a:latin typeface="Arial Black" pitchFamily="34" charset="0"/>
            </a:endParaRP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9" name="Rectangle 8"/>
          <p:cNvSpPr/>
          <p:nvPr/>
        </p:nvSpPr>
        <p:spPr>
          <a:xfrm>
            <a:off x="609600" y="2286000"/>
            <a:ext cx="7467600" cy="206210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en-US" sz="1600" dirty="0" smtClean="0">
                <a:latin typeface="+mj-lt"/>
              </a:rPr>
              <a:t>The Big Bang model is SDLC model where there is no specific process   followed. The development  just starts with the required money and efforts as the input, and the output is the software developed which may or may not be as per customer requirement.</a:t>
            </a:r>
          </a:p>
          <a:p>
            <a:endParaRPr lang="en-US" sz="1600" dirty="0" smtClean="0">
              <a:latin typeface="Franklin Gothic Book" pitchFamily="34" charset="0"/>
            </a:endParaRPr>
          </a:p>
          <a:p>
            <a:r>
              <a:rPr lang="en-US" sz="1600" b="1" dirty="0" smtClean="0">
                <a:latin typeface="Franklin Gothic Book" pitchFamily="34" charset="0"/>
              </a:rPr>
              <a:t>Big Bang Model is SDLC model where there is no formal development followed and very little planning is required. Even the customer is not sure about what exactly he wants and the requirements are implemented on the fly without much analysis. </a:t>
            </a:r>
            <a:endParaRPr lang="en-US" sz="1600" b="1" dirty="0">
              <a:latin typeface="Franklin Gothic Book" pitchFamily="34" charset="0"/>
            </a:endParaRPr>
          </a:p>
        </p:txBody>
      </p:sp>
      <p:sp>
        <p:nvSpPr>
          <p:cNvPr id="7" name="TextBox 6"/>
          <p:cNvSpPr txBox="1"/>
          <p:nvPr/>
        </p:nvSpPr>
        <p:spPr>
          <a:xfrm>
            <a:off x="685800" y="15240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Big Bang model</a:t>
            </a: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7" name="Picture 6" descr="Agile methodology.png"/>
          <p:cNvPicPr>
            <a:picLocks noChangeAspect="1"/>
          </p:cNvPicPr>
          <p:nvPr/>
        </p:nvPicPr>
        <p:blipFill>
          <a:blip r:embed="rId3"/>
          <a:stretch>
            <a:fillRect/>
          </a:stretch>
        </p:blipFill>
        <p:spPr>
          <a:xfrm>
            <a:off x="2819400" y="2133600"/>
            <a:ext cx="5421917" cy="3858445"/>
          </a:xfrm>
          <a:prstGeom prst="rect">
            <a:avLst/>
          </a:prstGeom>
          <a:ln>
            <a:solidFill>
              <a:schemeClr val="bg2">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TextBox 7"/>
          <p:cNvSpPr txBox="1"/>
          <p:nvPr/>
        </p:nvSpPr>
        <p:spPr>
          <a:xfrm>
            <a:off x="838200" y="14478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Agile Model</a:t>
            </a: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Bug life cycle</a:t>
            </a:r>
            <a:endParaRPr lang="en-US" sz="2800" dirty="0" smtClean="0">
              <a:solidFill>
                <a:schemeClr val="accent2">
                  <a:lumMod val="50000"/>
                </a:schemeClr>
              </a:solidFill>
            </a:endParaRP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9" name="Picture 8" descr="DLC.png"/>
          <p:cNvPicPr>
            <a:picLocks noChangeAspect="1"/>
          </p:cNvPicPr>
          <p:nvPr/>
        </p:nvPicPr>
        <p:blipFill>
          <a:blip r:embed="rId3"/>
          <a:stretch>
            <a:fillRect/>
          </a:stretch>
        </p:blipFill>
        <p:spPr>
          <a:xfrm>
            <a:off x="2138022" y="1804760"/>
            <a:ext cx="4867955" cy="3248479"/>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5" name="Picture 4" descr="top-5-guidelines-to-become-a-professional-locksmith-in-manly-9-638.jpg"/>
          <p:cNvPicPr>
            <a:picLocks noChangeAspect="1"/>
          </p:cNvPicPr>
          <p:nvPr/>
        </p:nvPicPr>
        <p:blipFill>
          <a:blip r:embed="rId3"/>
          <a:stretch>
            <a:fillRect/>
          </a:stretch>
        </p:blipFill>
        <p:spPr>
          <a:xfrm>
            <a:off x="1533525" y="1147762"/>
            <a:ext cx="6076950" cy="45624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58715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dirty="0" smtClean="0">
                <a:solidFill>
                  <a:schemeClr val="accent2">
                    <a:lumMod val="50000"/>
                  </a:schemeClr>
                </a:solidFill>
              </a:rPr>
              <a:t>Contents</a:t>
            </a:r>
            <a:endParaRPr lang="en-IN" dirty="0">
              <a:solidFill>
                <a:schemeClr val="accent2">
                  <a:lumMod val="50000"/>
                </a:schemeClr>
              </a:solidFill>
            </a:endParaRPr>
          </a:p>
        </p:txBody>
      </p:sp>
      <p:sp>
        <p:nvSpPr>
          <p:cNvPr id="7" name="TextBox 6"/>
          <p:cNvSpPr txBox="1"/>
          <p:nvPr/>
        </p:nvSpPr>
        <p:spPr>
          <a:xfrm>
            <a:off x="1066800" y="1295400"/>
            <a:ext cx="4373989" cy="461664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US" sz="1400" b="1" dirty="0" smtClean="0">
              <a:latin typeface="Arial Black" pitchFamily="34" charset="0"/>
            </a:endParaRPr>
          </a:p>
          <a:p>
            <a:r>
              <a:rPr lang="en-US" sz="1400" b="1" dirty="0" smtClean="0">
                <a:latin typeface="Arial Black" pitchFamily="34" charset="0"/>
              </a:rPr>
              <a:t>What is Testing? Importance of testing.</a:t>
            </a:r>
            <a:endParaRPr lang="en-US" sz="1400" b="1" dirty="0">
              <a:latin typeface="Arial Black" pitchFamily="34" charset="0"/>
            </a:endParaRPr>
          </a:p>
          <a:p>
            <a:endParaRPr lang="en-US" sz="1400" b="1" dirty="0" smtClean="0">
              <a:latin typeface="Arial Black" pitchFamily="34" charset="0"/>
            </a:endParaRPr>
          </a:p>
          <a:p>
            <a:r>
              <a:rPr lang="en-US" sz="1400" b="1" dirty="0" smtClean="0">
                <a:latin typeface="Arial Black" pitchFamily="34" charset="0"/>
              </a:rPr>
              <a:t>Why does software have defects?</a:t>
            </a:r>
          </a:p>
          <a:p>
            <a:endParaRPr lang="en-US" sz="1400" b="1" dirty="0" smtClean="0">
              <a:latin typeface="Arial Black" pitchFamily="34" charset="0"/>
            </a:endParaRPr>
          </a:p>
          <a:p>
            <a:r>
              <a:rPr lang="en-US" sz="1400" b="1" dirty="0" smtClean="0">
                <a:latin typeface="Arial Black" pitchFamily="34" charset="0"/>
              </a:rPr>
              <a:t>SDLC (Software Development Life Cycle)</a:t>
            </a:r>
          </a:p>
          <a:p>
            <a:endParaRPr lang="en-US" sz="1400" b="1" dirty="0" smtClean="0">
              <a:latin typeface="Arial Black" pitchFamily="34" charset="0"/>
            </a:endParaRPr>
          </a:p>
          <a:p>
            <a:r>
              <a:rPr lang="en-US" sz="1400" b="1" dirty="0" smtClean="0">
                <a:latin typeface="Arial Black" pitchFamily="34" charset="0"/>
              </a:rPr>
              <a:t>STLC(Software Testing Life Cycle)</a:t>
            </a:r>
          </a:p>
          <a:p>
            <a:endParaRPr lang="en-US" sz="1400" b="1" dirty="0" smtClean="0">
              <a:latin typeface="Arial Black" pitchFamily="34" charset="0"/>
            </a:endParaRPr>
          </a:p>
          <a:p>
            <a:r>
              <a:rPr lang="en-US" sz="1400" b="1" dirty="0" smtClean="0">
                <a:latin typeface="Arial Black" pitchFamily="34" charset="0"/>
              </a:rPr>
              <a:t>Testing Levels</a:t>
            </a:r>
          </a:p>
          <a:p>
            <a:endParaRPr lang="en-US" sz="1400" b="1" dirty="0" smtClean="0">
              <a:latin typeface="Arial Black" pitchFamily="34" charset="0"/>
            </a:endParaRPr>
          </a:p>
          <a:p>
            <a:r>
              <a:rPr lang="en-US" sz="1400" b="1" dirty="0" smtClean="0">
                <a:latin typeface="Arial Black" pitchFamily="34" charset="0"/>
              </a:rPr>
              <a:t>Testing Types</a:t>
            </a:r>
          </a:p>
          <a:p>
            <a:endParaRPr lang="en-US" sz="1400" b="1" dirty="0" smtClean="0">
              <a:latin typeface="Arial Black" pitchFamily="34" charset="0"/>
            </a:endParaRPr>
          </a:p>
          <a:p>
            <a:r>
              <a:rPr lang="en-US" sz="1400" b="1" dirty="0" smtClean="0">
                <a:latin typeface="Arial Black" pitchFamily="34" charset="0"/>
              </a:rPr>
              <a:t>SDLC Models</a:t>
            </a:r>
          </a:p>
          <a:p>
            <a:endParaRPr lang="en-US" sz="1400" b="1" dirty="0" smtClean="0">
              <a:latin typeface="Arial Black" pitchFamily="34" charset="0"/>
            </a:endParaRPr>
          </a:p>
          <a:p>
            <a:r>
              <a:rPr lang="en-US" sz="1400" b="1" dirty="0" smtClean="0">
                <a:latin typeface="Arial Black" pitchFamily="34" charset="0"/>
              </a:rPr>
              <a:t>Conclusion</a:t>
            </a:r>
          </a:p>
          <a:p>
            <a:endParaRPr lang="en-US" sz="1400" b="1" dirty="0" smtClean="0">
              <a:latin typeface="Arial Black" pitchFamily="34" charset="0"/>
            </a:endParaRPr>
          </a:p>
          <a:p>
            <a:endParaRPr lang="en-US" sz="1400" b="1" dirty="0" smtClean="0">
              <a:latin typeface="Arial Black" pitchFamily="34" charset="0"/>
            </a:endParaRPr>
          </a:p>
          <a:p>
            <a:endParaRPr lang="en-US" sz="1400" dirty="0" smtClean="0">
              <a:latin typeface="Arial Black" pitchFamily="34" charset="0"/>
            </a:endParaRPr>
          </a:p>
          <a:p>
            <a:endParaRPr lang="en-US" sz="1400" dirty="0">
              <a:latin typeface="Arial Black" pitchFamily="34" charset="0"/>
            </a:endParaRPr>
          </a:p>
          <a:p>
            <a:endParaRPr lang="en-US" sz="1400" dirty="0" smtClean="0">
              <a:latin typeface="Arial Black" pitchFamily="34" charset="0"/>
            </a:endParaRPr>
          </a:p>
        </p:txBody>
      </p:sp>
    </p:spTree>
    <p:extLst>
      <p:ext uri="{BB962C8B-B14F-4D97-AF65-F5344CB8AC3E}">
        <p14:creationId xmlns="" xmlns:p14="http://schemas.microsoft.com/office/powerpoint/2010/main" val="19226415"/>
      </p:ext>
    </p:extLst>
  </p:cSld>
  <p:clrMapOvr>
    <a:masterClrMapping/>
  </p:clrMapOvr>
  <p:transition spd="slow">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94000"/>
                <a:satMod val="114000"/>
                <a:lumMod val="96000"/>
              </a:schemeClr>
            </a:gs>
            <a:gs pos="74000">
              <a:schemeClr val="bg2">
                <a:tint val="92000"/>
                <a:shade val="66000"/>
                <a:satMod val="110000"/>
                <a:lumMod val="80000"/>
              </a:schemeClr>
            </a:gs>
            <a:gs pos="100000">
              <a:schemeClr val="bg2">
                <a:tint val="89000"/>
                <a:shade val="62000"/>
                <a:satMod val="110000"/>
                <a:lumMod val="72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1612" y="2132856"/>
            <a:ext cx="8183880" cy="105156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2800" b="1" dirty="0" smtClean="0">
                <a:solidFill>
                  <a:schemeClr val="accent2">
                    <a:lumMod val="50000"/>
                  </a:schemeClr>
                </a:solidFill>
                <a:effectLst>
                  <a:outerShdw blurRad="38100" dist="38100" dir="2700000" algn="tl">
                    <a:srgbClr val="000000">
                      <a:alpha val="43137"/>
                    </a:srgbClr>
                  </a:outerShdw>
                </a:effectLst>
              </a:rPr>
              <a:t>Importance of testing.</a:t>
            </a:r>
            <a:endParaRPr lang="en-IN" sz="2800" b="1" dirty="0">
              <a:solidFill>
                <a:schemeClr val="accent2">
                  <a:lumMod val="50000"/>
                </a:schemeClr>
              </a:solidFill>
              <a:effectLst>
                <a:outerShdw blurRad="38100" dist="38100" dir="2700000" algn="tl">
                  <a:srgbClr val="000000">
                    <a:alpha val="43137"/>
                  </a:srgbClr>
                </a:outerShdw>
              </a:effectLst>
            </a:endParaRPr>
          </a:p>
        </p:txBody>
      </p:sp>
      <p:sp>
        <p:nvSpPr>
          <p:cNvPr id="6" name="Title 1"/>
          <p:cNvSpPr txBox="1">
            <a:spLocks/>
          </p:cNvSpPr>
          <p:nvPr/>
        </p:nvSpPr>
        <p:spPr>
          <a:xfrm>
            <a:off x="539552" y="404664"/>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What is Testing?</a:t>
            </a:r>
            <a:endParaRPr lang="en-IN" sz="2800" dirty="0">
              <a:solidFill>
                <a:schemeClr val="accent2">
                  <a:lumMod val="50000"/>
                </a:schemeClr>
              </a:solidFill>
            </a:endParaRPr>
          </a:p>
        </p:txBody>
      </p:sp>
      <p:sp>
        <p:nvSpPr>
          <p:cNvPr id="7" name="TextBox 6"/>
          <p:cNvSpPr txBox="1"/>
          <p:nvPr/>
        </p:nvSpPr>
        <p:spPr>
          <a:xfrm>
            <a:off x="755577" y="1700809"/>
            <a:ext cx="6935297"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IN" dirty="0" smtClean="0">
                <a:latin typeface="Arial Black" pitchFamily="34" charset="0"/>
              </a:rPr>
              <a:t>Software testing is a process of executing a program</a:t>
            </a:r>
          </a:p>
          <a:p>
            <a:r>
              <a:rPr lang="en-IN" dirty="0" smtClean="0">
                <a:latin typeface="Arial Black" pitchFamily="34" charset="0"/>
              </a:rPr>
              <a:t>or an application with the intent of finding the errors.</a:t>
            </a:r>
            <a:endParaRPr lang="en-IN" dirty="0">
              <a:latin typeface="Arial Black" pitchFamily="34" charset="0"/>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11" name="TextBox 10"/>
          <p:cNvSpPr txBox="1"/>
          <p:nvPr/>
        </p:nvSpPr>
        <p:spPr>
          <a:xfrm>
            <a:off x="755576" y="3429001"/>
            <a:ext cx="7776864" cy="120032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itchFamily="2" charset="2"/>
              <a:buChar char="Ø"/>
            </a:pPr>
            <a:r>
              <a:rPr lang="en-IN" b="1" dirty="0" smtClean="0">
                <a:latin typeface="Arial Black" pitchFamily="34" charset="0"/>
              </a:rPr>
              <a:t>As we all are human beings and human beings commit errors in any process , some of the errors do not impact and can be ignored, however some errors are so severe that they can break the whole system or software</a:t>
            </a:r>
            <a:endParaRPr lang="en-IN" b="1" dirty="0">
              <a:latin typeface="Arial Black" pitchFamily="34" charset="0"/>
            </a:endParaRPr>
          </a:p>
        </p:txBody>
      </p:sp>
      <p:sp>
        <p:nvSpPr>
          <p:cNvPr id="12" name="TextBox 11"/>
          <p:cNvSpPr txBox="1"/>
          <p:nvPr/>
        </p:nvSpPr>
        <p:spPr>
          <a:xfrm>
            <a:off x="755576" y="5085185"/>
            <a:ext cx="7560840" cy="34163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itchFamily="2" charset="2"/>
              <a:buChar char="Ø"/>
            </a:pPr>
            <a:r>
              <a:rPr lang="en-IN" b="1" dirty="0" smtClean="0">
                <a:latin typeface="Arial Black" pitchFamily="34" charset="0"/>
              </a:rPr>
              <a:t>China Airlines Airbus A300 crashed due to a software bug on April 26, 1994, and kills 264 people.</a:t>
            </a: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smtClean="0">
              <a:latin typeface="Arial Black" pitchFamily="34" charset="0"/>
            </a:endParaRPr>
          </a:p>
          <a:p>
            <a:pPr marL="285750" indent="-285750">
              <a:buFont typeface="Wingdings" pitchFamily="2" charset="2"/>
              <a:buChar char="Ø"/>
            </a:pPr>
            <a:endParaRPr lang="en-IN" b="1" dirty="0">
              <a:latin typeface="Arial Black" pitchFamily="34" charset="0"/>
            </a:endParaRP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9552" y="404664"/>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Why does software have defects?</a:t>
            </a:r>
            <a:endParaRPr lang="en-IN" sz="2800" dirty="0">
              <a:solidFill>
                <a:schemeClr val="accent2">
                  <a:lumMod val="50000"/>
                </a:schemeClr>
              </a:solidFill>
            </a:endParaRPr>
          </a:p>
        </p:txBody>
      </p:sp>
      <p:sp>
        <p:nvSpPr>
          <p:cNvPr id="7" name="TextBox 6"/>
          <p:cNvSpPr txBox="1"/>
          <p:nvPr/>
        </p:nvSpPr>
        <p:spPr>
          <a:xfrm>
            <a:off x="762001" y="1828801"/>
            <a:ext cx="4880785"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Incorrect requirements</a:t>
            </a:r>
          </a:p>
          <a:p>
            <a:pPr>
              <a:buFont typeface="Arial" charset="0"/>
              <a:buChar char="•"/>
            </a:pPr>
            <a:endParaRPr lang="en-US" dirty="0" smtClean="0">
              <a:latin typeface="Arial Black" pitchFamily="34" charset="0"/>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13" name="TextBox 12"/>
          <p:cNvSpPr txBox="1"/>
          <p:nvPr/>
        </p:nvSpPr>
        <p:spPr>
          <a:xfrm>
            <a:off x="762000" y="2209801"/>
            <a:ext cx="2153666"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buFont typeface="Wingdings" pitchFamily="2" charset="2"/>
              <a:buChar char="Ø"/>
            </a:pPr>
            <a:r>
              <a:rPr lang="en-US" dirty="0" smtClean="0">
                <a:latin typeface="Arial Black" pitchFamily="34" charset="0"/>
              </a:rPr>
              <a:t> Wrong design</a:t>
            </a:r>
          </a:p>
          <a:p>
            <a:endParaRPr lang="en-US" dirty="0"/>
          </a:p>
        </p:txBody>
      </p:sp>
      <p:sp>
        <p:nvSpPr>
          <p:cNvPr id="14" name="TextBox 13"/>
          <p:cNvSpPr txBox="1"/>
          <p:nvPr/>
        </p:nvSpPr>
        <p:spPr>
          <a:xfrm>
            <a:off x="762000" y="2667001"/>
            <a:ext cx="19388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 Poor coding</a:t>
            </a:r>
            <a:endParaRPr lang="en-US" dirty="0"/>
          </a:p>
        </p:txBody>
      </p:sp>
      <p:sp>
        <p:nvSpPr>
          <p:cNvPr id="15" name="TextBox 14"/>
          <p:cNvSpPr txBox="1"/>
          <p:nvPr/>
        </p:nvSpPr>
        <p:spPr>
          <a:xfrm>
            <a:off x="762001" y="3124201"/>
            <a:ext cx="3502587"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 Complex business logic</a:t>
            </a:r>
            <a:endParaRPr lang="en-US" dirty="0"/>
          </a:p>
        </p:txBody>
      </p:sp>
      <p:sp>
        <p:nvSpPr>
          <p:cNvPr id="16" name="TextBox 15"/>
          <p:cNvSpPr txBox="1"/>
          <p:nvPr/>
        </p:nvSpPr>
        <p:spPr>
          <a:xfrm>
            <a:off x="762000" y="3581400"/>
            <a:ext cx="41148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 Complex technology</a:t>
            </a:r>
            <a:endParaRPr lang="en-US" dirty="0"/>
          </a:p>
        </p:txBody>
      </p:sp>
      <p:sp>
        <p:nvSpPr>
          <p:cNvPr id="17" name="TextBox 16"/>
          <p:cNvSpPr txBox="1"/>
          <p:nvPr/>
        </p:nvSpPr>
        <p:spPr>
          <a:xfrm>
            <a:off x="762000" y="4038600"/>
            <a:ext cx="44958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Work pressure </a:t>
            </a:r>
            <a:endParaRPr lang="en-US" dirty="0"/>
          </a:p>
        </p:txBody>
      </p:sp>
      <p:sp>
        <p:nvSpPr>
          <p:cNvPr id="18" name="TextBox 17"/>
          <p:cNvSpPr txBox="1"/>
          <p:nvPr/>
        </p:nvSpPr>
        <p:spPr>
          <a:xfrm>
            <a:off x="762000" y="4495801"/>
            <a:ext cx="594360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Ø"/>
            </a:pPr>
            <a:r>
              <a:rPr lang="en-US" dirty="0" smtClean="0">
                <a:latin typeface="Arial Black" pitchFamily="34" charset="0"/>
              </a:rPr>
              <a:t> Frequently changing requirements</a:t>
            </a:r>
            <a:endParaRPr lang="en-US" dirty="0"/>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anim calcmode="lin" valueType="num">
                                      <p:cBhvr additive="base">
                                        <p:cTn id="4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4572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SDLC(Software Development Life Cycle)</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5" name="Rectangle 4"/>
          <p:cNvSpPr/>
          <p:nvPr/>
        </p:nvSpPr>
        <p:spPr>
          <a:xfrm>
            <a:off x="2667000" y="16002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Gathering Requirements </a:t>
            </a:r>
            <a:endParaRPr lang="en-US" b="1" dirty="0">
              <a:solidFill>
                <a:schemeClr val="tx1"/>
              </a:solidFill>
              <a:latin typeface="Arial Black" pitchFamily="34" charset="0"/>
            </a:endParaRPr>
          </a:p>
        </p:txBody>
      </p:sp>
      <p:sp>
        <p:nvSpPr>
          <p:cNvPr id="9" name="Rectangle 8"/>
          <p:cNvSpPr/>
          <p:nvPr/>
        </p:nvSpPr>
        <p:spPr>
          <a:xfrm>
            <a:off x="2667000" y="22860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Planning</a:t>
            </a:r>
            <a:endParaRPr lang="en-US" b="1" dirty="0">
              <a:solidFill>
                <a:schemeClr val="tx1"/>
              </a:solidFill>
              <a:latin typeface="Arial Black" pitchFamily="34" charset="0"/>
            </a:endParaRPr>
          </a:p>
        </p:txBody>
      </p:sp>
      <p:sp>
        <p:nvSpPr>
          <p:cNvPr id="11" name="Rectangle 10"/>
          <p:cNvSpPr/>
          <p:nvPr/>
        </p:nvSpPr>
        <p:spPr>
          <a:xfrm>
            <a:off x="2667000" y="28956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Designing</a:t>
            </a:r>
            <a:endParaRPr lang="en-US" dirty="0">
              <a:solidFill>
                <a:schemeClr val="tx1"/>
              </a:solidFill>
              <a:latin typeface="Arial Black" pitchFamily="34" charset="0"/>
            </a:endParaRPr>
          </a:p>
        </p:txBody>
      </p:sp>
      <p:sp>
        <p:nvSpPr>
          <p:cNvPr id="12" name="Rectangle 11"/>
          <p:cNvSpPr/>
          <p:nvPr/>
        </p:nvSpPr>
        <p:spPr>
          <a:xfrm>
            <a:off x="2667000" y="36576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Coding</a:t>
            </a:r>
            <a:endParaRPr lang="en-US" b="1" dirty="0">
              <a:solidFill>
                <a:schemeClr val="tx1"/>
              </a:solidFill>
              <a:latin typeface="Arial Black" pitchFamily="34" charset="0"/>
            </a:endParaRPr>
          </a:p>
        </p:txBody>
      </p:sp>
      <p:sp>
        <p:nvSpPr>
          <p:cNvPr id="15" name="Rectangle 14"/>
          <p:cNvSpPr/>
          <p:nvPr/>
        </p:nvSpPr>
        <p:spPr>
          <a:xfrm>
            <a:off x="2667000" y="51054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Delivery</a:t>
            </a:r>
            <a:r>
              <a:rPr lang="en-US" dirty="0" smtClean="0"/>
              <a:t> </a:t>
            </a:r>
            <a:r>
              <a:rPr lang="en-US" b="1" dirty="0" smtClean="0">
                <a:solidFill>
                  <a:schemeClr val="tx1"/>
                </a:solidFill>
                <a:latin typeface="Arial Black" pitchFamily="34" charset="0"/>
              </a:rPr>
              <a:t>&amp;</a:t>
            </a:r>
            <a:r>
              <a:rPr lang="en-US" dirty="0" smtClean="0"/>
              <a:t> </a:t>
            </a:r>
            <a:r>
              <a:rPr lang="en-US" b="1" dirty="0" smtClean="0">
                <a:solidFill>
                  <a:schemeClr val="tx1"/>
                </a:solidFill>
                <a:latin typeface="Arial Black" pitchFamily="34" charset="0"/>
              </a:rPr>
              <a:t>Maintenance</a:t>
            </a:r>
            <a:endParaRPr lang="en-US" b="1" dirty="0">
              <a:solidFill>
                <a:schemeClr val="tx1"/>
              </a:solidFill>
              <a:latin typeface="Arial Black" pitchFamily="34" charset="0"/>
            </a:endParaRPr>
          </a:p>
        </p:txBody>
      </p:sp>
      <p:sp>
        <p:nvSpPr>
          <p:cNvPr id="14" name="Rectangle 13"/>
          <p:cNvSpPr/>
          <p:nvPr/>
        </p:nvSpPr>
        <p:spPr>
          <a:xfrm>
            <a:off x="2667000" y="44196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Testing </a:t>
            </a: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5"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533400"/>
            <a:ext cx="8183880" cy="6096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Testing Levels</a:t>
            </a: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5" name="Rectangle 4"/>
          <p:cNvSpPr/>
          <p:nvPr/>
        </p:nvSpPr>
        <p:spPr>
          <a:xfrm>
            <a:off x="2667000" y="12192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Unit Testing </a:t>
            </a:r>
            <a:endParaRPr lang="en-US" b="1" dirty="0">
              <a:solidFill>
                <a:schemeClr val="tx1"/>
              </a:solidFill>
              <a:latin typeface="Arial Black" pitchFamily="34" charset="0"/>
            </a:endParaRPr>
          </a:p>
        </p:txBody>
      </p:sp>
      <p:sp>
        <p:nvSpPr>
          <p:cNvPr id="9" name="Rectangle 8"/>
          <p:cNvSpPr/>
          <p:nvPr/>
        </p:nvSpPr>
        <p:spPr>
          <a:xfrm>
            <a:off x="2667000" y="19050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Integration Testing</a:t>
            </a:r>
            <a:endParaRPr lang="en-US" b="1" dirty="0">
              <a:solidFill>
                <a:schemeClr val="tx1"/>
              </a:solidFill>
              <a:latin typeface="Arial Black" pitchFamily="34" charset="0"/>
            </a:endParaRPr>
          </a:p>
        </p:txBody>
      </p:sp>
      <p:sp>
        <p:nvSpPr>
          <p:cNvPr id="11" name="Rectangle 10"/>
          <p:cNvSpPr/>
          <p:nvPr/>
        </p:nvSpPr>
        <p:spPr>
          <a:xfrm>
            <a:off x="2667000" y="25146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itchFamily="34" charset="0"/>
              </a:rPr>
              <a:t>System Testing</a:t>
            </a:r>
            <a:endParaRPr lang="en-US" dirty="0">
              <a:solidFill>
                <a:schemeClr val="tx1"/>
              </a:solidFill>
              <a:latin typeface="Arial Black" pitchFamily="34" charset="0"/>
            </a:endParaRPr>
          </a:p>
        </p:txBody>
      </p:sp>
      <p:sp>
        <p:nvSpPr>
          <p:cNvPr id="12" name="Rectangle 11"/>
          <p:cNvSpPr/>
          <p:nvPr/>
        </p:nvSpPr>
        <p:spPr>
          <a:xfrm>
            <a:off x="2667000" y="3276600"/>
            <a:ext cx="3810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User Acceptance Testing</a:t>
            </a:r>
            <a:endParaRPr lang="en-US" b="1" dirty="0">
              <a:solidFill>
                <a:schemeClr val="tx1"/>
              </a:solidFill>
              <a:latin typeface="Arial Black" pitchFamily="34" charset="0"/>
            </a:endParaRPr>
          </a:p>
        </p:txBody>
      </p:sp>
      <p:sp>
        <p:nvSpPr>
          <p:cNvPr id="15" name="Rectangle 14"/>
          <p:cNvSpPr/>
          <p:nvPr/>
        </p:nvSpPr>
        <p:spPr>
          <a:xfrm>
            <a:off x="5867400" y="4876800"/>
            <a:ext cx="25146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Beta Testing </a:t>
            </a:r>
          </a:p>
        </p:txBody>
      </p:sp>
      <p:sp>
        <p:nvSpPr>
          <p:cNvPr id="14" name="Rectangle 13"/>
          <p:cNvSpPr/>
          <p:nvPr/>
        </p:nvSpPr>
        <p:spPr>
          <a:xfrm>
            <a:off x="533400" y="4953000"/>
            <a:ext cx="2286000" cy="381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itchFamily="34" charset="0"/>
              </a:rPr>
              <a:t>Alpha Testing  </a:t>
            </a:r>
          </a:p>
        </p:txBody>
      </p:sp>
      <p:cxnSp>
        <p:nvCxnSpPr>
          <p:cNvPr id="16" name="Straight Arrow Connector 15"/>
          <p:cNvCxnSpPr/>
          <p:nvPr/>
        </p:nvCxnSpPr>
        <p:spPr>
          <a:xfrm rot="5400000">
            <a:off x="4191794" y="3885406"/>
            <a:ext cx="456406" cy="794"/>
          </a:xfrm>
          <a:prstGeom prst="straightConnector1">
            <a:avLst/>
          </a:prstGeom>
          <a:ln>
            <a:solidFill>
              <a:srgbClr val="FF0000"/>
            </a:solidFill>
            <a:tailEnd type="arrow"/>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2895600" y="4114800"/>
            <a:ext cx="1676400" cy="9906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4572000" y="4114800"/>
            <a:ext cx="1219200" cy="99060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animBg="1"/>
      <p:bldP spid="15"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Testing  Types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15" name="TextBox 14"/>
          <p:cNvSpPr txBox="1"/>
          <p:nvPr/>
        </p:nvSpPr>
        <p:spPr>
          <a:xfrm>
            <a:off x="685800" y="1828800"/>
            <a:ext cx="3024226"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buFont typeface="Wingdings" pitchFamily="2" charset="2"/>
              <a:buChar char="v"/>
            </a:pPr>
            <a:r>
              <a:rPr lang="en-US" sz="2000" b="1" dirty="0" smtClean="0">
                <a:latin typeface="Arial Black" pitchFamily="34" charset="0"/>
              </a:rPr>
              <a:t>Functional Testing</a:t>
            </a:r>
            <a:endParaRPr lang="en-US" sz="2000" b="1" dirty="0">
              <a:latin typeface="Arial Black" pitchFamily="34" charset="0"/>
            </a:endParaRPr>
          </a:p>
        </p:txBody>
      </p:sp>
      <p:sp>
        <p:nvSpPr>
          <p:cNvPr id="17" name="TextBox 16"/>
          <p:cNvSpPr txBox="1"/>
          <p:nvPr/>
        </p:nvSpPr>
        <p:spPr>
          <a:xfrm>
            <a:off x="4876800" y="1828800"/>
            <a:ext cx="3886200" cy="40011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v"/>
            </a:pPr>
            <a:r>
              <a:rPr lang="en-US" sz="2000" b="1" dirty="0" smtClean="0">
                <a:latin typeface="Arial Black" pitchFamily="34" charset="0"/>
              </a:rPr>
              <a:t>Non - Functional testing</a:t>
            </a:r>
            <a:endParaRPr lang="en-US" sz="2000" b="1" dirty="0">
              <a:latin typeface="Arial Black" pitchFamily="34" charset="0"/>
            </a:endParaRPr>
          </a:p>
        </p:txBody>
      </p:sp>
      <p:sp>
        <p:nvSpPr>
          <p:cNvPr id="18" name="TextBox 17"/>
          <p:cNvSpPr txBox="1"/>
          <p:nvPr/>
        </p:nvSpPr>
        <p:spPr>
          <a:xfrm>
            <a:off x="1066800" y="3048001"/>
            <a:ext cx="2590800" cy="338554"/>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Black Box testing</a:t>
            </a:r>
            <a:endParaRPr lang="en-US" sz="1600" b="1" dirty="0">
              <a:latin typeface="Arial Black" pitchFamily="34" charset="0"/>
            </a:endParaRPr>
          </a:p>
        </p:txBody>
      </p:sp>
      <p:sp>
        <p:nvSpPr>
          <p:cNvPr id="19" name="TextBox 18"/>
          <p:cNvSpPr txBox="1"/>
          <p:nvPr/>
        </p:nvSpPr>
        <p:spPr>
          <a:xfrm>
            <a:off x="1066802" y="3429001"/>
            <a:ext cx="2222147" cy="615553"/>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White Box Testing</a:t>
            </a:r>
          </a:p>
          <a:p>
            <a:endParaRPr lang="en-US" dirty="0"/>
          </a:p>
        </p:txBody>
      </p:sp>
      <p:sp>
        <p:nvSpPr>
          <p:cNvPr id="23" name="TextBox 22"/>
          <p:cNvSpPr txBox="1"/>
          <p:nvPr/>
        </p:nvSpPr>
        <p:spPr>
          <a:xfrm>
            <a:off x="1066800" y="3810001"/>
            <a:ext cx="22860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Gray Box Testing</a:t>
            </a:r>
          </a:p>
          <a:p>
            <a:endParaRPr lang="en-US" sz="1600" b="1" dirty="0">
              <a:latin typeface="Arial Black" pitchFamily="34" charset="0"/>
            </a:endParaRPr>
          </a:p>
        </p:txBody>
      </p:sp>
      <p:sp>
        <p:nvSpPr>
          <p:cNvPr id="24" name="TextBox 23"/>
          <p:cNvSpPr txBox="1"/>
          <p:nvPr/>
        </p:nvSpPr>
        <p:spPr>
          <a:xfrm>
            <a:off x="1066800" y="2667001"/>
            <a:ext cx="19812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Smoke Test</a:t>
            </a:r>
          </a:p>
          <a:p>
            <a:endParaRPr lang="en-US" sz="1600" b="1" dirty="0">
              <a:latin typeface="Arial Black" pitchFamily="34" charset="0"/>
            </a:endParaRPr>
          </a:p>
        </p:txBody>
      </p:sp>
      <p:sp>
        <p:nvSpPr>
          <p:cNvPr id="25" name="TextBox 24"/>
          <p:cNvSpPr txBox="1"/>
          <p:nvPr/>
        </p:nvSpPr>
        <p:spPr>
          <a:xfrm>
            <a:off x="1066800" y="2286001"/>
            <a:ext cx="19812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Sanity Test</a:t>
            </a:r>
          </a:p>
          <a:p>
            <a:endParaRPr lang="en-US" sz="1600" b="1" dirty="0">
              <a:latin typeface="Arial Black" pitchFamily="34" charset="0"/>
            </a:endParaRPr>
          </a:p>
        </p:txBody>
      </p:sp>
      <p:sp>
        <p:nvSpPr>
          <p:cNvPr id="26" name="TextBox 25"/>
          <p:cNvSpPr txBox="1"/>
          <p:nvPr/>
        </p:nvSpPr>
        <p:spPr>
          <a:xfrm>
            <a:off x="1066800" y="4191001"/>
            <a:ext cx="160020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Re -Testing</a:t>
            </a:r>
          </a:p>
          <a:p>
            <a:endParaRPr lang="en-US" sz="1600" b="1" dirty="0">
              <a:latin typeface="Arial Black" pitchFamily="34" charset="0"/>
            </a:endParaRPr>
          </a:p>
        </p:txBody>
      </p:sp>
      <p:sp>
        <p:nvSpPr>
          <p:cNvPr id="27" name="TextBox 26"/>
          <p:cNvSpPr txBox="1"/>
          <p:nvPr/>
        </p:nvSpPr>
        <p:spPr>
          <a:xfrm>
            <a:off x="1066800" y="4572001"/>
            <a:ext cx="2341860"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Regression Testing</a:t>
            </a:r>
          </a:p>
          <a:p>
            <a:endParaRPr lang="en-US" sz="1600" b="1" dirty="0">
              <a:latin typeface="Arial Black" pitchFamily="34" charset="0"/>
            </a:endParaRPr>
          </a:p>
        </p:txBody>
      </p:sp>
      <p:sp>
        <p:nvSpPr>
          <p:cNvPr id="30" name="TextBox 29"/>
          <p:cNvSpPr txBox="1"/>
          <p:nvPr/>
        </p:nvSpPr>
        <p:spPr>
          <a:xfrm>
            <a:off x="5257800" y="2286001"/>
            <a:ext cx="2517292"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Performance Testing</a:t>
            </a:r>
          </a:p>
          <a:p>
            <a:endParaRPr lang="en-US" sz="1600" b="1" dirty="0">
              <a:latin typeface="Arial Black" pitchFamily="34" charset="0"/>
            </a:endParaRPr>
          </a:p>
        </p:txBody>
      </p:sp>
      <p:sp>
        <p:nvSpPr>
          <p:cNvPr id="31" name="TextBox 30"/>
          <p:cNvSpPr txBox="1"/>
          <p:nvPr/>
        </p:nvSpPr>
        <p:spPr>
          <a:xfrm>
            <a:off x="5257800" y="2667001"/>
            <a:ext cx="2060757"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Reliable Testing</a:t>
            </a:r>
          </a:p>
          <a:p>
            <a:endParaRPr lang="en-US" sz="1600" b="1" dirty="0">
              <a:latin typeface="Arial Black" pitchFamily="34" charset="0"/>
            </a:endParaRPr>
          </a:p>
        </p:txBody>
      </p:sp>
      <p:sp>
        <p:nvSpPr>
          <p:cNvPr id="32" name="TextBox 31"/>
          <p:cNvSpPr txBox="1"/>
          <p:nvPr/>
        </p:nvSpPr>
        <p:spPr>
          <a:xfrm>
            <a:off x="5257801" y="3048001"/>
            <a:ext cx="2077107"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Usability Testing</a:t>
            </a:r>
          </a:p>
          <a:p>
            <a:endParaRPr lang="en-US" sz="1600" b="1" dirty="0">
              <a:latin typeface="Arial Black" pitchFamily="34" charset="0"/>
            </a:endParaRPr>
          </a:p>
        </p:txBody>
      </p:sp>
      <p:sp>
        <p:nvSpPr>
          <p:cNvPr id="33" name="TextBox 32"/>
          <p:cNvSpPr txBox="1"/>
          <p:nvPr/>
        </p:nvSpPr>
        <p:spPr>
          <a:xfrm>
            <a:off x="5257801" y="3429001"/>
            <a:ext cx="253037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Accessibility Testing</a:t>
            </a:r>
          </a:p>
          <a:p>
            <a:endParaRPr lang="en-US" sz="1600" b="1" dirty="0">
              <a:latin typeface="Arial Black" pitchFamily="34" charset="0"/>
            </a:endParaRPr>
          </a:p>
        </p:txBody>
      </p:sp>
      <p:sp>
        <p:nvSpPr>
          <p:cNvPr id="35" name="TextBox 34"/>
          <p:cNvSpPr txBox="1"/>
          <p:nvPr/>
        </p:nvSpPr>
        <p:spPr>
          <a:xfrm>
            <a:off x="5257801" y="3810001"/>
            <a:ext cx="2573333"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en-US" sz="1600" b="1" dirty="0" smtClean="0">
                <a:latin typeface="Arial Black" pitchFamily="34" charset="0"/>
              </a:rPr>
              <a:t>Compatibility Testing</a:t>
            </a:r>
          </a:p>
          <a:p>
            <a:endParaRPr lang="en-US" sz="1600" b="1" dirty="0">
              <a:latin typeface="Arial Black" pitchFamily="34" charset="0"/>
            </a:endParaRPr>
          </a:p>
        </p:txBody>
      </p:sp>
      <p:sp>
        <p:nvSpPr>
          <p:cNvPr id="36" name="TextBox 35"/>
          <p:cNvSpPr txBox="1"/>
          <p:nvPr/>
        </p:nvSpPr>
        <p:spPr>
          <a:xfrm>
            <a:off x="5257801" y="4191001"/>
            <a:ext cx="2410788" cy="5847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600" b="1" dirty="0" smtClean="0">
                <a:latin typeface="Arial Black" pitchFamily="34" charset="0"/>
              </a:rPr>
              <a:t>Security Testing</a:t>
            </a:r>
          </a:p>
          <a:p>
            <a:endParaRPr lang="en-US" sz="1600" b="1" dirty="0">
              <a:latin typeface="Arial Black" pitchFamily="34" charset="0"/>
            </a:endParaRP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ppt_x"/>
                                          </p:val>
                                        </p:tav>
                                        <p:tav tm="100000">
                                          <p:val>
                                            <p:strVal val="#ppt_x"/>
                                          </p:val>
                                        </p:tav>
                                      </p:tavLst>
                                    </p:anim>
                                    <p:anim calcmode="lin" valueType="num">
                                      <p:cBhvr additive="base">
                                        <p:cTn id="9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P spid="23" grpId="0"/>
      <p:bldP spid="24" grpId="0"/>
      <p:bldP spid="25" grpId="0"/>
      <p:bldP spid="26" grpId="0"/>
      <p:bldP spid="27" grpId="0"/>
      <p:bldP spid="30" grpId="0"/>
      <p:bldP spid="31" grpId="0"/>
      <p:bldP spid="32" grpId="0"/>
      <p:bldP spid="33"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sp>
        <p:nvSpPr>
          <p:cNvPr id="18" name="TextBox 17"/>
          <p:cNvSpPr txBox="1"/>
          <p:nvPr/>
        </p:nvSpPr>
        <p:spPr>
          <a:xfrm>
            <a:off x="3352800" y="32004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V-V Model</a:t>
            </a:r>
            <a:endParaRPr lang="en-US" sz="1600" b="1" dirty="0">
              <a:solidFill>
                <a:schemeClr val="tx1"/>
              </a:solidFill>
              <a:latin typeface="Arial Black" pitchFamily="34" charset="0"/>
            </a:endParaRPr>
          </a:p>
        </p:txBody>
      </p:sp>
      <p:sp>
        <p:nvSpPr>
          <p:cNvPr id="19" name="TextBox 18"/>
          <p:cNvSpPr txBox="1"/>
          <p:nvPr/>
        </p:nvSpPr>
        <p:spPr>
          <a:xfrm>
            <a:off x="3352800" y="41148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Big Bang model</a:t>
            </a:r>
          </a:p>
        </p:txBody>
      </p:sp>
      <p:sp>
        <p:nvSpPr>
          <p:cNvPr id="23" name="TextBox 22"/>
          <p:cNvSpPr txBox="1"/>
          <p:nvPr/>
        </p:nvSpPr>
        <p:spPr>
          <a:xfrm>
            <a:off x="3352800" y="48768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Agile Model</a:t>
            </a:r>
          </a:p>
        </p:txBody>
      </p:sp>
      <p:sp>
        <p:nvSpPr>
          <p:cNvPr id="24" name="TextBox 23"/>
          <p:cNvSpPr txBox="1"/>
          <p:nvPr/>
        </p:nvSpPr>
        <p:spPr>
          <a:xfrm>
            <a:off x="3352800" y="24384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lumMod val="95000"/>
                    <a:lumOff val="5000"/>
                  </a:schemeClr>
                </a:solidFill>
                <a:latin typeface="Arial Black" pitchFamily="34" charset="0"/>
              </a:rPr>
              <a:t>Incremental Model</a:t>
            </a:r>
            <a:endParaRPr lang="en-US" sz="1600" b="1" dirty="0">
              <a:solidFill>
                <a:schemeClr val="tx1">
                  <a:lumMod val="95000"/>
                  <a:lumOff val="5000"/>
                </a:schemeClr>
              </a:solidFill>
              <a:latin typeface="Arial Black" pitchFamily="34" charset="0"/>
            </a:endParaRPr>
          </a:p>
        </p:txBody>
      </p:sp>
      <p:sp>
        <p:nvSpPr>
          <p:cNvPr id="25" name="TextBox 24"/>
          <p:cNvSpPr txBox="1"/>
          <p:nvPr/>
        </p:nvSpPr>
        <p:spPr>
          <a:xfrm>
            <a:off x="3352800" y="16764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Waterfall Model</a:t>
            </a: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609600"/>
            <a:ext cx="8183880" cy="10515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sz="2800" dirty="0" smtClean="0">
                <a:solidFill>
                  <a:schemeClr val="accent2">
                    <a:lumMod val="50000"/>
                  </a:schemeClr>
                </a:solidFill>
              </a:rPr>
              <a:t>SDLC Models</a:t>
            </a:r>
          </a:p>
          <a:p>
            <a:endParaRPr lang="en-IN" sz="2800" dirty="0">
              <a:solidFill>
                <a:schemeClr val="accent2">
                  <a:lumMod val="50000"/>
                </a:schemeClr>
              </a:solidFill>
            </a:endParaRPr>
          </a:p>
        </p:txBody>
      </p:sp>
      <p:pic>
        <p:nvPicPr>
          <p:cNvPr id="10" name="Picture 9"/>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31494" y="-123848"/>
            <a:ext cx="3468900" cy="744537"/>
          </a:xfrm>
          <a:prstGeom prst="rect">
            <a:avLst/>
          </a:prstGeom>
        </p:spPr>
      </p:pic>
      <p:pic>
        <p:nvPicPr>
          <p:cNvPr id="12" name="Picture 11" descr="Requirement_Analysis.png"/>
          <p:cNvPicPr>
            <a:picLocks noChangeAspect="1"/>
          </p:cNvPicPr>
          <p:nvPr/>
        </p:nvPicPr>
        <p:blipFill>
          <a:blip r:embed="rId3"/>
          <a:stretch>
            <a:fillRect/>
          </a:stretch>
        </p:blipFill>
        <p:spPr>
          <a:xfrm>
            <a:off x="2286000" y="2057399"/>
            <a:ext cx="5410200" cy="416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838200" y="1524000"/>
            <a:ext cx="2590800" cy="338554"/>
          </a:xfrm>
          <a:prstGeom prst="rect">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rtlCol="0">
            <a:spAutoFit/>
          </a:bodyPr>
          <a:lstStyle/>
          <a:p>
            <a:pPr>
              <a:buFont typeface="Wingdings" pitchFamily="2" charset="2"/>
              <a:buChar char="Ø"/>
            </a:pPr>
            <a:r>
              <a:rPr lang="en-US" sz="1600" b="1" dirty="0" smtClean="0">
                <a:solidFill>
                  <a:schemeClr val="tx1"/>
                </a:solidFill>
                <a:latin typeface="Arial Black" pitchFamily="34" charset="0"/>
              </a:rPr>
              <a:t>Waterfall Model</a:t>
            </a:r>
          </a:p>
        </p:txBody>
      </p:sp>
    </p:spTree>
    <p:extLst>
      <p:ext uri="{BB962C8B-B14F-4D97-AF65-F5344CB8AC3E}">
        <p14:creationId xmlns="" xmlns:p14="http://schemas.microsoft.com/office/powerpoint/2010/main" val="375215875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967</TotalTime>
  <Words>351</Words>
  <Application>Microsoft Office PowerPoint</Application>
  <PresentationFormat>On-screen Show (4:3)</PresentationFormat>
  <Paragraphs>97</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Austin</vt:lpstr>
      <vt:lpstr>Aspect</vt:lpstr>
      <vt:lpstr>Slide 1</vt:lpstr>
      <vt:lpstr>Contents</vt:lpstr>
      <vt:lpstr>Importance of testing.</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VONKDOTH USER6</cp:lastModifiedBy>
  <cp:revision>91</cp:revision>
  <dcterms:created xsi:type="dcterms:W3CDTF">2016-08-01T14:38:27Z</dcterms:created>
  <dcterms:modified xsi:type="dcterms:W3CDTF">2016-08-05T10:06:05Z</dcterms:modified>
</cp:coreProperties>
</file>