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333DAB-EA44-FB4E-8F70-1D69F0091712}" type="datetimeFigureOut">
              <a:rPr lang="en-US" smtClean="0"/>
              <a:t>9/12/23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9278EF-D840-E649-818E-826FF3DF4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74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574675"/>
            <a:ext cx="6621463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8" name="Google Shape;508;p1:notes"/>
          <p:cNvSpPr txBox="1">
            <a:spLocks noGrp="1"/>
          </p:cNvSpPr>
          <p:nvPr>
            <p:ph type="body" idx="1"/>
          </p:nvPr>
        </p:nvSpPr>
        <p:spPr>
          <a:xfrm>
            <a:off x="259519" y="4714653"/>
            <a:ext cx="6413424" cy="3768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/>
          </a:p>
        </p:txBody>
      </p:sp>
      <p:sp>
        <p:nvSpPr>
          <p:cNvPr id="509" name="Google Shape;509;p1:notes"/>
          <p:cNvSpPr txBox="1">
            <a:spLocks noGrp="1"/>
          </p:cNvSpPr>
          <p:nvPr>
            <p:ph type="sldNum" idx="12"/>
          </p:nvPr>
        </p:nvSpPr>
        <p:spPr>
          <a:xfrm>
            <a:off x="3936770" y="8744096"/>
            <a:ext cx="2919957" cy="463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Notes view: </a:t>
            </a: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3DE86-E7C5-920F-BFFB-D157121CE9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EDB347-8E97-7738-B704-0470CD489C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35473-9470-6BF0-6811-7A536D9CB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676D-691B-974D-8CCC-06089D0CB8D2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2942A-D801-6F40-914E-43A265C4D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DDEE1-D959-F107-981C-E00E2FD01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F928B-BA90-094D-BDD3-184148F8B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79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D3395-3B43-45FD-523B-1201D94C1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222A17-EEA6-70E0-6D47-DDFD97AECD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54FF6-9352-6625-C040-2A2C4CC09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676D-691B-974D-8CCC-06089D0CB8D2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BDBA9-97DC-9458-CCC2-4C749ED0D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A3C63-777F-214E-2E07-8B6B2612F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F928B-BA90-094D-BDD3-184148F8B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420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238FD4-B299-6935-5DA4-0779F552FE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501701-8164-6970-1DEF-0AF7F7ADCF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DA41D-9F57-FBA8-C709-11FCCB842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676D-691B-974D-8CCC-06089D0CB8D2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37970-9A97-98C1-0D18-88BB5CB70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02756-66CD-3551-5573-181B53682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F928B-BA90-094D-BDD3-184148F8B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33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Green left arrow">
  <p:cSld name="Green left arrow">
    <p:bg>
      <p:bgPr>
        <a:solidFill>
          <a:srgbClr val="F2F2F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4088312" cy="6858000"/>
          </a:xfrm>
          <a:custGeom>
            <a:avLst/>
            <a:gdLst/>
            <a:ahLst/>
            <a:cxnLst/>
            <a:rect l="l" t="t" r="r" b="b"/>
            <a:pathLst>
              <a:path w="4088312" h="6858000" extrusionOk="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81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630000" y="2764203"/>
            <a:ext cx="2478638" cy="1314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rebuchet MS"/>
              <a:buNone/>
              <a:defRPr sz="3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/>
          <p:nvPr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Trebuchet MS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000" b="0" i="0" u="none" strike="noStrike" cap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" name="Google Shape;20;p3"/>
          <p:cNvSpPr txBox="1"/>
          <p:nvPr/>
        </p:nvSpPr>
        <p:spPr>
          <a:xfrm rot="-5400000">
            <a:off x="9486900" y="3921600"/>
            <a:ext cx="5133975" cy="98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2020 by Boston Consulting Group. All rights reserved.</a:t>
            </a:r>
            <a:endParaRPr sz="700" b="0" i="0" u="none" strike="noStrike" cap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1" name="Google Shape;21;p3"/>
          <p:cNvPicPr preferRelativeResize="0"/>
          <p:nvPr/>
        </p:nvPicPr>
        <p:blipFill rotWithShape="1">
          <a:blip r:embed="rId2">
            <a:alphaModFix/>
          </a:blip>
          <a:srcRect t="6216" b="7715"/>
          <a:stretch/>
        </p:blipFill>
        <p:spPr>
          <a:xfrm rot="120000">
            <a:off x="2174642" y="3402828"/>
            <a:ext cx="2694666" cy="3461745"/>
          </a:xfrm>
          <a:custGeom>
            <a:avLst/>
            <a:gdLst/>
            <a:ahLst/>
            <a:cxnLst/>
            <a:rect l="l" t="t" r="r" b="b"/>
            <a:pathLst>
              <a:path w="2694666" h="3461745" extrusionOk="0">
                <a:moveTo>
                  <a:pt x="0" y="0"/>
                </a:moveTo>
                <a:lnTo>
                  <a:pt x="2694666" y="0"/>
                </a:lnTo>
                <a:lnTo>
                  <a:pt x="2694666" y="3461745"/>
                </a:lnTo>
                <a:lnTo>
                  <a:pt x="1325678" y="3461745"/>
                </a:lnTo>
                <a:lnTo>
                  <a:pt x="1671729" y="3449661"/>
                </a:lnTo>
                <a:lnTo>
                  <a:pt x="1894583" y="6023"/>
                </a:lnTo>
                <a:lnTo>
                  <a:pt x="1847153" y="12445"/>
                </a:lnTo>
                <a:lnTo>
                  <a:pt x="1149427" y="3461745"/>
                </a:lnTo>
                <a:lnTo>
                  <a:pt x="0" y="3461745"/>
                </a:lnTo>
                <a:close/>
              </a:path>
            </a:pathLst>
          </a:cu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321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36CF8-0D30-D08E-44B6-0D7192F71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848AE-4ADF-E9DA-6D76-59908C153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0CD8F-2A16-4F31-F37E-7BAD0031D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676D-691B-974D-8CCC-06089D0CB8D2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D997A-661C-CE7F-69BB-B25958DD8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C509D-FBB2-5E9C-0992-833F968B6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F928B-BA90-094D-BDD3-184148F8B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14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9EDB2-3B81-8770-A3D2-68947837D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A0D6D-8B43-0B94-2D3B-05B97CE3C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F549D-3FED-D8F6-51C7-D2FBE7829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676D-691B-974D-8CCC-06089D0CB8D2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E1CA3-460E-F40D-AB66-DE82FFD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CE57B-7B35-2D80-9085-6B4A18FDD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F928B-BA90-094D-BDD3-184148F8B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024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20393-308F-1FB5-FC59-1AC932911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787D9-96A7-18A2-7E5F-03C94DE4D5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63ACEE-E610-4F31-F50E-75929CB6B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093A3-F57E-0AA8-94B3-B2CDF93C8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676D-691B-974D-8CCC-06089D0CB8D2}" type="datetimeFigureOut">
              <a:rPr lang="en-US" smtClean="0"/>
              <a:t>9/12/23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C53EB1-2553-581A-32D9-D1C4C3FE3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09690E-F595-410C-5F0B-5BA17DD5D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F928B-BA90-094D-BDD3-184148F8B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685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054E7-A081-3790-B21A-61EF2E235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69BA7-ADE6-86AA-1D8F-276BDE1D5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1D9402-8B64-FDF0-CF8D-40E861BCC2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D84C99-858A-38A6-C165-C7BD13000F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BAFECC-F3FA-800B-4B99-52FB9262DC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BB04A5-0FA7-A36C-A0BD-D47EB5CFE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676D-691B-974D-8CCC-06089D0CB8D2}" type="datetimeFigureOut">
              <a:rPr lang="en-US" smtClean="0"/>
              <a:t>9/12/23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C4F0B6-3EFB-A33C-9489-D0769CF23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6D2C3E-440B-B5B1-E245-92A27071A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F928B-BA90-094D-BDD3-184148F8B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211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CFFAB-09F4-C709-01AE-8CF85476F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8B86EB-12A9-3B42-86C1-FF92E6F48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676D-691B-974D-8CCC-06089D0CB8D2}" type="datetimeFigureOut">
              <a:rPr lang="en-US" smtClean="0"/>
              <a:t>9/12/23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FB4859-34AD-D20D-5799-5A131905E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559A1D-2AE4-0645-619D-8D7C59BA7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F928B-BA90-094D-BDD3-184148F8B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72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EFE789-2772-FE79-015D-140424445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676D-691B-974D-8CCC-06089D0CB8D2}" type="datetimeFigureOut">
              <a:rPr lang="en-US" smtClean="0"/>
              <a:t>9/12/23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18AE6D-CCD5-2DCE-0EB3-290CD0981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3DD912-0C03-5E2C-4268-36F7DCBAD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F928B-BA90-094D-BDD3-184148F8B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23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C316F-984C-704F-9992-2D2CB05F4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C46BB-9DAD-1EFE-3F85-5CD8CF32B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1744A-AD1C-023A-D9CC-D815EA99F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99ECE8-927C-7786-9A8C-0619D4736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676D-691B-974D-8CCC-06089D0CB8D2}" type="datetimeFigureOut">
              <a:rPr lang="en-US" smtClean="0"/>
              <a:t>9/12/23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1F0AC-7985-3A6A-95D9-3C9BF5919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0967C8-59D2-56F4-35F8-30F7B5527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F928B-BA90-094D-BDD3-184148F8B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61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8AF28-A5D7-0623-7418-989E8F2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3FEFF9-4423-6683-96FD-56140BB43E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33E7F0-825A-0C0D-B9AF-6AEEE7047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B04EE-82AE-CBC8-474A-94DD8C5DC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676D-691B-974D-8CCC-06089D0CB8D2}" type="datetimeFigureOut">
              <a:rPr lang="en-US" smtClean="0"/>
              <a:t>9/12/23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1FEFE-DE63-FBF3-AF99-D0657EC92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40AB9E-BB0B-52BA-C982-CC53DFEAA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F928B-BA90-094D-BDD3-184148F8B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084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354660-5A24-C9C5-273E-F138E2ED9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803F0-78B9-5436-92EA-B58FFEA90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1DA32-0001-8A1D-A826-1A03221683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A676D-691B-974D-8CCC-06089D0CB8D2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275B1-485F-64E4-DB09-84111CAC3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29223-A929-217D-C92F-D469F507A8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F928B-BA90-094D-BDD3-184148F8B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55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1"/>
          <p:cNvSpPr txBox="1">
            <a:spLocks noGrp="1"/>
          </p:cNvSpPr>
          <p:nvPr>
            <p:ph type="title"/>
          </p:nvPr>
        </p:nvSpPr>
        <p:spPr>
          <a:xfrm>
            <a:off x="340250" y="766928"/>
            <a:ext cx="2478600" cy="13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4DF33"/>
              </a:buClr>
              <a:buSzPts val="3200"/>
              <a:buFont typeface="Trebuchet MS"/>
              <a:buNone/>
            </a:pPr>
            <a:r>
              <a:rPr lang="en-US" dirty="0">
                <a:solidFill>
                  <a:srgbClr val="D4DF33"/>
                </a:solidFill>
              </a:rPr>
              <a:t>Executive summary best practice</a:t>
            </a:r>
            <a:endParaRPr dirty="0"/>
          </a:p>
        </p:txBody>
      </p:sp>
      <p:sp>
        <p:nvSpPr>
          <p:cNvPr id="512" name="Google Shape;512;p1"/>
          <p:cNvSpPr txBox="1"/>
          <p:nvPr/>
        </p:nvSpPr>
        <p:spPr>
          <a:xfrm>
            <a:off x="4898219" y="838200"/>
            <a:ext cx="63525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80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BA73"/>
              </a:buClr>
              <a:buSzPts val="1600"/>
              <a:buFont typeface="Arial"/>
              <a:buNone/>
            </a:pPr>
            <a:r>
              <a:rPr lang="en-US" b="1" dirty="0"/>
              <a:t>Hypothesis:</a:t>
            </a:r>
            <a:endParaRPr b="1" dirty="0"/>
          </a:p>
          <a:p>
            <a:pPr marL="722151" marR="0" lvl="2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BA73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Customer churn is happening because increase in price and a 20% discount can help in retention.</a:t>
            </a:r>
            <a:endParaRPr sz="16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550800" marR="0" lvl="2" indent="-114399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28BA73"/>
              </a:buClr>
              <a:buSzPts val="1600"/>
              <a:buFont typeface="Trebuchet MS"/>
              <a:buNone/>
            </a:pPr>
            <a:endParaRPr sz="16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550800" marR="0" lvl="2" indent="-114399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28BA73"/>
              </a:buClr>
              <a:buSzPts val="1600"/>
              <a:buFont typeface="Trebuchet MS"/>
              <a:buNone/>
            </a:pPr>
            <a:endParaRPr sz="16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550800" marR="0" lvl="2" indent="-114399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28BA73"/>
              </a:buClr>
              <a:buSzPts val="1600"/>
              <a:buFont typeface="Trebuchet MS"/>
              <a:buNone/>
            </a:pPr>
            <a:endParaRPr sz="16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08000" marR="0" lvl="1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28BA73"/>
              </a:buClr>
              <a:buSzPts val="1600"/>
              <a:buFont typeface="Arial"/>
              <a:buNone/>
            </a:pPr>
            <a:r>
              <a:rPr lang="en-US" sz="16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Result:</a:t>
            </a:r>
            <a:endParaRPr b="1" dirty="0"/>
          </a:p>
          <a:p>
            <a:pPr marL="722151" marR="0" lvl="2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BA73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Hypothesis is wrong.</a:t>
            </a:r>
            <a:endParaRPr sz="16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550800" marR="0" lvl="2" indent="-114399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28BA73"/>
              </a:buClr>
              <a:buSzPts val="1600"/>
              <a:buFont typeface="Trebuchet MS"/>
              <a:buNone/>
            </a:pPr>
            <a:endParaRPr sz="16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550800" marR="0" lvl="2" indent="-114399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28BA73"/>
              </a:buClr>
              <a:buSzPts val="1600"/>
              <a:buFont typeface="Trebuchet MS"/>
              <a:buNone/>
            </a:pPr>
            <a:endParaRPr sz="16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550800" marR="0" lvl="2" indent="-114399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28BA73"/>
              </a:buClr>
              <a:buSzPts val="1600"/>
              <a:buFont typeface="Trebuchet MS"/>
              <a:buNone/>
            </a:pPr>
            <a:endParaRPr sz="16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13" name="Google Shape;513;p1"/>
          <p:cNvSpPr txBox="1"/>
          <p:nvPr/>
        </p:nvSpPr>
        <p:spPr>
          <a:xfrm>
            <a:off x="247975" y="2229550"/>
            <a:ext cx="3136800" cy="3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35</Words>
  <Application>Microsoft Macintosh PowerPoint</Application>
  <PresentationFormat>Widescreen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Trebuchet MS</vt:lpstr>
      <vt:lpstr>Office Theme</vt:lpstr>
      <vt:lpstr>Executive summary best practice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Executive summary best practice</dc:title>
  <dc:creator>Santosh Reddy Edulapalle</dc:creator>
  <cp:lastModifiedBy>Santosh Reddy Edulapalle</cp:lastModifiedBy>
  <cp:revision>1</cp:revision>
  <dcterms:created xsi:type="dcterms:W3CDTF">2023-09-12T19:27:05Z</dcterms:created>
  <dcterms:modified xsi:type="dcterms:W3CDTF">2023-09-12T19:30:42Z</dcterms:modified>
</cp:coreProperties>
</file>