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69"/>
    <p:restoredTop sz="94689"/>
  </p:normalViewPr>
  <p:slideViewPr>
    <p:cSldViewPr snapToGrid="0">
      <p:cViewPr varScale="1">
        <p:scale>
          <a:sx n="133" d="100"/>
          <a:sy n="133" d="100"/>
        </p:scale>
        <p:origin x="416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38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12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74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77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6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3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95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49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77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30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89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2/25/25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883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1" r:id="rId10"/>
    <p:sldLayoutId id="21474837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4C2118-BD21-80D5-9E34-024681CE6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1163595"/>
            <a:ext cx="6029325" cy="2855956"/>
          </a:xfrm>
        </p:spPr>
        <p:txBody>
          <a:bodyPr>
            <a:normAutofit fontScale="90000"/>
          </a:bodyPr>
          <a:lstStyle/>
          <a:p>
            <a:pPr algn="l"/>
            <a:r>
              <a:rPr lang="en-BR" sz="6800" dirty="0"/>
              <a:t>Reunião – 25/fev/2025</a:t>
            </a:r>
            <a:br>
              <a:rPr lang="en-BR" sz="6800" dirty="0"/>
            </a:br>
            <a:r>
              <a:rPr lang="en-BR" sz="6800" dirty="0"/>
              <a:t>Instituto Toffoli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AF116-B605-9D21-8F04-F02330907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200525"/>
            <a:ext cx="6029324" cy="1595437"/>
          </a:xfrm>
        </p:spPr>
        <p:txBody>
          <a:bodyPr>
            <a:normAutofit/>
          </a:bodyPr>
          <a:lstStyle/>
          <a:p>
            <a:pPr algn="l"/>
            <a:r>
              <a:rPr lang="en-BR" dirty="0"/>
              <a:t>Atividade de Extensão</a:t>
            </a:r>
          </a:p>
          <a:p>
            <a:pPr algn="l"/>
            <a:r>
              <a:rPr lang="en-BR" dirty="0"/>
              <a:t>Luis Eduardo Leon</a:t>
            </a:r>
          </a:p>
        </p:txBody>
      </p:sp>
      <p:pic>
        <p:nvPicPr>
          <p:cNvPr id="4" name="Picture 3" descr="A splash of colors on a white surface">
            <a:extLst>
              <a:ext uri="{FF2B5EF4-FFF2-40B4-BE49-F238E27FC236}">
                <a16:creationId xmlns:a16="http://schemas.microsoft.com/office/drawing/2014/main" id="{2AC01F23-FCB6-AE1C-43FD-C89E57BF89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637" r="44670"/>
          <a:stretch/>
        </p:blipFill>
        <p:spPr>
          <a:xfrm>
            <a:off x="7648048" y="-1"/>
            <a:ext cx="4543953" cy="6858002"/>
          </a:xfrm>
          <a:custGeom>
            <a:avLst/>
            <a:gdLst/>
            <a:ahLst/>
            <a:cxnLst/>
            <a:rect l="l" t="t" r="r" b="b"/>
            <a:pathLst>
              <a:path w="4543953" h="6858002"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cubicBezTo>
                  <a:pt x="348200" y="2870416"/>
                  <a:pt x="356392" y="2892181"/>
                  <a:pt x="361441" y="2914328"/>
                </a:cubicBez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6"/>
                </a:ln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14887" y="4134256"/>
                </a:lnTo>
                <a:cubicBezTo>
                  <a:pt x="413045" y="4144498"/>
                  <a:pt x="409973" y="4154857"/>
                  <a:pt x="405543" y="4165383"/>
                </a:cubicBez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1638" y="4192388"/>
                </a:lnTo>
                <a:lnTo>
                  <a:pt x="401733" y="4221391"/>
                </a:ln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395828" y="4846490"/>
                  <a:pt x="384397" y="4866958"/>
                  <a:pt x="382691" y="4889275"/>
                </a:cubicBez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81039" y="4952673"/>
                </a:lnTo>
                <a:cubicBezTo>
                  <a:pt x="376253" y="4964604"/>
                  <a:pt x="368680" y="4975511"/>
                  <a:pt x="360964" y="4987037"/>
                </a:cubicBezTo>
                <a:cubicBezTo>
                  <a:pt x="349725" y="5003801"/>
                  <a:pt x="335627" y="5022852"/>
                  <a:pt x="334485" y="5041521"/>
                </a:cubicBezTo>
                <a:cubicBezTo>
                  <a:pt x="332628" y="5073241"/>
                  <a:pt x="310088" y="5101639"/>
                  <a:pt x="308337" y="5133224"/>
                </a:cubicBezTo>
                <a:lnTo>
                  <a:pt x="308337" y="5133225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cubicBezTo>
                  <a:pt x="350964" y="5289657"/>
                  <a:pt x="359489" y="5307422"/>
                  <a:pt x="362870" y="5326163"/>
                </a:cubicBez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5103" y="5507668"/>
                </a:lnTo>
                <a:cubicBezTo>
                  <a:pt x="335056" y="5516503"/>
                  <a:pt x="337532" y="5524837"/>
                  <a:pt x="345723" y="5531694"/>
                </a:cubicBez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cubicBezTo>
                  <a:pt x="164171" y="5900323"/>
                  <a:pt x="156361" y="5918042"/>
                  <a:pt x="154075" y="5935949"/>
                </a:cubicBezTo>
                <a:lnTo>
                  <a:pt x="154075" y="5935950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62457" y="6361540"/>
                </a:lnTo>
                <a:lnTo>
                  <a:pt x="162684" y="6365557"/>
                </a:lnTo>
                <a:lnTo>
                  <a:pt x="163946" y="6387910"/>
                </a:lnTo>
                <a:lnTo>
                  <a:pt x="166047" y="6392243"/>
                </a:lnTo>
                <a:lnTo>
                  <a:pt x="173364" y="6407333"/>
                </a:lnTo>
                <a:lnTo>
                  <a:pt x="173364" y="6407332"/>
                </a:lnTo>
                <a:lnTo>
                  <a:pt x="166047" y="6392243"/>
                </a:lnTo>
                <a:lnTo>
                  <a:pt x="163946" y="6387910"/>
                </a:lnTo>
                <a:lnTo>
                  <a:pt x="162684" y="6365557"/>
                </a:ln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5"/>
                </a:ln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60957" y="5909351"/>
                </a:lnTo>
                <a:cubicBezTo>
                  <a:pt x="164171" y="5900611"/>
                  <a:pt x="168076" y="5892038"/>
                  <a:pt x="171981" y="5883752"/>
                </a:cubicBez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cubicBezTo>
                  <a:pt x="341628" y="5528265"/>
                  <a:pt x="338961" y="5524467"/>
                  <a:pt x="337324" y="5520422"/>
                </a:cubicBez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4317" y="5355014"/>
                </a:lnTo>
                <a:cubicBezTo>
                  <a:pt x="366264" y="5325412"/>
                  <a:pt x="358727" y="5298086"/>
                  <a:pt x="335437" y="5272796"/>
                </a:cubicBez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4"/>
                </a:lnTo>
                <a:lnTo>
                  <a:pt x="315052" y="5166113"/>
                </a:lnTo>
                <a:lnTo>
                  <a:pt x="308337" y="5133225"/>
                </a:lnTo>
                <a:lnTo>
                  <a:pt x="315482" y="5102461"/>
                </a:lnTo>
                <a:cubicBezTo>
                  <a:pt x="322817" y="5082339"/>
                  <a:pt x="333247" y="5062669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72538" y="4969748"/>
                  <a:pt x="383790" y="4953853"/>
                  <a:pt x="385799" y="4933805"/>
                </a:cubicBezTo>
                <a:lnTo>
                  <a:pt x="385799" y="4933805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87469" y="4867614"/>
                </a:lnTo>
                <a:cubicBezTo>
                  <a:pt x="392589" y="4853636"/>
                  <a:pt x="401352" y="4840633"/>
                  <a:pt x="412401" y="4828917"/>
                </a:cubicBez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lnTo>
                  <a:pt x="401733" y="4221391"/>
                </a:lnTo>
                <a:lnTo>
                  <a:pt x="401733" y="4221391"/>
                </a:lnTo>
                <a:lnTo>
                  <a:pt x="401638" y="4192388"/>
                </a:lnTo>
                <a:lnTo>
                  <a:pt x="405543" y="4165384"/>
                </a:lnTo>
                <a:cubicBezTo>
                  <a:pt x="414402" y="4144333"/>
                  <a:pt x="417831" y="4123948"/>
                  <a:pt x="416855" y="4103826"/>
                </a:cubicBez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20"/>
                </a:ln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8"/>
                </a:ln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3"/>
                </a:lnTo>
                <a:lnTo>
                  <a:pt x="366072" y="2947862"/>
                </a:lnTo>
                <a:cubicBezTo>
                  <a:pt x="364965" y="2913982"/>
                  <a:pt x="351534" y="2881226"/>
                  <a:pt x="341533" y="2848793"/>
                </a:cubicBez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16497" y="2426822"/>
                  <a:pt x="410353" y="2444777"/>
                  <a:pt x="409472" y="2463017"/>
                </a:cubicBezTo>
                <a:lnTo>
                  <a:pt x="409472" y="2463018"/>
                </a:lnTo>
                <a:lnTo>
                  <a:pt x="409472" y="2463018"/>
                </a:lnTo>
                <a:cubicBezTo>
                  <a:pt x="408591" y="2481259"/>
                  <a:pt x="412972" y="2499786"/>
                  <a:pt x="418115" y="2518265"/>
                </a:cubicBez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52"/>
                </a:ln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lnTo>
                  <a:pt x="296001" y="2745352"/>
                </a:ln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cubicBezTo>
                  <a:pt x="415544" y="2509025"/>
                  <a:pt x="413163" y="2499773"/>
                  <a:pt x="411535" y="2490551"/>
                </a:cubicBezTo>
                <a:lnTo>
                  <a:pt x="409472" y="2463018"/>
                </a:lnTo>
                <a:lnTo>
                  <a:pt x="415303" y="2435913"/>
                </a:lnTo>
                <a:cubicBezTo>
                  <a:pt x="418938" y="2426977"/>
                  <a:pt x="424451" y="2418154"/>
                  <a:pt x="432404" y="2409486"/>
                </a:cubicBez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2926" y="1453958"/>
                </a:moveTo>
                <a:lnTo>
                  <a:pt x="798723" y="1459073"/>
                </a:lnTo>
                <a:lnTo>
                  <a:pt x="807941" y="1481572"/>
                </a:lnTo>
                <a:lnTo>
                  <a:pt x="798724" y="1459074"/>
                </a:lnTo>
                <a:lnTo>
                  <a:pt x="798723" y="1459073"/>
                </a:lnTo>
                <a:lnTo>
                  <a:pt x="798723" y="1459073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69105" y="298169"/>
                </a:moveTo>
                <a:lnTo>
                  <a:pt x="783887" y="313533"/>
                </a:ln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lnTo>
                  <a:pt x="783887" y="313533"/>
                </a:lnTo>
                <a:lnTo>
                  <a:pt x="783887" y="313533"/>
                </a:ln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58551" y="228948"/>
                </a:lnTo>
                <a:lnTo>
                  <a:pt x="758551" y="228949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4543953" y="2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284400" y="6858001"/>
                </a:ln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lnTo>
                  <a:pt x="311551" y="6702976"/>
                </a:lnTo>
                <a:lnTo>
                  <a:pt x="311551" y="6702976"/>
                </a:lnTo>
                <a:cubicBezTo>
                  <a:pt x="311956" y="6689783"/>
                  <a:pt x="307622" y="6676448"/>
                  <a:pt x="296953" y="6662541"/>
                </a:cubicBezTo>
                <a:cubicBezTo>
                  <a:pt x="293286" y="6657825"/>
                  <a:pt x="290989" y="6651967"/>
                  <a:pt x="289870" y="6645552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lnTo>
                  <a:pt x="328959" y="6564620"/>
                </a:ln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58" y="6625225"/>
                </a:lnTo>
                <a:cubicBezTo>
                  <a:pt x="287762" y="6639108"/>
                  <a:pt x="289619" y="6653111"/>
                  <a:pt x="296953" y="6662542"/>
                </a:cubicBezTo>
                <a:cubicBezTo>
                  <a:pt x="302288" y="6669496"/>
                  <a:pt x="306038" y="6676306"/>
                  <a:pt x="308405" y="6683027"/>
                </a:cubicBezTo>
                <a:lnTo>
                  <a:pt x="311551" y="6702976"/>
                </a:ln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78237" y="6812064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874716" cy="6858001"/>
            <a:chOff x="7620000" y="-1"/>
            <a:chExt cx="874716" cy="6858001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13687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33D47-F566-ED33-86F0-7CB285F62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Agradecimento e Alinhamento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A0129-58CF-6881-D6F8-7BE2961BE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Obrigado pela oportunidade!</a:t>
            </a:r>
          </a:p>
          <a:p>
            <a:r>
              <a:rPr lang="en-BR" dirty="0"/>
              <a:t>Feedbacks e ajustes são bem-vindos para garantir o sucesso do projeto!</a:t>
            </a:r>
          </a:p>
        </p:txBody>
      </p:sp>
    </p:spTree>
    <p:extLst>
      <p:ext uri="{BB962C8B-B14F-4D97-AF65-F5344CB8AC3E}">
        <p14:creationId xmlns:p14="http://schemas.microsoft.com/office/powerpoint/2010/main" val="1168430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9FEAAE4-608F-4DE6-97B4-51573869A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5062873" cy="6858003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tx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D94496-13CD-1DDB-33F9-01E8A41C7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35" y="1143000"/>
            <a:ext cx="3285045" cy="4572000"/>
          </a:xfrm>
        </p:spPr>
        <p:txBody>
          <a:bodyPr anchor="ctr">
            <a:normAutofit/>
          </a:bodyPr>
          <a:lstStyle/>
          <a:p>
            <a:pPr algn="r"/>
            <a:r>
              <a:rPr lang="en-BR" dirty="0"/>
              <a:t>Reunião inicial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03C1F1-33AC-4C16-AD56-DD6382C36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08320" y="-1"/>
            <a:ext cx="548640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66E751B-0173-4DAE-BDFD-D5855E48F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24F58DB-B3B0-4265-8312-823370262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D6176-E9D5-C48D-6DC9-62FC9D71E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9369" y="1143000"/>
            <a:ext cx="5876395" cy="4572000"/>
          </a:xfrm>
        </p:spPr>
        <p:txBody>
          <a:bodyPr anchor="ctr">
            <a:normAutofit/>
          </a:bodyPr>
          <a:lstStyle/>
          <a:p>
            <a:r>
              <a:rPr lang="en-BR" dirty="0"/>
              <a:t>Projeto: Aplicativo para Gestão de Pacientes em situação de vulnerabilidade social</a:t>
            </a:r>
          </a:p>
        </p:txBody>
      </p:sp>
    </p:spTree>
    <p:extLst>
      <p:ext uri="{BB962C8B-B14F-4D97-AF65-F5344CB8AC3E}">
        <p14:creationId xmlns:p14="http://schemas.microsoft.com/office/powerpoint/2010/main" val="2812588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B351D-0A20-87A0-3955-AC78B71E9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Apresentação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4F60C-E5D6-6176-8D82-AB467DC61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Reponsável pelo desenvolvimento do sistema: Luis Eduardo Leon</a:t>
            </a:r>
          </a:p>
          <a:p>
            <a:r>
              <a:rPr lang="en-BR" dirty="0"/>
              <a:t>Objetivo: Digitalizar e otimizar o controle dos atendimentos voluntários</a:t>
            </a:r>
          </a:p>
        </p:txBody>
      </p:sp>
    </p:spTree>
    <p:extLst>
      <p:ext uri="{BB962C8B-B14F-4D97-AF65-F5344CB8AC3E}">
        <p14:creationId xmlns:p14="http://schemas.microsoft.com/office/powerpoint/2010/main" val="2390294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B904B-1CBC-A43D-595A-C8D3C1F9E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Problema atual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AE6EA-4BCE-FA9B-E3E4-AF3BDF026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O cadastro e a gestão de pacientes voluntários são feitos manualmente</a:t>
            </a:r>
          </a:p>
          <a:p>
            <a:r>
              <a:rPr lang="en-BR" dirty="0"/>
              <a:t>Uso de papel, cadernos e planilhas, o que gera retrabalho e erros</a:t>
            </a:r>
          </a:p>
        </p:txBody>
      </p:sp>
    </p:spTree>
    <p:extLst>
      <p:ext uri="{BB962C8B-B14F-4D97-AF65-F5344CB8AC3E}">
        <p14:creationId xmlns:p14="http://schemas.microsoft.com/office/powerpoint/2010/main" val="3314936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7AFAD-525D-04B5-6286-85E57F4C8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Solução proposta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B75C2-5FA7-430E-DF41-E08B5B3C4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Aplicativo web e mobile para pacientes e equipe do Instituto Toffoli</a:t>
            </a:r>
          </a:p>
          <a:p>
            <a:r>
              <a:rPr lang="en-BR" dirty="0"/>
              <a:t>Funcionalidades iniciais: cadastro, agenda e confirmação online</a:t>
            </a:r>
          </a:p>
        </p:txBody>
      </p:sp>
    </p:spTree>
    <p:extLst>
      <p:ext uri="{BB962C8B-B14F-4D97-AF65-F5344CB8AC3E}">
        <p14:creationId xmlns:p14="http://schemas.microsoft.com/office/powerpoint/2010/main" val="439064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942C2-5A01-3D15-8494-048C0EB1D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Benefícios para o Instituto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50FF2-F882-EECA-9B18-EB3EB586C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Redução de erros e ganho de produtividade</a:t>
            </a:r>
          </a:p>
          <a:p>
            <a:r>
              <a:rPr lang="en-BR" dirty="0"/>
              <a:t>Melhor organização e acesso rápido às informações</a:t>
            </a:r>
          </a:p>
        </p:txBody>
      </p:sp>
    </p:spTree>
    <p:extLst>
      <p:ext uri="{BB962C8B-B14F-4D97-AF65-F5344CB8AC3E}">
        <p14:creationId xmlns:p14="http://schemas.microsoft.com/office/powerpoint/2010/main" val="2359487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3C7FF-05F8-798B-9014-99482959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Tecnologias utilizadas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BE13D-E4D1-7F0A-2C4A-3942EA831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React Native para app mobile</a:t>
            </a:r>
          </a:p>
          <a:p>
            <a:r>
              <a:rPr lang="en-BR" dirty="0"/>
              <a:t>Spring Boot para o backend e integração de dados</a:t>
            </a:r>
          </a:p>
        </p:txBody>
      </p:sp>
    </p:spTree>
    <p:extLst>
      <p:ext uri="{BB962C8B-B14F-4D97-AF65-F5344CB8AC3E}">
        <p14:creationId xmlns:p14="http://schemas.microsoft.com/office/powerpoint/2010/main" val="1489048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0EFF-C5DD-377F-086D-718F7B246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Etapas do desenvolvimento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C8693-2796-3291-ED85-7D3C188FF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BR" dirty="0"/>
              <a:t>Levantamento de requisitos (fase atual)</a:t>
            </a:r>
          </a:p>
          <a:p>
            <a:pPr marL="514350" indent="-514350">
              <a:buFont typeface="+mj-lt"/>
              <a:buAutoNum type="arabicPeriod"/>
            </a:pPr>
            <a:r>
              <a:rPr lang="en-BR" dirty="0"/>
              <a:t>Desenvolvimento e testes</a:t>
            </a:r>
          </a:p>
          <a:p>
            <a:pPr marL="514350" indent="-514350">
              <a:buFont typeface="+mj-lt"/>
              <a:buAutoNum type="arabicPeriod"/>
            </a:pPr>
            <a:r>
              <a:rPr lang="en-BR" dirty="0"/>
              <a:t>Treinamento e implantação</a:t>
            </a:r>
          </a:p>
        </p:txBody>
      </p:sp>
    </p:spTree>
    <p:extLst>
      <p:ext uri="{BB962C8B-B14F-4D97-AF65-F5344CB8AC3E}">
        <p14:creationId xmlns:p14="http://schemas.microsoft.com/office/powerpoint/2010/main" val="2840510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5D5C-0432-FB41-8D11-46D0EEF2A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Próximos passos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846B4-2E5F-DE7E-0C4D-60FAE76CA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Validação dos requisitos com a equipe do Instituto Toffoli</a:t>
            </a:r>
          </a:p>
          <a:p>
            <a:r>
              <a:rPr lang="en-BR" dirty="0"/>
              <a:t>Definir o cronograma e os pontos de homologação com Gabriel Moraes</a:t>
            </a:r>
          </a:p>
        </p:txBody>
      </p:sp>
    </p:spTree>
    <p:extLst>
      <p:ext uri="{BB962C8B-B14F-4D97-AF65-F5344CB8AC3E}">
        <p14:creationId xmlns:p14="http://schemas.microsoft.com/office/powerpoint/2010/main" val="2798331270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195</Words>
  <Application>Microsoft Macintosh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Nova Cond</vt:lpstr>
      <vt:lpstr>Impact</vt:lpstr>
      <vt:lpstr>TornVTI</vt:lpstr>
      <vt:lpstr>Reunião – 25/fev/2025 Instituto Toffoli</vt:lpstr>
      <vt:lpstr>Reunião inicial</vt:lpstr>
      <vt:lpstr>Apresentação</vt:lpstr>
      <vt:lpstr>Problema atual </vt:lpstr>
      <vt:lpstr>Solução proposta </vt:lpstr>
      <vt:lpstr>Benefícios para o Instituto </vt:lpstr>
      <vt:lpstr>Tecnologias utilizadas</vt:lpstr>
      <vt:lpstr>Etapas do desenvolvimento </vt:lpstr>
      <vt:lpstr>Próximos passos</vt:lpstr>
      <vt:lpstr>Agradecimento e Alinhamento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Eduardo Leon</dc:creator>
  <cp:lastModifiedBy>Luis Eduardo Leon</cp:lastModifiedBy>
  <cp:revision>1</cp:revision>
  <dcterms:created xsi:type="dcterms:W3CDTF">2025-02-26T01:32:44Z</dcterms:created>
  <dcterms:modified xsi:type="dcterms:W3CDTF">2025-02-26T01:39:42Z</dcterms:modified>
</cp:coreProperties>
</file>