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5588"/>
  </p:normalViewPr>
  <p:slideViewPr>
    <p:cSldViewPr snapToGrid="0" snapToObjects="1">
      <p:cViewPr varScale="1">
        <p:scale>
          <a:sx n="104" d="100"/>
          <a:sy n="104" d="100"/>
        </p:scale>
        <p:origin x="2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7/6/20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7/6/20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7/6/20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load.geonames.org/export/zip/" TargetMode="External"/><Relationship Id="rId2" Type="http://schemas.openxmlformats.org/officeDocument/2006/relationships/hyperlink" Target="https://www.correosdemexico.gob.mx/SSLServicios/ConsultaCP/Descarga.aspx" TargetMode="External"/><Relationship Id="rId1" Type="http://schemas.openxmlformats.org/officeDocument/2006/relationships/slideLayout" Target="../slideLayouts/slideLayout2.xml"/><Relationship Id="rId4"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5AD7-054B-BE4E-98CB-8A67D6A211CF}"/>
              </a:ext>
            </a:extLst>
          </p:cNvPr>
          <p:cNvSpPr>
            <a:spLocks noGrp="1"/>
          </p:cNvSpPr>
          <p:nvPr>
            <p:ph type="ctrTitle"/>
          </p:nvPr>
        </p:nvSpPr>
        <p:spPr/>
        <p:txBody>
          <a:bodyPr/>
          <a:lstStyle/>
          <a:p>
            <a:r>
              <a:rPr lang="en-US" sz="4800" dirty="0"/>
              <a:t>Most suitable place to open a new venue in San Pedro Garza García, N.L., México</a:t>
            </a:r>
            <a:br>
              <a:rPr lang="en-US" sz="4800" dirty="0"/>
            </a:br>
            <a:endParaRPr lang="en-US" sz="4800" dirty="0"/>
          </a:p>
        </p:txBody>
      </p:sp>
      <p:sp>
        <p:nvSpPr>
          <p:cNvPr id="3" name="Subtitle 2">
            <a:extLst>
              <a:ext uri="{FF2B5EF4-FFF2-40B4-BE49-F238E27FC236}">
                <a16:creationId xmlns:a16="http://schemas.microsoft.com/office/drawing/2014/main" id="{29AE2B9E-FCA3-6642-B0D3-134A584388F4}"/>
              </a:ext>
            </a:extLst>
          </p:cNvPr>
          <p:cNvSpPr>
            <a:spLocks noGrp="1"/>
          </p:cNvSpPr>
          <p:nvPr>
            <p:ph type="subTitle" idx="1"/>
          </p:nvPr>
        </p:nvSpPr>
        <p:spPr/>
        <p:txBody>
          <a:bodyPr/>
          <a:lstStyle/>
          <a:p>
            <a:r>
              <a:rPr lang="en-US" dirty="0"/>
              <a:t>By: Eduardo j. Mendoza </a:t>
            </a:r>
          </a:p>
        </p:txBody>
      </p:sp>
    </p:spTree>
    <p:extLst>
      <p:ext uri="{BB962C8B-B14F-4D97-AF65-F5344CB8AC3E}">
        <p14:creationId xmlns:p14="http://schemas.microsoft.com/office/powerpoint/2010/main" val="165506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21C8-DDD7-D949-AF71-2D8F700231E1}"/>
              </a:ext>
            </a:extLst>
          </p:cNvPr>
          <p:cNvSpPr>
            <a:spLocks noGrp="1"/>
          </p:cNvSpPr>
          <p:nvPr>
            <p:ph type="title"/>
          </p:nvPr>
        </p:nvSpPr>
        <p:spPr/>
        <p:txBody>
          <a:bodyPr/>
          <a:lstStyle/>
          <a:p>
            <a:r>
              <a:rPr lang="en-US" dirty="0"/>
              <a:t>BEST LOCATION TO SET A NEW VENUE</a:t>
            </a:r>
          </a:p>
        </p:txBody>
      </p:sp>
      <p:sp>
        <p:nvSpPr>
          <p:cNvPr id="3" name="Content Placeholder 2">
            <a:extLst>
              <a:ext uri="{FF2B5EF4-FFF2-40B4-BE49-F238E27FC236}">
                <a16:creationId xmlns:a16="http://schemas.microsoft.com/office/drawing/2014/main" id="{CA1333A8-0466-3C42-A82C-1F04987AD497}"/>
              </a:ext>
            </a:extLst>
          </p:cNvPr>
          <p:cNvSpPr>
            <a:spLocks noGrp="1"/>
          </p:cNvSpPr>
          <p:nvPr>
            <p:ph idx="1"/>
          </p:nvPr>
        </p:nvSpPr>
        <p:spPr/>
        <p:txBody>
          <a:bodyPr/>
          <a:lstStyle/>
          <a:p>
            <a:r>
              <a:rPr lang="en-US" dirty="0"/>
              <a:t>The main goal is to find out a suitable niche to start a new business, it can be a recreational center, a restaurant, and where to place it in a city rich in diversity of venues and with high competitiveness between business. </a:t>
            </a:r>
          </a:p>
          <a:p>
            <a:endParaRPr lang="en-US" dirty="0"/>
          </a:p>
        </p:txBody>
      </p:sp>
    </p:spTree>
    <p:extLst>
      <p:ext uri="{BB962C8B-B14F-4D97-AF65-F5344CB8AC3E}">
        <p14:creationId xmlns:p14="http://schemas.microsoft.com/office/powerpoint/2010/main" val="339822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FDD9-1915-7649-8550-97F47301ADB9}"/>
              </a:ext>
            </a:extLst>
          </p:cNvPr>
          <p:cNvSpPr>
            <a:spLocks noGrp="1"/>
          </p:cNvSpPr>
          <p:nvPr>
            <p:ph type="title"/>
          </p:nvPr>
        </p:nvSpPr>
        <p:spPr/>
        <p:txBody>
          <a:bodyPr/>
          <a:lstStyle/>
          <a:p>
            <a:r>
              <a:rPr lang="en-US" dirty="0"/>
              <a:t>DATA ACQUISITION </a:t>
            </a:r>
          </a:p>
        </p:txBody>
      </p:sp>
      <p:sp>
        <p:nvSpPr>
          <p:cNvPr id="3" name="Content Placeholder 2">
            <a:extLst>
              <a:ext uri="{FF2B5EF4-FFF2-40B4-BE49-F238E27FC236}">
                <a16:creationId xmlns:a16="http://schemas.microsoft.com/office/drawing/2014/main" id="{BBDB9A65-3EBF-B742-A23C-AB4E0EDB4F30}"/>
              </a:ext>
            </a:extLst>
          </p:cNvPr>
          <p:cNvSpPr>
            <a:spLocks noGrp="1"/>
          </p:cNvSpPr>
          <p:nvPr>
            <p:ph idx="1"/>
          </p:nvPr>
        </p:nvSpPr>
        <p:spPr/>
        <p:txBody>
          <a:bodyPr/>
          <a:lstStyle/>
          <a:p>
            <a:r>
              <a:rPr lang="en-US" dirty="0"/>
              <a:t>Postal codes were obtained from the official </a:t>
            </a:r>
            <a:r>
              <a:rPr lang="en-US" u="sng" dirty="0">
                <a:hlinkClick r:id="rId2"/>
              </a:rPr>
              <a:t>Mexican postal service</a:t>
            </a:r>
            <a:r>
              <a:rPr lang="en-US" dirty="0"/>
              <a:t>, the problem is that this data set does not contain the latitude and longitude of the postal codes, so this other needed information was gathered from the free online database known as </a:t>
            </a:r>
            <a:r>
              <a:rPr lang="en-US" u="sng" dirty="0">
                <a:hlinkClick r:id="rId3"/>
              </a:rPr>
              <a:t>GeoNames</a:t>
            </a:r>
            <a:r>
              <a:rPr lang="en-US" dirty="0"/>
              <a:t>. The venues information was gathered from the </a:t>
            </a:r>
            <a:r>
              <a:rPr lang="en-US" u="sng" dirty="0">
                <a:hlinkClick r:id="rId4"/>
              </a:rPr>
              <a:t>Foursquare API.</a:t>
            </a:r>
            <a:endParaRPr lang="en-US" dirty="0"/>
          </a:p>
          <a:p>
            <a:pPr marL="0" indent="0">
              <a:buNone/>
            </a:pPr>
            <a:endParaRPr lang="en-US" dirty="0"/>
          </a:p>
        </p:txBody>
      </p:sp>
    </p:spTree>
    <p:extLst>
      <p:ext uri="{BB962C8B-B14F-4D97-AF65-F5344CB8AC3E}">
        <p14:creationId xmlns:p14="http://schemas.microsoft.com/office/powerpoint/2010/main" val="38356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FE42-85DC-9343-B4AC-46529CB81032}"/>
              </a:ext>
            </a:extLst>
          </p:cNvPr>
          <p:cNvSpPr>
            <a:spLocks noGrp="1"/>
          </p:cNvSpPr>
          <p:nvPr>
            <p:ph type="title"/>
          </p:nvPr>
        </p:nvSpPr>
        <p:spPr/>
        <p:txBody>
          <a:bodyPr/>
          <a:lstStyle/>
          <a:p>
            <a:r>
              <a:rPr lang="en-US" dirty="0"/>
              <a:t>DATA CLEANING </a:t>
            </a:r>
          </a:p>
        </p:txBody>
      </p:sp>
      <p:pic>
        <p:nvPicPr>
          <p:cNvPr id="4" name="Content Placeholder 3" descr="A screenshot of a cell phone&#10;&#10;Description automatically generated">
            <a:extLst>
              <a:ext uri="{FF2B5EF4-FFF2-40B4-BE49-F238E27FC236}">
                <a16:creationId xmlns:a16="http://schemas.microsoft.com/office/drawing/2014/main" id="{ED4DA950-65D3-8C42-8801-6B2681E8D025}"/>
              </a:ext>
            </a:extLst>
          </p:cNvPr>
          <p:cNvPicPr>
            <a:picLocks noGrp="1"/>
          </p:cNvPicPr>
          <p:nvPr>
            <p:ph idx="1"/>
          </p:nvPr>
        </p:nvPicPr>
        <p:blipFill>
          <a:blip r:embed="rId2"/>
          <a:stretch>
            <a:fillRect/>
          </a:stretch>
        </p:blipFill>
        <p:spPr>
          <a:xfrm>
            <a:off x="862128" y="3429000"/>
            <a:ext cx="10467743" cy="2743201"/>
          </a:xfrm>
          <a:prstGeom prst="rect">
            <a:avLst/>
          </a:prstGeom>
        </p:spPr>
      </p:pic>
      <p:sp>
        <p:nvSpPr>
          <p:cNvPr id="5" name="TextBox 4">
            <a:extLst>
              <a:ext uri="{FF2B5EF4-FFF2-40B4-BE49-F238E27FC236}">
                <a16:creationId xmlns:a16="http://schemas.microsoft.com/office/drawing/2014/main" id="{B163CC29-ED1F-C344-B223-E8C8253CCCFC}"/>
              </a:ext>
            </a:extLst>
          </p:cNvPr>
          <p:cNvSpPr txBox="1"/>
          <p:nvPr/>
        </p:nvSpPr>
        <p:spPr>
          <a:xfrm>
            <a:off x="717176" y="2689412"/>
            <a:ext cx="4840942" cy="369332"/>
          </a:xfrm>
          <a:prstGeom prst="rect">
            <a:avLst/>
          </a:prstGeom>
          <a:noFill/>
        </p:spPr>
        <p:txBody>
          <a:bodyPr wrap="square" rtlCol="0">
            <a:spAutoFit/>
          </a:bodyPr>
          <a:lstStyle/>
          <a:p>
            <a:r>
              <a:rPr lang="en-US" dirty="0"/>
              <a:t>Final </a:t>
            </a:r>
            <a:r>
              <a:rPr lang="en-US" dirty="0" err="1"/>
              <a:t>dataframe</a:t>
            </a:r>
            <a:r>
              <a:rPr lang="en-US" dirty="0"/>
              <a:t>:</a:t>
            </a:r>
          </a:p>
        </p:txBody>
      </p:sp>
    </p:spTree>
    <p:extLst>
      <p:ext uri="{BB962C8B-B14F-4D97-AF65-F5344CB8AC3E}">
        <p14:creationId xmlns:p14="http://schemas.microsoft.com/office/powerpoint/2010/main" val="351937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AA4E-DEF8-634E-9ABB-0D7DF4914EBD}"/>
              </a:ext>
            </a:extLst>
          </p:cNvPr>
          <p:cNvSpPr>
            <a:spLocks noGrp="1"/>
          </p:cNvSpPr>
          <p:nvPr>
            <p:ph type="title"/>
          </p:nvPr>
        </p:nvSpPr>
        <p:spPr/>
        <p:txBody>
          <a:bodyPr/>
          <a:lstStyle/>
          <a:p>
            <a:r>
              <a:rPr lang="en-US" dirty="0"/>
              <a:t>POSTAL CODES LOCATIONS</a:t>
            </a:r>
          </a:p>
        </p:txBody>
      </p:sp>
      <p:pic>
        <p:nvPicPr>
          <p:cNvPr id="4" name="Content Placeholder 3" descr="A picture containing text, map&#10;&#10;Description automatically generated">
            <a:extLst>
              <a:ext uri="{FF2B5EF4-FFF2-40B4-BE49-F238E27FC236}">
                <a16:creationId xmlns:a16="http://schemas.microsoft.com/office/drawing/2014/main" id="{4DA68B14-49B9-6D45-9DB7-6616E7BD7A99}"/>
              </a:ext>
            </a:extLst>
          </p:cNvPr>
          <p:cNvPicPr>
            <a:picLocks noGrp="1"/>
          </p:cNvPicPr>
          <p:nvPr>
            <p:ph idx="1"/>
          </p:nvPr>
        </p:nvPicPr>
        <p:blipFill>
          <a:blip r:embed="rId2"/>
          <a:stretch>
            <a:fillRect/>
          </a:stretch>
        </p:blipFill>
        <p:spPr>
          <a:xfrm>
            <a:off x="1155700" y="2835977"/>
            <a:ext cx="8824913" cy="2951346"/>
          </a:xfrm>
          <a:prstGeom prst="rect">
            <a:avLst/>
          </a:prstGeom>
        </p:spPr>
      </p:pic>
    </p:spTree>
    <p:extLst>
      <p:ext uri="{BB962C8B-B14F-4D97-AF65-F5344CB8AC3E}">
        <p14:creationId xmlns:p14="http://schemas.microsoft.com/office/powerpoint/2010/main" val="108147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840A-A5B0-0740-9A93-F2B0A79A0F84}"/>
              </a:ext>
            </a:extLst>
          </p:cNvPr>
          <p:cNvSpPr>
            <a:spLocks noGrp="1"/>
          </p:cNvSpPr>
          <p:nvPr>
            <p:ph type="title"/>
          </p:nvPr>
        </p:nvSpPr>
        <p:spPr/>
        <p:txBody>
          <a:bodyPr/>
          <a:lstStyle/>
          <a:p>
            <a:r>
              <a:rPr lang="en-US" dirty="0"/>
              <a:t>TOP 10 VENUES PER LOCATION</a:t>
            </a:r>
          </a:p>
        </p:txBody>
      </p:sp>
      <p:pic>
        <p:nvPicPr>
          <p:cNvPr id="4" name="Content Placeholder 3" descr="A screenshot of a cell phone&#10;&#10;Description automatically generated">
            <a:extLst>
              <a:ext uri="{FF2B5EF4-FFF2-40B4-BE49-F238E27FC236}">
                <a16:creationId xmlns:a16="http://schemas.microsoft.com/office/drawing/2014/main" id="{4B3A2FC7-9CAA-E04C-93C8-D0230AC8B672}"/>
              </a:ext>
            </a:extLst>
          </p:cNvPr>
          <p:cNvPicPr>
            <a:picLocks noGrp="1"/>
          </p:cNvPicPr>
          <p:nvPr>
            <p:ph idx="1"/>
          </p:nvPr>
        </p:nvPicPr>
        <p:blipFill>
          <a:blip r:embed="rId2"/>
          <a:stretch>
            <a:fillRect/>
          </a:stretch>
        </p:blipFill>
        <p:spPr>
          <a:xfrm>
            <a:off x="1154954" y="2750917"/>
            <a:ext cx="9317225" cy="3498013"/>
          </a:xfrm>
          <a:prstGeom prst="rect">
            <a:avLst/>
          </a:prstGeom>
        </p:spPr>
      </p:pic>
    </p:spTree>
    <p:extLst>
      <p:ext uri="{BB962C8B-B14F-4D97-AF65-F5344CB8AC3E}">
        <p14:creationId xmlns:p14="http://schemas.microsoft.com/office/powerpoint/2010/main" val="63914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BECC-8A14-174A-8E95-3A9AE4D9865E}"/>
              </a:ext>
            </a:extLst>
          </p:cNvPr>
          <p:cNvSpPr>
            <a:spLocks noGrp="1"/>
          </p:cNvSpPr>
          <p:nvPr>
            <p:ph type="title"/>
          </p:nvPr>
        </p:nvSpPr>
        <p:spPr/>
        <p:txBody>
          <a:bodyPr/>
          <a:lstStyle/>
          <a:p>
            <a:r>
              <a:rPr lang="en-US" dirty="0"/>
              <a:t>CLUSTERED LOCATIONS </a:t>
            </a:r>
          </a:p>
        </p:txBody>
      </p:sp>
      <p:pic>
        <p:nvPicPr>
          <p:cNvPr id="4" name="Content Placeholder 3" descr="A picture containing text, map&#10;&#10;Description automatically generated">
            <a:extLst>
              <a:ext uri="{FF2B5EF4-FFF2-40B4-BE49-F238E27FC236}">
                <a16:creationId xmlns:a16="http://schemas.microsoft.com/office/drawing/2014/main" id="{16DF055C-2CD8-8E40-9D03-790D6F9A7D4B}"/>
              </a:ext>
            </a:extLst>
          </p:cNvPr>
          <p:cNvPicPr>
            <a:picLocks noGrp="1"/>
          </p:cNvPicPr>
          <p:nvPr>
            <p:ph idx="1"/>
          </p:nvPr>
        </p:nvPicPr>
        <p:blipFill>
          <a:blip r:embed="rId2"/>
          <a:stretch>
            <a:fillRect/>
          </a:stretch>
        </p:blipFill>
        <p:spPr>
          <a:xfrm>
            <a:off x="368037" y="1548653"/>
            <a:ext cx="7504729" cy="3760694"/>
          </a:xfrm>
          <a:prstGeom prst="rect">
            <a:avLst/>
          </a:prstGeom>
        </p:spPr>
      </p:pic>
      <p:graphicFrame>
        <p:nvGraphicFramePr>
          <p:cNvPr id="5" name="Content Placeholder 3">
            <a:extLst>
              <a:ext uri="{FF2B5EF4-FFF2-40B4-BE49-F238E27FC236}">
                <a16:creationId xmlns:a16="http://schemas.microsoft.com/office/drawing/2014/main" id="{756F7548-2976-4B4C-9BD5-9B0217FF4D04}"/>
              </a:ext>
            </a:extLst>
          </p:cNvPr>
          <p:cNvGraphicFramePr>
            <a:graphicFrameLocks/>
          </p:cNvGraphicFramePr>
          <p:nvPr>
            <p:extLst>
              <p:ext uri="{D42A27DB-BD31-4B8C-83A1-F6EECF244321}">
                <p14:modId xmlns:p14="http://schemas.microsoft.com/office/powerpoint/2010/main" val="1719914522"/>
              </p:ext>
            </p:extLst>
          </p:nvPr>
        </p:nvGraphicFramePr>
        <p:xfrm>
          <a:off x="7142491" y="3768811"/>
          <a:ext cx="4681472" cy="2732125"/>
        </p:xfrm>
        <a:graphic>
          <a:graphicData uri="http://schemas.openxmlformats.org/drawingml/2006/table">
            <a:tbl>
              <a:tblPr firstRow="1" firstCol="1" bandRow="1">
                <a:tableStyleId>{5C22544A-7EE6-4342-B048-85BDC9FD1C3A}</a:tableStyleId>
              </a:tblPr>
              <a:tblGrid>
                <a:gridCol w="1554149">
                  <a:extLst>
                    <a:ext uri="{9D8B030D-6E8A-4147-A177-3AD203B41FA5}">
                      <a16:colId xmlns:a16="http://schemas.microsoft.com/office/drawing/2014/main" val="1422405633"/>
                    </a:ext>
                  </a:extLst>
                </a:gridCol>
                <a:gridCol w="1403440">
                  <a:extLst>
                    <a:ext uri="{9D8B030D-6E8A-4147-A177-3AD203B41FA5}">
                      <a16:colId xmlns:a16="http://schemas.microsoft.com/office/drawing/2014/main" val="880955661"/>
                    </a:ext>
                  </a:extLst>
                </a:gridCol>
                <a:gridCol w="1723883">
                  <a:extLst>
                    <a:ext uri="{9D8B030D-6E8A-4147-A177-3AD203B41FA5}">
                      <a16:colId xmlns:a16="http://schemas.microsoft.com/office/drawing/2014/main" val="1589906688"/>
                    </a:ext>
                  </a:extLst>
                </a:gridCol>
              </a:tblGrid>
              <a:tr h="221501">
                <a:tc>
                  <a:txBody>
                    <a:bodyPr/>
                    <a:lstStyle/>
                    <a:p>
                      <a:pPr marL="0" marR="0"/>
                      <a:r>
                        <a:rPr lang="en-US" sz="1050">
                          <a:effectLst/>
                        </a:rPr>
                        <a:t>Cluster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Color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Characteristics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4205961"/>
                  </a:ext>
                </a:extLst>
              </a:tr>
              <a:tr h="664502">
                <a:tc>
                  <a:txBody>
                    <a:bodyPr/>
                    <a:lstStyle/>
                    <a:p>
                      <a:pPr marL="0" marR="0"/>
                      <a:r>
                        <a:rPr lang="en-US" sz="105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Red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This neighborhood principal venues are department stores, zoo and dive bars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23023"/>
                  </a:ext>
                </a:extLst>
              </a:tr>
              <a:tr h="886002">
                <a:tc>
                  <a:txBody>
                    <a:bodyPr/>
                    <a:lstStyle/>
                    <a:p>
                      <a:pPr marL="0" marR="0"/>
                      <a:r>
                        <a:rPr lang="en-US" sz="105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Purple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Around these neighborhoods there are a lot of parks, school buildings and recreational places for sports.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102619"/>
                  </a:ext>
                </a:extLst>
              </a:tr>
              <a:tr h="443001">
                <a:tc>
                  <a:txBody>
                    <a:bodyPr/>
                    <a:lstStyle/>
                    <a:p>
                      <a:pPr marL="0" marR="0"/>
                      <a:r>
                        <a:rPr lang="en-US" sz="105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Blue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Recreational places, zoo exhibits and diners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4575561"/>
                  </a:ext>
                </a:extLst>
              </a:tr>
              <a:tr h="443001">
                <a:tc>
                  <a:txBody>
                    <a:bodyPr/>
                    <a:lstStyle/>
                    <a:p>
                      <a:pPr marL="0" marR="0"/>
                      <a:r>
                        <a:rPr lang="en-US" sz="105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a:effectLst/>
                        </a:rPr>
                        <a:t>Yellow</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050" dirty="0">
                          <a:effectLst/>
                        </a:rPr>
                        <a:t>Burger joints, parks, and department stores.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680904"/>
                  </a:ext>
                </a:extLst>
              </a:tr>
            </a:tbl>
          </a:graphicData>
        </a:graphic>
      </p:graphicFrame>
    </p:spTree>
    <p:extLst>
      <p:ext uri="{BB962C8B-B14F-4D97-AF65-F5344CB8AC3E}">
        <p14:creationId xmlns:p14="http://schemas.microsoft.com/office/powerpoint/2010/main" val="324194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8F41-4BE5-C84C-A40E-AA3FD03A511B}"/>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B7E76BDF-62FB-F34A-AD09-5E5E63D75DCC}"/>
              </a:ext>
            </a:extLst>
          </p:cNvPr>
          <p:cNvSpPr>
            <a:spLocks noGrp="1"/>
          </p:cNvSpPr>
          <p:nvPr>
            <p:ph idx="1"/>
          </p:nvPr>
        </p:nvSpPr>
        <p:spPr/>
        <p:txBody>
          <a:bodyPr>
            <a:normAutofit fontScale="92500" lnSpcReduction="20000"/>
          </a:bodyPr>
          <a:lstStyle/>
          <a:p>
            <a:r>
              <a:rPr lang="en-US" dirty="0"/>
              <a:t>After analyzing the previous information, there is a detail that </a:t>
            </a:r>
            <a:r>
              <a:rPr lang="en-US" dirty="0" err="1"/>
              <a:t>catched</a:t>
            </a:r>
            <a:r>
              <a:rPr lang="en-US" dirty="0"/>
              <a:t> my eye: cluster number one. Cluster number one has really interesting characteristics which I think it makes it suitable to start a restaurant or a juice bar; this cluster main characteristics are that is surrounded by recreational places such as parks, gyms and also school buildings. Having this information plus the uprising trends during the last decade about a healthier life style and taking care of your body, I think that starting a </a:t>
            </a:r>
            <a:r>
              <a:rPr lang="en-US" dirty="0" err="1"/>
              <a:t>resturant</a:t>
            </a:r>
            <a:r>
              <a:rPr lang="en-US" dirty="0"/>
              <a:t> of healthy food, or a smoothie/juice bar or even a different type of gym in this neighborhood is very promising since people who go to this recreational places in the neighborhood would find it convenient to have a healthy restaurant or a smoothie bar where they have a snack or a drink after a long walk in the park. Also you can take into account all the teenagers who go the the schools around this neighborhoods and their parents who will frequent these places and would have to wait frequently for their sons and would prefer to wait in a nice healthy bar or restaurant instead of just being park in their cars.</a:t>
            </a:r>
          </a:p>
        </p:txBody>
      </p:sp>
    </p:spTree>
    <p:extLst>
      <p:ext uri="{BB962C8B-B14F-4D97-AF65-F5344CB8AC3E}">
        <p14:creationId xmlns:p14="http://schemas.microsoft.com/office/powerpoint/2010/main" val="1211799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TotalTime>
  <Words>420</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Most suitable place to open a new venue in San Pedro Garza García, N.L., México </vt:lpstr>
      <vt:lpstr>BEST LOCATION TO SET A NEW VENUE</vt:lpstr>
      <vt:lpstr>DATA ACQUISITION </vt:lpstr>
      <vt:lpstr>DATA CLEANING </vt:lpstr>
      <vt:lpstr>POSTAL CODES LOCATIONS</vt:lpstr>
      <vt:lpstr>TOP 10 VENUES PER LOCATION</vt:lpstr>
      <vt:lpstr>CLUSTERED LOCATIONS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suitable place to open a new venue in San Pedro Garza García, N.L., México </dc:title>
  <dc:creator>eduardo mendoza</dc:creator>
  <cp:lastModifiedBy>eduardo mendoza</cp:lastModifiedBy>
  <cp:revision>3</cp:revision>
  <dcterms:created xsi:type="dcterms:W3CDTF">2020-07-06T23:11:00Z</dcterms:created>
  <dcterms:modified xsi:type="dcterms:W3CDTF">2020-07-06T23:49:25Z</dcterms:modified>
</cp:coreProperties>
</file>