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70" r:id="rId5"/>
    <p:sldId id="274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>
        <p:scale>
          <a:sx n="70" d="100"/>
          <a:sy n="70" d="100"/>
        </p:scale>
        <p:origin x="435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pt-BR" dirty="0" smtClean="0"/>
              <a:t>Skip the Dishes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pt-BR" dirty="0" smtClean="0"/>
              <a:t>A Cloud Based </a:t>
            </a:r>
            <a:r>
              <a:rPr lang="pt-BR" dirty="0"/>
              <a:t>Scalable </a:t>
            </a:r>
            <a:r>
              <a:rPr lang="pt-BR" dirty="0" smtClean="0"/>
              <a:t>Architecture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Eduardo Moraes de Mello – Data Engineer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4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About the project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This project is about 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generic architecture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for scalable applications hosted on Cloud.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The cloud provider chosen is Amazon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because they have numerous products, for all kind of needs, and all of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fully manageable and auto-scalable, so your developer team can focus on developing awesome products instead of managing clusters, products updates and dealing with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highly spikes of requests/users and downtimes.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The project is based on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Lambda architecture,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where you have a data-pipeline of streaming processing, to delivery near real time responses to the users and your analysis team(BI or data science) and another data-pipeline of batch processing where you consolidate and process large amount of data and deliver trustful enrichment data for all teams and applications.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145295" y="1374588"/>
            <a:ext cx="8974987" cy="5283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ctangle 71"/>
          <p:cNvSpPr/>
          <p:nvPr/>
        </p:nvSpPr>
        <p:spPr>
          <a:xfrm>
            <a:off x="71718" y="1374589"/>
            <a:ext cx="3073577" cy="5283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Syncho</a:t>
            </a:r>
            <a:endParaRPr lang="pt-BR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7236" y="2067873"/>
            <a:ext cx="923477" cy="1481283"/>
            <a:chOff x="227236" y="2067873"/>
            <a:chExt cx="923477" cy="1481283"/>
          </a:xfrm>
        </p:grpSpPr>
        <p:pic>
          <p:nvPicPr>
            <p:cNvPr id="1034" name="Picture 10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00" y="2067873"/>
              <a:ext cx="631345" cy="63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36" y="2710332"/>
              <a:ext cx="923477" cy="838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1699423" y="2139834"/>
            <a:ext cx="1263536" cy="1229459"/>
            <a:chOff x="1699423" y="2139834"/>
            <a:chExt cx="1263536" cy="1229459"/>
          </a:xfrm>
        </p:grpSpPr>
        <p:pic>
          <p:nvPicPr>
            <p:cNvPr id="1026" name="Picture 2" descr="Image result for aws api gatewa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2101" y="2139834"/>
              <a:ext cx="1007805" cy="1007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699423" y="3061516"/>
              <a:ext cx="12635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Gateway API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91413" y="5291761"/>
            <a:ext cx="1553882" cy="1157967"/>
            <a:chOff x="1509062" y="3765191"/>
            <a:chExt cx="1553882" cy="1157967"/>
          </a:xfrm>
        </p:grpSpPr>
        <p:pic>
          <p:nvPicPr>
            <p:cNvPr id="1028" name="Picture 4" descr="Image result for dynamoDb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683" y="3765191"/>
              <a:ext cx="986446" cy="8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509062" y="4615381"/>
              <a:ext cx="155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DynamoDB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18907" y="5315321"/>
            <a:ext cx="1553882" cy="1135453"/>
            <a:chOff x="1463965" y="5395873"/>
            <a:chExt cx="1553882" cy="1135453"/>
          </a:xfrm>
        </p:grpSpPr>
        <p:pic>
          <p:nvPicPr>
            <p:cNvPr id="1030" name="Picture 6" descr="Image result for amazon elasticsearch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641" y="5395873"/>
              <a:ext cx="827071" cy="827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463965" y="6223549"/>
              <a:ext cx="155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35182" y="2181666"/>
            <a:ext cx="1553882" cy="1205308"/>
            <a:chOff x="3701343" y="2139834"/>
            <a:chExt cx="1553882" cy="1205308"/>
          </a:xfrm>
        </p:grpSpPr>
        <p:pic>
          <p:nvPicPr>
            <p:cNvPr id="1032" name="Picture 8" descr="Image result for amazon kinesi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786" y="2139834"/>
              <a:ext cx="921682" cy="92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701343" y="3037365"/>
              <a:ext cx="155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Kinesis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627377" y="2068120"/>
            <a:ext cx="1553882" cy="1529479"/>
            <a:chOff x="10627377" y="2139834"/>
            <a:chExt cx="1553882" cy="15294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02060" y="2139834"/>
              <a:ext cx="1004517" cy="105142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0627377" y="3146093"/>
              <a:ext cx="15538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QuickSight or other BI Tools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02986" y="2030054"/>
            <a:ext cx="1553882" cy="1336253"/>
            <a:chOff x="8235929" y="2119163"/>
            <a:chExt cx="1553882" cy="13362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80336" y="2119163"/>
              <a:ext cx="1092762" cy="109276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8235929" y="3147639"/>
              <a:ext cx="155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S3 Storage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Straight Arrow Connector 13"/>
          <p:cNvCxnSpPr>
            <a:stCxn id="1026" idx="3"/>
            <a:endCxn id="1032" idx="1"/>
          </p:cNvCxnSpPr>
          <p:nvPr/>
        </p:nvCxnSpPr>
        <p:spPr>
          <a:xfrm flipV="1">
            <a:off x="2789906" y="2642507"/>
            <a:ext cx="711719" cy="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7736" y="3406381"/>
            <a:ext cx="15538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and Web User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619796" y="1490768"/>
            <a:ext cx="1730188" cy="2359756"/>
            <a:chOff x="5689586" y="1490768"/>
            <a:chExt cx="1730188" cy="2359756"/>
          </a:xfrm>
        </p:grpSpPr>
        <p:grpSp>
          <p:nvGrpSpPr>
            <p:cNvPr id="27" name="Group 26"/>
            <p:cNvGrpSpPr/>
            <p:nvPr/>
          </p:nvGrpSpPr>
          <p:grpSpPr>
            <a:xfrm>
              <a:off x="5822329" y="1490768"/>
              <a:ext cx="1553882" cy="2359756"/>
              <a:chOff x="5822329" y="1490768"/>
              <a:chExt cx="1553882" cy="235975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7246" y="1490768"/>
                <a:ext cx="1384048" cy="1659872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5822329" y="3111860"/>
                <a:ext cx="155388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EMR Clusters with Spark Streaming </a:t>
                </a:r>
                <a:endParaRPr lang="pt-B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689586" y="2336801"/>
              <a:ext cx="382494" cy="191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37280" y="2302776"/>
              <a:ext cx="382494" cy="191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659346" y="1959219"/>
            <a:ext cx="1553882" cy="1325443"/>
            <a:chOff x="8767836" y="4088358"/>
            <a:chExt cx="1553882" cy="1325443"/>
          </a:xfrm>
        </p:grpSpPr>
        <p:pic>
          <p:nvPicPr>
            <p:cNvPr id="1042" name="Picture 18" descr="Related image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0628" y="4088358"/>
              <a:ext cx="1034257" cy="125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/>
            <p:cNvSpPr/>
            <p:nvPr/>
          </p:nvSpPr>
          <p:spPr>
            <a:xfrm>
              <a:off x="8828882" y="5074022"/>
              <a:ext cx="1382252" cy="339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767836" y="5040417"/>
              <a:ext cx="155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Redshift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>
            <a:off x="2248834" y="3369293"/>
            <a:ext cx="10644" cy="186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28" idx="3"/>
            <a:endCxn id="1030" idx="1"/>
          </p:cNvCxnSpPr>
          <p:nvPr/>
        </p:nvCxnSpPr>
        <p:spPr>
          <a:xfrm flipV="1">
            <a:off x="2816480" y="5728857"/>
            <a:ext cx="711103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32" idx="3"/>
          </p:cNvCxnSpPr>
          <p:nvPr/>
        </p:nvCxnSpPr>
        <p:spPr>
          <a:xfrm>
            <a:off x="4423307" y="2642507"/>
            <a:ext cx="501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158737" y="2665544"/>
            <a:ext cx="788656" cy="3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  <a:endCxn id="1042" idx="1"/>
          </p:cNvCxnSpPr>
          <p:nvPr/>
        </p:nvCxnSpPr>
        <p:spPr>
          <a:xfrm>
            <a:off x="8040155" y="2576435"/>
            <a:ext cx="871983" cy="1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42" idx="3"/>
            <a:endCxn id="6" idx="1"/>
          </p:cNvCxnSpPr>
          <p:nvPr/>
        </p:nvCxnSpPr>
        <p:spPr>
          <a:xfrm>
            <a:off x="9946395" y="2589137"/>
            <a:ext cx="955665" cy="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026" idx="1"/>
          </p:cNvCxnSpPr>
          <p:nvPr/>
        </p:nvCxnSpPr>
        <p:spPr>
          <a:xfrm>
            <a:off x="1242764" y="2642507"/>
            <a:ext cx="539337" cy="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245756" y="2794907"/>
            <a:ext cx="539337" cy="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403944" y="3378266"/>
            <a:ext cx="0" cy="177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2848" y="467278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Fast-Data Layer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71021" y="4264054"/>
            <a:ext cx="1250483" cy="1075535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21" idx="2"/>
            <a:endCxn id="60" idx="1"/>
          </p:cNvCxnSpPr>
          <p:nvPr/>
        </p:nvCxnSpPr>
        <p:spPr>
          <a:xfrm rot="16200000" flipH="1">
            <a:off x="3784148" y="3614949"/>
            <a:ext cx="1414848" cy="958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0" idx="3"/>
            <a:endCxn id="30" idx="2"/>
          </p:cNvCxnSpPr>
          <p:nvPr/>
        </p:nvCxnSpPr>
        <p:spPr>
          <a:xfrm flipV="1">
            <a:off x="6221504" y="3366307"/>
            <a:ext cx="1358423" cy="1435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08711" y="5238390"/>
            <a:ext cx="155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Firehose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3514" y="1374589"/>
            <a:ext cx="221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synchronous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000143" y="1383829"/>
            <a:ext cx="221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 layer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2799058" y="5862180"/>
            <a:ext cx="728525" cy="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47983" y="4502536"/>
            <a:ext cx="11474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dirty="0" smtClean="0"/>
              <a:t>Raw data</a:t>
            </a:r>
            <a:endParaRPr lang="pt-BR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5888107" y="2130374"/>
            <a:ext cx="11474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dirty="0" smtClean="0"/>
              <a:t>Prepped data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406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Pipeline </a:t>
            </a:r>
            <a:br>
              <a:rPr lang="pt-BR" dirty="0" smtClean="0"/>
            </a:br>
            <a:r>
              <a:rPr lang="pt-BR" dirty="0" smtClean="0"/>
              <a:t>Streaming Layer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The Fast-Data layer covers the near real time data produced by applications, web sites and logs.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The non-structured data, produced by internal and external applications, are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received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by APIs that must have fast response times with data from a memory-cached database, the DynamoDB, which is integrated with an ElasticSearch to provide free-text format queries.</a:t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The applications data is sent to Kinesis,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 support high spikes of millions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requests, and from Kinesis to: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The Kinesis Firehose, in raw format to be stored at a S3 Data Lake for future analysis and insights.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EMR, a fully-manageable and auto-scalable Spark Streaming cluster, to consolidate and prepare the data for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structured 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data warehouse database. The data can be consumed by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any traditional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BI tool to display near-real-time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30584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485395" y="5086024"/>
            <a:ext cx="1553882" cy="1157967"/>
            <a:chOff x="1509062" y="3765191"/>
            <a:chExt cx="1553882" cy="1157967"/>
          </a:xfrm>
        </p:grpSpPr>
        <p:pic>
          <p:nvPicPr>
            <p:cNvPr id="12" name="Picture 4" descr="Image result for dynamoD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683" y="3765191"/>
              <a:ext cx="986446" cy="8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509062" y="4615381"/>
              <a:ext cx="155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DynamoDB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7924" y="5091196"/>
            <a:ext cx="1553882" cy="1135453"/>
            <a:chOff x="1463965" y="5395873"/>
            <a:chExt cx="1553882" cy="1135453"/>
          </a:xfrm>
        </p:grpSpPr>
        <p:pic>
          <p:nvPicPr>
            <p:cNvPr id="15" name="Picture 6" descr="Image result for amazon elasticsearc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641" y="5395873"/>
              <a:ext cx="827071" cy="827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463965" y="6223549"/>
              <a:ext cx="155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704136" y="1958097"/>
            <a:ext cx="1314151" cy="1229666"/>
            <a:chOff x="10627377" y="2139834"/>
            <a:chExt cx="1871873" cy="175153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02060" y="2139834"/>
              <a:ext cx="1004517" cy="105142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0627377" y="3146093"/>
              <a:ext cx="1871873" cy="74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QuickSight or other BI tools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9760" y="3170668"/>
            <a:ext cx="1553882" cy="1336253"/>
            <a:chOff x="8235929" y="2119163"/>
            <a:chExt cx="1553882" cy="13362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0336" y="2119163"/>
              <a:ext cx="1092762" cy="109276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8235929" y="3147639"/>
              <a:ext cx="155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S3 Storage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835075" y="5120425"/>
            <a:ext cx="1553882" cy="1219269"/>
            <a:chOff x="-7736" y="2710332"/>
            <a:chExt cx="1553882" cy="1219269"/>
          </a:xfrm>
        </p:grpSpPr>
        <p:pic>
          <p:nvPicPr>
            <p:cNvPr id="7" name="Picture 12" descr="Related imag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36" y="2710332"/>
              <a:ext cx="923477" cy="838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-7736" y="3406381"/>
              <a:ext cx="155388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Mobile and Web Platform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23607" y="1408313"/>
            <a:ext cx="1553882" cy="1325443"/>
            <a:chOff x="8767836" y="4088358"/>
            <a:chExt cx="1553882" cy="1325443"/>
          </a:xfrm>
        </p:grpSpPr>
        <p:pic>
          <p:nvPicPr>
            <p:cNvPr id="35" name="Picture 18" descr="Related imag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0628" y="4088358"/>
              <a:ext cx="1034257" cy="125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/>
            <p:cNvSpPr/>
            <p:nvPr/>
          </p:nvSpPr>
          <p:spPr>
            <a:xfrm>
              <a:off x="8828882" y="5074022"/>
              <a:ext cx="1382252" cy="339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767836" y="5040417"/>
              <a:ext cx="155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Redshift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782848" y="78809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Batch-Data Layer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013477" y="964295"/>
            <a:ext cx="1553882" cy="1325443"/>
            <a:chOff x="8767836" y="4088358"/>
            <a:chExt cx="1553882" cy="1325443"/>
          </a:xfrm>
        </p:grpSpPr>
        <p:pic>
          <p:nvPicPr>
            <p:cNvPr id="51" name="Picture 18" descr="Related imag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0628" y="4088358"/>
              <a:ext cx="1034257" cy="125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/>
            <p:cNvSpPr/>
            <p:nvPr/>
          </p:nvSpPr>
          <p:spPr>
            <a:xfrm>
              <a:off x="8828882" y="5074022"/>
              <a:ext cx="1382252" cy="339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767836" y="5040417"/>
              <a:ext cx="155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Redshift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063613" y="3335529"/>
            <a:ext cx="1553882" cy="1336253"/>
            <a:chOff x="8235929" y="2119163"/>
            <a:chExt cx="1553882" cy="1336253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0336" y="2119163"/>
              <a:ext cx="1092762" cy="1092762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235929" y="3147639"/>
              <a:ext cx="155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S3 Storage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868479" y="3326048"/>
            <a:ext cx="2011897" cy="1310527"/>
            <a:chOff x="4422942" y="5426444"/>
            <a:chExt cx="1601708" cy="2113156"/>
          </a:xfrm>
        </p:grpSpPr>
        <p:sp>
          <p:nvSpPr>
            <p:cNvPr id="60" name="Rectangle 59"/>
            <p:cNvSpPr/>
            <p:nvPr/>
          </p:nvSpPr>
          <p:spPr>
            <a:xfrm>
              <a:off x="4422942" y="5426444"/>
              <a:ext cx="1601708" cy="21131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03601" y="5485950"/>
              <a:ext cx="1219214" cy="19354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 smtClean="0"/>
                <a:t>Data Science Team (Jupyter or other Notebook)</a:t>
              </a:r>
              <a:endParaRPr lang="pt-BR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825384" y="928048"/>
            <a:ext cx="1547145" cy="5667951"/>
            <a:chOff x="852876" y="633271"/>
            <a:chExt cx="2089941" cy="7330296"/>
          </a:xfrm>
        </p:grpSpPr>
        <p:sp>
          <p:nvSpPr>
            <p:cNvPr id="63" name="Rectangle 62"/>
            <p:cNvSpPr/>
            <p:nvPr/>
          </p:nvSpPr>
          <p:spPr>
            <a:xfrm>
              <a:off x="852876" y="633271"/>
              <a:ext cx="2089941" cy="73302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977191" y="3079506"/>
              <a:ext cx="1828009" cy="1784237"/>
              <a:chOff x="853729" y="2079196"/>
              <a:chExt cx="2308082" cy="2252815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53729" y="2079196"/>
                <a:ext cx="2308082" cy="2252815"/>
                <a:chOff x="853729" y="2079196"/>
                <a:chExt cx="2308082" cy="2252815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36952" y="2079196"/>
                  <a:ext cx="1384048" cy="1659872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853729" y="3671383"/>
                  <a:ext cx="2308082" cy="660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EMR Clusters with Spark</a:t>
                  </a:r>
                  <a:endParaRPr lang="pt-BR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2317351" y="2780152"/>
                <a:ext cx="382493" cy="191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45706" y="2887193"/>
                <a:ext cx="382493" cy="191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9697311" y="636558"/>
            <a:ext cx="1090905" cy="1023327"/>
            <a:chOff x="-7736" y="2471976"/>
            <a:chExt cx="1553882" cy="1457625"/>
          </a:xfrm>
        </p:grpSpPr>
        <p:pic>
          <p:nvPicPr>
            <p:cNvPr id="65" name="Picture 12" descr="Related imag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334" y="2471976"/>
              <a:ext cx="923477" cy="838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-7736" y="3406381"/>
              <a:ext cx="155388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Mobile and Web Platform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947683" y="5086024"/>
            <a:ext cx="1553882" cy="1135453"/>
            <a:chOff x="1463965" y="5395873"/>
            <a:chExt cx="1553882" cy="1135453"/>
          </a:xfrm>
        </p:grpSpPr>
        <p:pic>
          <p:nvPicPr>
            <p:cNvPr id="68" name="Picture 6" descr="Image result for amazon elasticsearc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641" y="5395873"/>
              <a:ext cx="827071" cy="827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463965" y="6223549"/>
              <a:ext cx="155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" name="Straight Arrow Connector 4"/>
          <p:cNvCxnSpPr>
            <a:stCxn id="35" idx="3"/>
          </p:cNvCxnSpPr>
          <p:nvPr/>
        </p:nvCxnSpPr>
        <p:spPr>
          <a:xfrm>
            <a:off x="2110656" y="2038231"/>
            <a:ext cx="659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106104" y="3807897"/>
            <a:ext cx="659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106104" y="5493399"/>
            <a:ext cx="659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480703" y="5495849"/>
            <a:ext cx="659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494472" y="1515058"/>
            <a:ext cx="659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89920" y="3939825"/>
            <a:ext cx="659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1" idx="3"/>
            <a:endCxn id="65" idx="1"/>
          </p:cNvCxnSpPr>
          <p:nvPr/>
        </p:nvCxnSpPr>
        <p:spPr>
          <a:xfrm flipV="1">
            <a:off x="6300526" y="931007"/>
            <a:ext cx="3609556" cy="663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1" idx="3"/>
            <a:endCxn id="21" idx="1"/>
          </p:cNvCxnSpPr>
          <p:nvPr/>
        </p:nvCxnSpPr>
        <p:spPr>
          <a:xfrm>
            <a:off x="6300526" y="1594213"/>
            <a:ext cx="3596452" cy="732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00782" y="3888734"/>
            <a:ext cx="3567697" cy="3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8" idx="3"/>
            <a:endCxn id="12" idx="1"/>
          </p:cNvCxnSpPr>
          <p:nvPr/>
        </p:nvCxnSpPr>
        <p:spPr>
          <a:xfrm>
            <a:off x="6183430" y="5499560"/>
            <a:ext cx="1540586" cy="3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  <a:endCxn id="7" idx="1"/>
          </p:cNvCxnSpPr>
          <p:nvPr/>
        </p:nvCxnSpPr>
        <p:spPr>
          <a:xfrm>
            <a:off x="8710462" y="5532167"/>
            <a:ext cx="1359585" cy="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6300782" y="4025214"/>
            <a:ext cx="3567697" cy="3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8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Pipeline  </a:t>
            </a:r>
            <a:br>
              <a:rPr lang="pt-BR" dirty="0" smtClean="0"/>
            </a:br>
            <a:r>
              <a:rPr lang="pt-BR" dirty="0" smtClean="0"/>
              <a:t>Batch Layer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/>
          <a:lstStyle/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The Batch Layer provides large processing power to consolidate, transform and analyse new and historical data.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On a scheduled time the data is collected from all sources to EMR instances where it is processed using Spark-Dataframe jobs to join all kinds of data, providing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data enrichment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and preparing the data in many aggregations levels and formats.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Once the spark pipeline is finished, the data will be stored on: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S3 Data Lake for Data Science Team do analysis and get insights from the Data.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Redshift, to provide structured data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traditional applications, like BI Tools and websites.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ElasticSearch to update DynamoDB and low-latency databases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429</TotalTime>
  <Words>395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Skip the Dishes</vt:lpstr>
      <vt:lpstr>About the project</vt:lpstr>
      <vt:lpstr>PowerPoint Presentation</vt:lpstr>
      <vt:lpstr>Data Pipeline  Streaming Layer</vt:lpstr>
      <vt:lpstr>PowerPoint Presentation</vt:lpstr>
      <vt:lpstr>Data Pipeline   Batch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 the Dishs</dc:title>
  <dc:creator>Eduardo Mello</dc:creator>
  <cp:lastModifiedBy>Eduardo Mello</cp:lastModifiedBy>
  <cp:revision>59</cp:revision>
  <dcterms:created xsi:type="dcterms:W3CDTF">2018-06-24T13:22:18Z</dcterms:created>
  <dcterms:modified xsi:type="dcterms:W3CDTF">2018-06-24T20:31:32Z</dcterms:modified>
</cp:coreProperties>
</file>