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6" r:id="rId3"/>
    <p:sldId id="263" r:id="rId4"/>
    <p:sldId id="262" r:id="rId5"/>
    <p:sldId id="258" r:id="rId6"/>
    <p:sldId id="259" r:id="rId7"/>
    <p:sldId id="264" r:id="rId8"/>
    <p:sldId id="269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60A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6" d="100"/>
          <a:sy n="56" d="100"/>
        </p:scale>
        <p:origin x="1068" y="3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267ED-4CC0-0C47-9F8D-A73509394F91}" type="datetimeFigureOut">
              <a:rPr lang="es-ES_tradnl" smtClean="0"/>
              <a:t>9/11/16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5212D-2EA3-094F-B124-2BBBB4765F1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5617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8A3F4-7601-5646-B3DE-97A3A42470C6}" type="datetimeFigureOut">
              <a:rPr lang="es-ES_tradnl" smtClean="0"/>
              <a:t>9/11/16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CFEBD-1DBB-234C-BE8A-D77E238549C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651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 t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535B-3662-4523-9434-6EFCACDDEAAB}" type="datetimeFigureOut">
              <a:rPr lang="es-MX" smtClean="0"/>
              <a:t>09/11/16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C74B-2212-4807-B7AD-4FC5D36A2743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21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 t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535B-3662-4523-9434-6EFCACDDEAAB}" type="datetimeFigureOut">
              <a:rPr lang="es-MX" smtClean="0"/>
              <a:t>09/11/16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C74B-2212-4807-B7AD-4FC5D36A2743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39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535B-3662-4523-9434-6EFCACDDEAAB}" type="datetimeFigureOut">
              <a:rPr lang="es-MX" smtClean="0"/>
              <a:t>09/11/16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C74B-2212-4807-B7AD-4FC5D36A2743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5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535B-3662-4523-9434-6EFCACDDEAAB}" type="datetimeFigureOut">
              <a:rPr lang="es-MX" smtClean="0"/>
              <a:t>09/11/16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C74B-2212-4807-B7AD-4FC5D36A2743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747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 t="-9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38425" y="2527300"/>
            <a:ext cx="775335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31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535B-3662-4523-9434-6EFCACDDEAAB}" type="datetimeFigureOut">
              <a:rPr lang="es-MX" smtClean="0"/>
              <a:t>09/11/16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C74B-2212-4807-B7AD-4FC5D36A2743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193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6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gi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jpe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encrypted-tbn1.gstatic.com/images?q=tbn:ANd9GcQSnhTxl6nYBbH67PHg-VQu_B9cXiq9mchzpPNDdIIXNS57HaIh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987" y="3282702"/>
            <a:ext cx="34004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46 Forma libre"/>
          <p:cNvSpPr/>
          <p:nvPr/>
        </p:nvSpPr>
        <p:spPr>
          <a:xfrm>
            <a:off x="871459" y="542845"/>
            <a:ext cx="2646608" cy="4932609"/>
          </a:xfrm>
          <a:custGeom>
            <a:avLst/>
            <a:gdLst>
              <a:gd name="connsiteX0" fmla="*/ 2157211 w 2646608"/>
              <a:gd name="connsiteY0" fmla="*/ 0 h 4932609"/>
              <a:gd name="connsiteX1" fmla="*/ 830687 w 2646608"/>
              <a:gd name="connsiteY1" fmla="*/ 605307 h 4932609"/>
              <a:gd name="connsiteX2" fmla="*/ 122349 w 2646608"/>
              <a:gd name="connsiteY2" fmla="*/ 1867437 h 4932609"/>
              <a:gd name="connsiteX3" fmla="*/ 160986 w 2646608"/>
              <a:gd name="connsiteY3" fmla="*/ 3155324 h 4932609"/>
              <a:gd name="connsiteX4" fmla="*/ 1088265 w 2646608"/>
              <a:gd name="connsiteY4" fmla="*/ 4404575 h 4932609"/>
              <a:gd name="connsiteX5" fmla="*/ 2646608 w 2646608"/>
              <a:gd name="connsiteY5" fmla="*/ 4932609 h 4932609"/>
              <a:gd name="connsiteX6" fmla="*/ 2646608 w 2646608"/>
              <a:gd name="connsiteY6" fmla="*/ 4932609 h 493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6608" h="4932609">
                <a:moveTo>
                  <a:pt x="2157211" y="0"/>
                </a:moveTo>
                <a:cubicBezTo>
                  <a:pt x="1663521" y="147034"/>
                  <a:pt x="1169831" y="294068"/>
                  <a:pt x="830687" y="605307"/>
                </a:cubicBezTo>
                <a:cubicBezTo>
                  <a:pt x="491543" y="916546"/>
                  <a:pt x="233966" y="1442434"/>
                  <a:pt x="122349" y="1867437"/>
                </a:cubicBezTo>
                <a:cubicBezTo>
                  <a:pt x="10732" y="2292440"/>
                  <a:pt x="0" y="2732468"/>
                  <a:pt x="160986" y="3155324"/>
                </a:cubicBezTo>
                <a:cubicBezTo>
                  <a:pt x="321972" y="3578180"/>
                  <a:pt x="673995" y="4108361"/>
                  <a:pt x="1088265" y="4404575"/>
                </a:cubicBezTo>
                <a:cubicBezTo>
                  <a:pt x="1502535" y="4700789"/>
                  <a:pt x="2646608" y="4932609"/>
                  <a:pt x="2646608" y="4932609"/>
                </a:cubicBezTo>
                <a:lnTo>
                  <a:pt x="2646608" y="4932609"/>
                </a:lnTo>
              </a:path>
            </a:pathLst>
          </a:custGeom>
          <a:ln w="152400"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302682" y="2668323"/>
            <a:ext cx="1738627" cy="776860"/>
          </a:xfrm>
          <a:prstGeom prst="ellipse">
            <a:avLst/>
          </a:prstGeom>
          <a:gradFill>
            <a:gsLst>
              <a:gs pos="0">
                <a:srgbClr val="093366"/>
              </a:gs>
              <a:gs pos="80000">
                <a:srgbClr val="104587"/>
              </a:gs>
              <a:gs pos="100000">
                <a:srgbClr val="0E4589"/>
              </a:gs>
            </a:gsLst>
            <a:lin ang="5400000" scaled="0"/>
          </a:gra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s-MX" sz="1600" b="1" dirty="0">
                <a:ln/>
                <a:solidFill>
                  <a:prstClr val="white"/>
                </a:solidFill>
              </a:rPr>
              <a:t>ALMACENAJE</a:t>
            </a:r>
            <a:endParaRPr lang="es-MX" sz="1200" b="1" dirty="0">
              <a:ln/>
              <a:solidFill>
                <a:prstClr val="white"/>
              </a:solidFill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367274" y="182538"/>
            <a:ext cx="1472674" cy="949341"/>
          </a:xfrm>
          <a:prstGeom prst="ellipse">
            <a:avLst/>
          </a:prstGeom>
          <a:gradFill>
            <a:gsLst>
              <a:gs pos="0">
                <a:srgbClr val="093366"/>
              </a:gs>
              <a:gs pos="80000">
                <a:srgbClr val="104587"/>
              </a:gs>
              <a:gs pos="100000">
                <a:srgbClr val="0E4589"/>
              </a:gs>
            </a:gsLst>
            <a:lin ang="5400000" scaled="0"/>
          </a:gra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s-MX" sz="1600" b="1" dirty="0">
                <a:ln/>
                <a:solidFill>
                  <a:prstClr val="white"/>
                </a:solidFill>
              </a:rPr>
              <a:t>FREIGHT</a:t>
            </a:r>
          </a:p>
          <a:p>
            <a:pPr algn="ctr">
              <a:defRPr/>
            </a:pPr>
            <a:r>
              <a:rPr lang="es-MX" sz="1600" b="1" dirty="0">
                <a:ln/>
                <a:solidFill>
                  <a:prstClr val="white"/>
                </a:solidFill>
              </a:rPr>
              <a:t>FORWARDER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24873" y="1210275"/>
            <a:ext cx="1491696" cy="833189"/>
          </a:xfrm>
          <a:prstGeom prst="ellipse">
            <a:avLst/>
          </a:prstGeom>
          <a:gradFill>
            <a:gsLst>
              <a:gs pos="0">
                <a:srgbClr val="093366"/>
              </a:gs>
              <a:gs pos="80000">
                <a:srgbClr val="104587"/>
              </a:gs>
              <a:gs pos="100000">
                <a:srgbClr val="0E4589"/>
              </a:gs>
            </a:gsLst>
            <a:lin ang="5400000" scaled="0"/>
          </a:gra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sz="1600" b="1" dirty="0">
                <a:ln/>
                <a:solidFill>
                  <a:prstClr val="white"/>
                </a:solidFill>
              </a:rPr>
              <a:t>CENTRO</a:t>
            </a:r>
          </a:p>
          <a:p>
            <a:pPr algn="ctr" eaLnBrk="1" hangingPunct="1">
              <a:defRPr/>
            </a:pPr>
            <a:r>
              <a:rPr lang="es-MX" sz="1600" b="1" dirty="0">
                <a:ln/>
                <a:solidFill>
                  <a:prstClr val="white"/>
                </a:solidFill>
              </a:rPr>
              <a:t>AMERCIA</a:t>
            </a:r>
            <a:endParaRPr lang="en-US" sz="1600" b="1" dirty="0">
              <a:ln/>
              <a:solidFill>
                <a:prstClr val="white"/>
              </a:solidFill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742119" y="4930436"/>
            <a:ext cx="1765443" cy="1135878"/>
          </a:xfrm>
          <a:prstGeom prst="ellipse">
            <a:avLst/>
          </a:prstGeom>
          <a:gradFill>
            <a:gsLst>
              <a:gs pos="0">
                <a:srgbClr val="093366"/>
              </a:gs>
              <a:gs pos="80000">
                <a:srgbClr val="104587"/>
              </a:gs>
              <a:gs pos="100000">
                <a:srgbClr val="0E4589"/>
              </a:gs>
            </a:gsLst>
            <a:lin ang="5400000" scaled="0"/>
          </a:gra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s-MX" sz="1600" b="1" dirty="0">
                <a:ln/>
                <a:solidFill>
                  <a:prstClr val="white"/>
                </a:solidFill>
              </a:rPr>
              <a:t>Agencia Aduanal </a:t>
            </a:r>
          </a:p>
          <a:p>
            <a:pPr algn="ctr">
              <a:defRPr/>
            </a:pPr>
            <a:r>
              <a:rPr lang="es-MX" sz="1600" b="1" dirty="0">
                <a:ln/>
                <a:solidFill>
                  <a:prstClr val="white"/>
                </a:solidFill>
              </a:rPr>
              <a:t>Mexicana</a:t>
            </a: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30990" y="4161675"/>
            <a:ext cx="2198389" cy="1035522"/>
          </a:xfrm>
          <a:prstGeom prst="ellipse">
            <a:avLst/>
          </a:prstGeom>
          <a:gradFill>
            <a:gsLst>
              <a:gs pos="0">
                <a:srgbClr val="093366"/>
              </a:gs>
              <a:gs pos="80000">
                <a:srgbClr val="104587"/>
              </a:gs>
              <a:gs pos="100000">
                <a:srgbClr val="0E4589"/>
              </a:gs>
            </a:gsLst>
            <a:lin ang="5400000" scaled="0"/>
          </a:gra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sz="1600" b="1" dirty="0">
                <a:ln/>
                <a:solidFill>
                  <a:prstClr val="white"/>
                </a:solidFill>
              </a:rPr>
              <a:t>TRANSPORTACION</a:t>
            </a:r>
            <a:endParaRPr lang="es-MX" sz="1600" b="1" dirty="0">
              <a:solidFill>
                <a:prstClr val="white"/>
              </a:solidFill>
            </a:endParaRP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 flipV="1">
            <a:off x="2220658" y="3954215"/>
            <a:ext cx="576263" cy="73025"/>
          </a:xfrm>
          <a:prstGeom prst="line">
            <a:avLst/>
          </a:prstGeom>
          <a:noFill/>
          <a:ln w="9525" cap="rnd">
            <a:noFill/>
            <a:prstDash val="sysDot"/>
            <a:round/>
            <a:headEnd type="triangle" w="med" len="med"/>
            <a:tailEnd type="triangl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s-MX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2292096" y="2730253"/>
            <a:ext cx="504825" cy="215900"/>
          </a:xfrm>
          <a:prstGeom prst="line">
            <a:avLst/>
          </a:prstGeom>
          <a:noFill/>
          <a:ln w="9525" cap="rnd">
            <a:noFill/>
            <a:prstDash val="sysDot"/>
            <a:round/>
            <a:headEnd type="triangle" w="med" len="med"/>
            <a:tailEnd type="triangl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s-MX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3012821" y="1934915"/>
            <a:ext cx="358775" cy="431800"/>
          </a:xfrm>
          <a:prstGeom prst="line">
            <a:avLst/>
          </a:prstGeom>
          <a:noFill/>
          <a:ln w="9525" cap="rnd">
            <a:noFill/>
            <a:prstDash val="sysDot"/>
            <a:round/>
            <a:headEnd type="triangle" w="med" len="med"/>
            <a:tailEnd type="triangl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s-MX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 flipV="1">
            <a:off x="3120810" y="4520450"/>
            <a:ext cx="431800" cy="360362"/>
          </a:xfrm>
          <a:prstGeom prst="line">
            <a:avLst/>
          </a:prstGeom>
          <a:noFill/>
          <a:ln w="9525" cap="rnd">
            <a:noFill/>
            <a:prstDash val="sysDot"/>
            <a:round/>
            <a:headEnd type="triangle" w="med" len="med"/>
            <a:tailEnd type="triangl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s-MX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H="1">
            <a:off x="3708224" y="4993459"/>
            <a:ext cx="73025" cy="576262"/>
          </a:xfrm>
          <a:prstGeom prst="line">
            <a:avLst/>
          </a:prstGeom>
          <a:noFill/>
          <a:ln w="9525" cap="rnd">
            <a:noFill/>
            <a:prstDash val="sysDot"/>
            <a:round/>
            <a:headEnd type="triangle" w="med" len="med"/>
            <a:tailEnd type="triangl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s-MX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Line 29"/>
          <p:cNvSpPr>
            <a:spLocks noChangeShapeType="1"/>
          </p:cNvSpPr>
          <p:nvPr/>
        </p:nvSpPr>
        <p:spPr bwMode="auto">
          <a:xfrm>
            <a:off x="336335" y="1635962"/>
            <a:ext cx="0" cy="431800"/>
          </a:xfrm>
          <a:prstGeom prst="line">
            <a:avLst/>
          </a:prstGeom>
          <a:noFill/>
          <a:ln w="9525" cap="rnd">
            <a:noFill/>
            <a:prstDash val="sysDot"/>
            <a:round/>
            <a:headEnd type="triangle" w="med" len="med"/>
            <a:tailEnd type="triangl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s-MX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Line 39"/>
          <p:cNvSpPr>
            <a:spLocks noChangeShapeType="1"/>
          </p:cNvSpPr>
          <p:nvPr/>
        </p:nvSpPr>
        <p:spPr bwMode="auto">
          <a:xfrm flipV="1">
            <a:off x="336335" y="4809375"/>
            <a:ext cx="0" cy="790575"/>
          </a:xfrm>
          <a:prstGeom prst="line">
            <a:avLst/>
          </a:prstGeom>
          <a:noFill/>
          <a:ln w="9525" cap="rnd">
            <a:noFill/>
            <a:prstDash val="sysDot"/>
            <a:round/>
            <a:headEnd/>
            <a:tailEnd type="triangl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es-MX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 flipV="1">
            <a:off x="2904910" y="4520450"/>
            <a:ext cx="503238" cy="649287"/>
          </a:xfrm>
          <a:prstGeom prst="line">
            <a:avLst/>
          </a:prstGeom>
          <a:noFill/>
          <a:ln w="9525" cap="rnd">
            <a:noFill/>
            <a:prstDash val="sysDot"/>
            <a:round/>
            <a:headEnd/>
            <a:tailEnd type="triangl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es-MX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Line 41"/>
          <p:cNvSpPr>
            <a:spLocks noChangeShapeType="1"/>
          </p:cNvSpPr>
          <p:nvPr/>
        </p:nvSpPr>
        <p:spPr bwMode="auto">
          <a:xfrm flipV="1">
            <a:off x="2184185" y="4161675"/>
            <a:ext cx="865188" cy="431800"/>
          </a:xfrm>
          <a:prstGeom prst="line">
            <a:avLst/>
          </a:prstGeom>
          <a:noFill/>
          <a:ln w="9525" cap="rnd">
            <a:noFill/>
            <a:prstDash val="sysDot"/>
            <a:round/>
            <a:headEnd/>
            <a:tailEnd type="triangl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es-MX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>
            <a:off x="1896848" y="3009150"/>
            <a:ext cx="863600" cy="71437"/>
          </a:xfrm>
          <a:prstGeom prst="line">
            <a:avLst/>
          </a:prstGeom>
          <a:noFill/>
          <a:ln w="9525" cap="rnd">
            <a:noFill/>
            <a:prstDash val="sysDot"/>
            <a:round/>
            <a:headEnd/>
            <a:tailEnd type="triangl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es-MX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Line 44"/>
          <p:cNvSpPr>
            <a:spLocks noChangeShapeType="1"/>
          </p:cNvSpPr>
          <p:nvPr/>
        </p:nvSpPr>
        <p:spPr bwMode="auto">
          <a:xfrm>
            <a:off x="2041310" y="2428125"/>
            <a:ext cx="719138" cy="288925"/>
          </a:xfrm>
          <a:prstGeom prst="line">
            <a:avLst/>
          </a:prstGeom>
          <a:noFill/>
          <a:ln w="9525" cap="rnd">
            <a:noFill/>
            <a:prstDash val="sysDot"/>
            <a:round/>
            <a:headEnd/>
            <a:tailEnd type="triangl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es-MX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Line 45"/>
          <p:cNvSpPr>
            <a:spLocks noChangeShapeType="1"/>
          </p:cNvSpPr>
          <p:nvPr/>
        </p:nvSpPr>
        <p:spPr bwMode="auto">
          <a:xfrm>
            <a:off x="2292096" y="1719015"/>
            <a:ext cx="576262" cy="719138"/>
          </a:xfrm>
          <a:prstGeom prst="line">
            <a:avLst/>
          </a:prstGeom>
          <a:noFill/>
          <a:ln w="9525" cap="rnd">
            <a:noFill/>
            <a:prstDash val="sysDot"/>
            <a:round/>
            <a:headEnd/>
            <a:tailEnd type="triangl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es-MX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Line 46"/>
          <p:cNvSpPr>
            <a:spLocks noChangeShapeType="1"/>
          </p:cNvSpPr>
          <p:nvPr/>
        </p:nvSpPr>
        <p:spPr bwMode="auto">
          <a:xfrm>
            <a:off x="3552610" y="1493087"/>
            <a:ext cx="287338" cy="790575"/>
          </a:xfrm>
          <a:prstGeom prst="line">
            <a:avLst/>
          </a:prstGeom>
          <a:noFill/>
          <a:ln w="9525" cap="rnd">
            <a:noFill/>
            <a:prstDash val="sysDot"/>
            <a:round/>
            <a:headEnd/>
            <a:tailEnd type="triangl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es-MX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25" name="Line 47"/>
          <p:cNvSpPr>
            <a:spLocks noChangeShapeType="1"/>
          </p:cNvSpPr>
          <p:nvPr/>
        </p:nvSpPr>
        <p:spPr bwMode="auto">
          <a:xfrm>
            <a:off x="336335" y="1348625"/>
            <a:ext cx="0" cy="935037"/>
          </a:xfrm>
          <a:prstGeom prst="line">
            <a:avLst/>
          </a:prstGeom>
          <a:noFill/>
          <a:ln w="9525" cap="rnd">
            <a:noFill/>
            <a:prstDash val="sysDot"/>
            <a:round/>
            <a:headEnd/>
            <a:tailEnd type="triangl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es-MX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Line 48"/>
          <p:cNvSpPr>
            <a:spLocks noChangeShapeType="1"/>
          </p:cNvSpPr>
          <p:nvPr/>
        </p:nvSpPr>
        <p:spPr bwMode="auto">
          <a:xfrm flipV="1">
            <a:off x="3481173" y="4736350"/>
            <a:ext cx="287337" cy="792162"/>
          </a:xfrm>
          <a:prstGeom prst="line">
            <a:avLst/>
          </a:prstGeom>
          <a:noFill/>
          <a:ln w="9525" cap="rnd">
            <a:noFill/>
            <a:prstDash val="sysDot"/>
            <a:round/>
            <a:headEnd/>
            <a:tailEnd type="triangl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es-MX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27" name="2 CuadroTexto"/>
          <p:cNvSpPr txBox="1">
            <a:spLocks noChangeArrowheads="1"/>
          </p:cNvSpPr>
          <p:nvPr/>
        </p:nvSpPr>
        <p:spPr bwMode="auto">
          <a:xfrm>
            <a:off x="5465060" y="2573143"/>
            <a:ext cx="337490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2800" b="1" dirty="0">
                <a:latin typeface="Arial" panose="020B0604020202020204" pitchFamily="34" charset="0"/>
              </a:rPr>
              <a:t>CLIENTE</a:t>
            </a:r>
            <a:r>
              <a:rPr lang="es-MX" altLang="es-MX" sz="1800" b="1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5488858" y="3749276"/>
            <a:ext cx="647700" cy="73025"/>
          </a:xfrm>
          <a:prstGeom prst="line">
            <a:avLst/>
          </a:prstGeom>
          <a:noFill/>
          <a:ln w="9525" cap="rnd">
            <a:noFill/>
            <a:prstDash val="sysDot"/>
            <a:round/>
            <a:headEnd type="triangle" w="med" len="med"/>
            <a:tailEnd type="triangl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eaLnBrk="1" hangingPunct="1">
              <a:defRPr/>
            </a:pPr>
            <a:endParaRPr lang="es-MX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V="1">
            <a:off x="3632248" y="1882494"/>
            <a:ext cx="360363" cy="433388"/>
          </a:xfrm>
          <a:prstGeom prst="line">
            <a:avLst/>
          </a:prstGeom>
          <a:noFill/>
          <a:ln w="9525" cap="rnd">
            <a:noFill/>
            <a:prstDash val="sysDot"/>
            <a:round/>
            <a:headEnd type="triangle" w="med" len="med"/>
            <a:tailEnd type="triangl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s-MX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5272958" y="2525485"/>
            <a:ext cx="503237" cy="288925"/>
          </a:xfrm>
          <a:prstGeom prst="line">
            <a:avLst/>
          </a:prstGeom>
          <a:noFill/>
          <a:ln w="9525" cap="rnd">
            <a:noFill/>
            <a:prstDash val="sysDot"/>
            <a:round/>
            <a:headEnd type="triangle" w="med" len="med"/>
            <a:tailEnd type="triangl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s-MX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31" name="AutoShape 33"/>
          <p:cNvSpPr>
            <a:spLocks noChangeArrowheads="1"/>
          </p:cNvSpPr>
          <p:nvPr/>
        </p:nvSpPr>
        <p:spPr bwMode="auto">
          <a:xfrm>
            <a:off x="2839292" y="2752992"/>
            <a:ext cx="1944687" cy="502394"/>
          </a:xfrm>
          <a:prstGeom prst="rightArrow">
            <a:avLst>
              <a:gd name="adj1" fmla="val 50000"/>
              <a:gd name="adj2" fmla="val 84599"/>
            </a:avLst>
          </a:prstGeom>
          <a:solidFill>
            <a:srgbClr val="339933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sz="1400" b="1" dirty="0">
                <a:solidFill>
                  <a:prstClr val="white"/>
                </a:solidFill>
                <a:cs typeface="Arial" pitchFamily="34" charset="0"/>
              </a:rPr>
              <a:t>VISIBILIDAD</a:t>
            </a:r>
            <a:endParaRPr lang="es-E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2" name="AutoShape 32"/>
          <p:cNvSpPr>
            <a:spLocks noChangeArrowheads="1"/>
          </p:cNvSpPr>
          <p:nvPr/>
        </p:nvSpPr>
        <p:spPr bwMode="auto">
          <a:xfrm>
            <a:off x="2623739" y="2176928"/>
            <a:ext cx="1800671" cy="502394"/>
          </a:xfrm>
          <a:prstGeom prst="rightArrow">
            <a:avLst>
              <a:gd name="adj1" fmla="val 50000"/>
              <a:gd name="adj2" fmla="val 84599"/>
            </a:avLst>
          </a:prstGeom>
          <a:solidFill>
            <a:srgbClr val="339933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sz="1400" b="1" dirty="0">
                <a:solidFill>
                  <a:prstClr val="white"/>
                </a:solidFill>
                <a:cs typeface="Arial" pitchFamily="34" charset="0"/>
              </a:rPr>
              <a:t>INFORMACIÓN</a:t>
            </a:r>
            <a:endParaRPr lang="es-E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2623739" y="3329056"/>
            <a:ext cx="1800200" cy="502394"/>
          </a:xfrm>
          <a:prstGeom prst="rightArrow">
            <a:avLst>
              <a:gd name="adj1" fmla="val 50000"/>
              <a:gd name="adj2" fmla="val 84599"/>
            </a:avLst>
          </a:prstGeom>
          <a:solidFill>
            <a:srgbClr val="339933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s-MX" sz="1400" b="1" dirty="0">
                <a:solidFill>
                  <a:prstClr val="white"/>
                </a:solidFill>
                <a:cs typeface="Arial" pitchFamily="34" charset="0"/>
              </a:rPr>
              <a:t>VALOR</a:t>
            </a:r>
            <a:endParaRPr lang="es-ES" sz="1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4" name="2 CuadroTexto"/>
          <p:cNvSpPr txBox="1">
            <a:spLocks noChangeArrowheads="1"/>
          </p:cNvSpPr>
          <p:nvPr/>
        </p:nvSpPr>
        <p:spPr bwMode="auto">
          <a:xfrm>
            <a:off x="4396869" y="5023644"/>
            <a:ext cx="460521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2400" b="1" dirty="0">
                <a:latin typeface="Arial" panose="020B0604020202020204" pitchFamily="34" charset="0"/>
              </a:rPr>
              <a:t>SERVICIOS INTEGRALES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2400" b="1" dirty="0">
                <a:latin typeface="Arial" panose="020B0604020202020204" pitchFamily="34" charset="0"/>
              </a:rPr>
              <a:t>DE LOGÍSTICA Y COMERCIO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MX" sz="2400" b="1" dirty="0">
                <a:latin typeface="Arial" panose="020B0604020202020204" pitchFamily="34" charset="0"/>
              </a:rPr>
              <a:t>INTERNACIONAL</a:t>
            </a:r>
          </a:p>
        </p:txBody>
      </p:sp>
      <p:pic>
        <p:nvPicPr>
          <p:cNvPr id="35" name="Picture 10" descr="http://thumbs.dreamstime.com/z/gr%C3%A1fico-de-barra-3d-w-arrow-1278095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3" b="9674"/>
          <a:stretch/>
        </p:blipFill>
        <p:spPr bwMode="auto">
          <a:xfrm>
            <a:off x="5705551" y="182538"/>
            <a:ext cx="2228793" cy="226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Jose Luis Cabello\Desktop\Chrysler\caratula3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310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27 Rectángulo"/>
          <p:cNvSpPr/>
          <p:nvPr/>
        </p:nvSpPr>
        <p:spPr>
          <a:xfrm>
            <a:off x="3608513" y="3281839"/>
            <a:ext cx="858348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0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Somos un recurso innovador en la cadena logística de su  empresa.</a:t>
            </a:r>
          </a:p>
          <a:p>
            <a:pPr algn="ctr"/>
            <a:r>
              <a:rPr kumimoji="0" lang="es-MX" sz="30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Colaborando en la  reducción de sus costos</a:t>
            </a:r>
            <a:r>
              <a:rPr kumimoji="0" lang="es-MX" sz="3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</a:t>
            </a:r>
          </a:p>
          <a:p>
            <a:pPr algn="ctr"/>
            <a:r>
              <a:rPr lang="es-MX" sz="4800" b="1" i="1" dirty="0">
                <a:latin typeface="AR BERKLEY" pitchFamily="2" charset="0"/>
              </a:rPr>
              <a:t>Gracias por su Confianza</a:t>
            </a:r>
            <a:r>
              <a:rPr lang="es-MX" sz="32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MX" sz="4800" b="1" i="1" dirty="0">
              <a:latin typeface="AR BERKL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14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495" y="182044"/>
            <a:ext cx="6986793" cy="405174"/>
          </a:xfrm>
          <a:prstGeom prst="rect">
            <a:avLst/>
          </a:prstGeom>
        </p:spPr>
      </p:pic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452009" y="587218"/>
            <a:ext cx="4031261" cy="452437"/>
          </a:xfrm>
          <a:prstGeom prst="roundRect">
            <a:avLst>
              <a:gd name="adj" fmla="val 25236"/>
            </a:avLst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kern="0" noProof="0" dirty="0">
                <a:solidFill>
                  <a:sysClr val="window" lastClr="FFFFFF"/>
                </a:solidFill>
                <a:latin typeface="Arial Black" pitchFamily="34" charset="0"/>
                <a:cs typeface="Arial" charset="0"/>
              </a:rPr>
              <a:t>CONTACTO</a:t>
            </a:r>
            <a:endParaRPr kumimoji="0" lang="es-E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cs typeface="Arial" charset="0"/>
            </a:endParaRPr>
          </a:p>
        </p:txBody>
      </p:sp>
      <p:pic>
        <p:nvPicPr>
          <p:cNvPr id="31" name="Imagen 30" descr="LUISMUÑOZ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57300"/>
            <a:ext cx="12191999" cy="560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17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/>
          <p:cNvSpPr/>
          <p:nvPr/>
        </p:nvSpPr>
        <p:spPr>
          <a:xfrm>
            <a:off x="5802630" y="2542852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640080" lvl="1" algn="just">
              <a:buFont typeface="Wingdings 2"/>
              <a:buChar char=""/>
              <a:defRPr/>
            </a:pPr>
            <a:r>
              <a:rPr lang="es-ES" sz="2000" dirty="0" smtClean="0"/>
              <a:t>Opera </a:t>
            </a:r>
            <a:r>
              <a:rPr lang="es-ES" sz="2000" dirty="0"/>
              <a:t>como NVOCC (</a:t>
            </a:r>
            <a:r>
              <a:rPr lang="es-ES" sz="2000" dirty="0" err="1"/>
              <a:t>Non-Vessel</a:t>
            </a:r>
            <a:r>
              <a:rPr lang="es-ES" sz="2000" dirty="0"/>
              <a:t> </a:t>
            </a:r>
            <a:r>
              <a:rPr lang="es-ES" sz="2000" dirty="0" err="1"/>
              <a:t>Operating</a:t>
            </a:r>
            <a:r>
              <a:rPr lang="es-ES" sz="2000" dirty="0"/>
              <a:t> </a:t>
            </a:r>
            <a:r>
              <a:rPr lang="es-ES" sz="2000" dirty="0" err="1"/>
              <a:t>Common</a:t>
            </a:r>
            <a:r>
              <a:rPr lang="es-ES" sz="2000" dirty="0"/>
              <a:t> Carrier) </a:t>
            </a:r>
          </a:p>
          <a:p>
            <a:pPr marL="640080" lvl="1" algn="just">
              <a:defRPr/>
            </a:pPr>
            <a:endParaRPr lang="es-ES" sz="2000" dirty="0"/>
          </a:p>
          <a:p>
            <a:pPr marL="640080" lvl="1" algn="just">
              <a:buFont typeface="Wingdings 2"/>
              <a:buChar char=""/>
              <a:defRPr/>
            </a:pPr>
            <a:r>
              <a:rPr lang="es-ES" sz="2000" dirty="0" smtClean="0"/>
              <a:t>S</a:t>
            </a:r>
            <a:r>
              <a:rPr lang="en-US" sz="2000" dirty="0" smtClean="0"/>
              <a:t>omos </a:t>
            </a:r>
            <a:r>
              <a:rPr lang="en-US" sz="2000" dirty="0" err="1" smtClean="0"/>
              <a:t>expertos</a:t>
            </a:r>
            <a:r>
              <a:rPr lang="es-MX" sz="2000" dirty="0" smtClean="0"/>
              <a:t> </a:t>
            </a:r>
            <a:r>
              <a:rPr lang="es-MX" sz="2000" dirty="0"/>
              <a:t>en el mercado de Asia, </a:t>
            </a:r>
            <a:r>
              <a:rPr lang="en-US" sz="2000" dirty="0" smtClean="0"/>
              <a:t>C</a:t>
            </a:r>
            <a:r>
              <a:rPr lang="es-MX" sz="2000" dirty="0" smtClean="0"/>
              <a:t>entro </a:t>
            </a:r>
            <a:r>
              <a:rPr lang="es-MX" sz="2000" dirty="0"/>
              <a:t>y </a:t>
            </a:r>
            <a:r>
              <a:rPr lang="es-MX" sz="2000" dirty="0" smtClean="0"/>
              <a:t>Sudamérica</a:t>
            </a:r>
            <a:r>
              <a:rPr lang="en-US" sz="2000" dirty="0" smtClean="0"/>
              <a:t>.</a:t>
            </a:r>
          </a:p>
          <a:p>
            <a:pPr marL="640080" lvl="1" algn="just">
              <a:buFont typeface="Wingdings 2"/>
              <a:buChar char=""/>
              <a:defRPr/>
            </a:pPr>
            <a:endParaRPr lang="en-US" sz="2000" dirty="0"/>
          </a:p>
          <a:p>
            <a:pPr marL="640080" lvl="1" algn="just">
              <a:buFont typeface="Wingdings 2"/>
              <a:buChar char=""/>
              <a:defRPr/>
            </a:pPr>
            <a:r>
              <a:rPr lang="es-MX" sz="2000" dirty="0" smtClean="0"/>
              <a:t> </a:t>
            </a:r>
            <a:r>
              <a:rPr lang="en-US" sz="2000" dirty="0" err="1" smtClean="0"/>
              <a:t>Transportamos</a:t>
            </a:r>
            <a:r>
              <a:rPr lang="es-MX" sz="2000" dirty="0" smtClean="0"/>
              <a:t> carga </a:t>
            </a:r>
            <a:r>
              <a:rPr lang="es-MX" sz="2000" dirty="0"/>
              <a:t>desde y hacia cualquier parte del Mundo, sin importar la naturaleza de la misma, nos adaptamos a las necesidades de cada cliente.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-529590" y="900826"/>
            <a:ext cx="64236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algn="just">
              <a:buFont typeface="Wingdings 2"/>
              <a:buChar char=""/>
              <a:defRPr/>
            </a:pPr>
            <a:r>
              <a:rPr lang="es-MX" sz="2000" dirty="0">
                <a:solidFill>
                  <a:srgbClr val="000510"/>
                </a:solidFill>
              </a:rPr>
              <a:t>Somos una empresa Mexicana </a:t>
            </a:r>
            <a:r>
              <a:rPr lang="es-MX" sz="2000" dirty="0" smtClean="0">
                <a:solidFill>
                  <a:srgbClr val="000510"/>
                </a:solidFill>
              </a:rPr>
              <a:t>especializada</a:t>
            </a:r>
            <a:r>
              <a:rPr lang="en-US" sz="2000" dirty="0" smtClean="0">
                <a:solidFill>
                  <a:srgbClr val="000510"/>
                </a:solidFill>
              </a:rPr>
              <a:t> en</a:t>
            </a:r>
            <a:r>
              <a:rPr lang="es-MX" sz="2000" dirty="0" smtClean="0">
                <a:solidFill>
                  <a:srgbClr val="000510"/>
                </a:solidFill>
              </a:rPr>
              <a:t> </a:t>
            </a:r>
            <a:r>
              <a:rPr lang="es-MX" sz="2000" dirty="0">
                <a:solidFill>
                  <a:srgbClr val="000510"/>
                </a:solidFill>
              </a:rPr>
              <a:t>brindar soluciones competitivas en servicio de Logística </a:t>
            </a:r>
            <a:r>
              <a:rPr lang="es-MX" sz="2000" dirty="0">
                <a:solidFill>
                  <a:schemeClr val="bg1"/>
                </a:solidFill>
              </a:rPr>
              <a:t>Internacional.</a:t>
            </a:r>
          </a:p>
          <a:p>
            <a:pPr marL="640080" lvl="1" algn="just">
              <a:buFont typeface="Wingdings 2"/>
              <a:buChar char=""/>
              <a:defRPr/>
            </a:pPr>
            <a:r>
              <a:rPr lang="en-US" sz="2000" dirty="0" err="1">
                <a:solidFill>
                  <a:srgbClr val="000510"/>
                </a:solidFill>
              </a:rPr>
              <a:t>Operamos</a:t>
            </a:r>
            <a:r>
              <a:rPr lang="en-US" sz="2000" dirty="0">
                <a:solidFill>
                  <a:srgbClr val="000510"/>
                </a:solidFill>
              </a:rPr>
              <a:t> </a:t>
            </a:r>
            <a:r>
              <a:rPr lang="en-US" sz="2000" dirty="0" err="1">
                <a:solidFill>
                  <a:srgbClr val="000510"/>
                </a:solidFill>
              </a:rPr>
              <a:t>como</a:t>
            </a:r>
            <a:r>
              <a:rPr lang="en-US" sz="2000" dirty="0">
                <a:solidFill>
                  <a:srgbClr val="000510"/>
                </a:solidFill>
              </a:rPr>
              <a:t> </a:t>
            </a:r>
            <a:r>
              <a:rPr lang="en-US" sz="2000" dirty="0" err="1">
                <a:solidFill>
                  <a:srgbClr val="000510"/>
                </a:solidFill>
              </a:rPr>
              <a:t>una</a:t>
            </a:r>
            <a:r>
              <a:rPr lang="en-US" sz="2000" dirty="0">
                <a:solidFill>
                  <a:srgbClr val="000510"/>
                </a:solidFill>
              </a:rPr>
              <a:t> de las </a:t>
            </a:r>
            <a:r>
              <a:rPr lang="en-US" sz="2000" dirty="0" err="1">
                <a:solidFill>
                  <a:srgbClr val="000510"/>
                </a:solidFill>
              </a:rPr>
              <a:t>mejores</a:t>
            </a:r>
            <a:r>
              <a:rPr lang="en-US" sz="2000" dirty="0">
                <a:solidFill>
                  <a:srgbClr val="000510"/>
                </a:solidFill>
              </a:rPr>
              <a:t> </a:t>
            </a:r>
            <a:r>
              <a:rPr lang="en-US" sz="2000" dirty="0" err="1">
                <a:solidFill>
                  <a:srgbClr val="000510"/>
                </a:solidFill>
              </a:rPr>
              <a:t>agencias</a:t>
            </a:r>
            <a:r>
              <a:rPr lang="en-US" sz="2000" dirty="0">
                <a:solidFill>
                  <a:srgbClr val="000510"/>
                </a:solidFill>
              </a:rPr>
              <a:t> de </a:t>
            </a:r>
            <a:r>
              <a:rPr lang="en-US" sz="2000" dirty="0" err="1">
                <a:solidFill>
                  <a:srgbClr val="000510"/>
                </a:solidFill>
              </a:rPr>
              <a:t>carga</a:t>
            </a:r>
            <a:r>
              <a:rPr lang="en-US" sz="2000" dirty="0">
                <a:solidFill>
                  <a:srgbClr val="000510"/>
                </a:solidFill>
              </a:rPr>
              <a:t>, gracias a </a:t>
            </a:r>
            <a:r>
              <a:rPr lang="en-US" sz="2000" dirty="0" err="1">
                <a:solidFill>
                  <a:srgbClr val="000510"/>
                </a:solidFill>
              </a:rPr>
              <a:t>nuestra</a:t>
            </a:r>
            <a:r>
              <a:rPr lang="en-US" sz="2000" dirty="0">
                <a:solidFill>
                  <a:srgbClr val="000510"/>
                </a:solidFill>
              </a:rPr>
              <a:t> red de </a:t>
            </a:r>
            <a:r>
              <a:rPr lang="en-US" sz="2000" dirty="0" err="1">
                <a:solidFill>
                  <a:srgbClr val="000510"/>
                </a:solidFill>
              </a:rPr>
              <a:t>agentes</a:t>
            </a:r>
            <a:r>
              <a:rPr lang="en-US" sz="2000" dirty="0">
                <a:solidFill>
                  <a:srgbClr val="000510"/>
                </a:solidFill>
              </a:rPr>
              <a:t> y </a:t>
            </a:r>
            <a:r>
              <a:rPr lang="en-US" sz="2000" dirty="0" err="1">
                <a:solidFill>
                  <a:srgbClr val="000510"/>
                </a:solidFill>
              </a:rPr>
              <a:t>proveedores</a:t>
            </a:r>
            <a:r>
              <a:rPr lang="en-US" sz="2000" dirty="0">
                <a:solidFill>
                  <a:srgbClr val="000510"/>
                </a:solidFill>
              </a:rPr>
              <a:t> </a:t>
            </a:r>
            <a:r>
              <a:rPr lang="en-US" sz="2000" dirty="0" err="1">
                <a:solidFill>
                  <a:srgbClr val="000510"/>
                </a:solidFill>
              </a:rPr>
              <a:t>comprometidos</a:t>
            </a:r>
            <a:r>
              <a:rPr lang="en-US" sz="2000" dirty="0">
                <a:solidFill>
                  <a:srgbClr val="000510"/>
                </a:solidFill>
              </a:rPr>
              <a:t> con la </a:t>
            </a:r>
            <a:r>
              <a:rPr lang="en-US" sz="2000" dirty="0" err="1">
                <a:solidFill>
                  <a:srgbClr val="000510"/>
                </a:solidFill>
              </a:rPr>
              <a:t>prontitud</a:t>
            </a:r>
            <a:r>
              <a:rPr lang="en-US" sz="2000" dirty="0">
                <a:solidFill>
                  <a:srgbClr val="000510"/>
                </a:solidFill>
              </a:rPr>
              <a:t> y </a:t>
            </a:r>
            <a:r>
              <a:rPr lang="en-US" sz="2000" dirty="0" err="1">
                <a:solidFill>
                  <a:srgbClr val="000510"/>
                </a:solidFill>
              </a:rPr>
              <a:t>seguridad</a:t>
            </a:r>
            <a:r>
              <a:rPr lang="en-US" sz="2000" dirty="0">
                <a:solidFill>
                  <a:srgbClr val="000510"/>
                </a:solidFill>
              </a:rPr>
              <a:t> de la </a:t>
            </a:r>
            <a:r>
              <a:rPr lang="en-US" sz="2000" dirty="0" err="1">
                <a:solidFill>
                  <a:srgbClr val="000510"/>
                </a:solidFill>
              </a:rPr>
              <a:t>carga</a:t>
            </a:r>
            <a:r>
              <a:rPr lang="en-US" sz="2000" dirty="0">
                <a:solidFill>
                  <a:srgbClr val="000510"/>
                </a:solidFill>
              </a:rPr>
              <a:t>.</a:t>
            </a:r>
          </a:p>
          <a:p>
            <a:pPr marL="640080" lvl="1" algn="just">
              <a:buFont typeface="Wingdings 2"/>
              <a:buChar char=""/>
              <a:defRPr/>
            </a:pPr>
            <a:r>
              <a:rPr lang="en-US" sz="2000" dirty="0" smtClean="0">
                <a:solidFill>
                  <a:srgbClr val="000510"/>
                </a:solidFill>
              </a:rPr>
              <a:t>Con la </a:t>
            </a:r>
            <a:r>
              <a:rPr lang="es-MX" sz="2000" dirty="0" smtClean="0">
                <a:solidFill>
                  <a:srgbClr val="000510"/>
                </a:solidFill>
              </a:rPr>
              <a:t>Certidumbre </a:t>
            </a:r>
            <a:r>
              <a:rPr lang="es-MX" sz="2000" dirty="0">
                <a:solidFill>
                  <a:srgbClr val="000510"/>
                </a:solidFill>
              </a:rPr>
              <a:t>y respaldo de sus recursos Humanos, materiales y financieros</a:t>
            </a:r>
            <a:endParaRPr lang="en-US" sz="2000" dirty="0">
              <a:solidFill>
                <a:srgbClr val="000510"/>
              </a:solidFill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-937260" y="-256580"/>
            <a:ext cx="5623560" cy="975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dirty="0">
                <a:solidFill>
                  <a:srgbClr val="0070C0"/>
                </a:solidFill>
              </a:rPr>
              <a:t>¿Quiénes somos?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6038850" y="1345109"/>
            <a:ext cx="5623560" cy="975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b="1" dirty="0" smtClean="0">
                <a:solidFill>
                  <a:srgbClr val="0070C0"/>
                </a:solidFill>
              </a:rPr>
              <a:t> </a:t>
            </a:r>
            <a:r>
              <a:rPr lang="es-MX" sz="3200" b="1" dirty="0">
                <a:solidFill>
                  <a:srgbClr val="0070C0"/>
                </a:solidFill>
              </a:rPr>
              <a:t>SENNI LOGISTICS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5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 txBox="1">
            <a:spLocks/>
          </p:cNvSpPr>
          <p:nvPr/>
        </p:nvSpPr>
        <p:spPr>
          <a:xfrm>
            <a:off x="0" y="881705"/>
            <a:ext cx="8229600" cy="362559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lvl="1" algn="just">
              <a:buFont typeface="Wingdings 2"/>
              <a:buChar char=""/>
              <a:defRPr/>
            </a:pPr>
            <a:endParaRPr lang="es-MX" dirty="0">
              <a:solidFill>
                <a:srgbClr val="000510"/>
              </a:solidFill>
            </a:endParaRPr>
          </a:p>
          <a:p>
            <a:pPr marL="982980" lvl="1" indent="-342900" algn="just">
              <a:buFont typeface="Arial" panose="020B0604020202020204" pitchFamily="34" charset="0"/>
              <a:buChar char="•"/>
              <a:defRPr/>
            </a:pPr>
            <a:r>
              <a:rPr lang="es-MX" dirty="0">
                <a:solidFill>
                  <a:srgbClr val="000510"/>
                </a:solidFill>
              </a:rPr>
              <a:t>LCL, FCL, </a:t>
            </a:r>
          </a:p>
          <a:p>
            <a:pPr marL="982980" lvl="1" indent="-342900" algn="just">
              <a:buFont typeface="Arial" panose="020B0604020202020204" pitchFamily="34" charset="0"/>
              <a:buChar char="•"/>
              <a:defRPr/>
            </a:pPr>
            <a:r>
              <a:rPr lang="es-MX" dirty="0">
                <a:solidFill>
                  <a:srgbClr val="000510"/>
                </a:solidFill>
              </a:rPr>
              <a:t>LTL, FTL, </a:t>
            </a:r>
          </a:p>
          <a:p>
            <a:pPr marL="982980" lvl="1" indent="-342900" algn="just">
              <a:buFont typeface="Arial" panose="020B0604020202020204" pitchFamily="34" charset="0"/>
              <a:buChar char="•"/>
              <a:defRPr/>
            </a:pPr>
            <a:r>
              <a:rPr lang="es-ES_tradnl" dirty="0">
                <a:solidFill>
                  <a:srgbClr val="000510"/>
                </a:solidFill>
              </a:rPr>
              <a:t>Ro/Ro, </a:t>
            </a:r>
          </a:p>
          <a:p>
            <a:pPr marL="982980" lvl="1" indent="-342900" algn="just">
              <a:buFont typeface="Arial" panose="020B0604020202020204" pitchFamily="34" charset="0"/>
              <a:buChar char="•"/>
              <a:defRPr/>
            </a:pPr>
            <a:r>
              <a:rPr lang="es-ES_tradnl" dirty="0" err="1">
                <a:solidFill>
                  <a:srgbClr val="000510"/>
                </a:solidFill>
              </a:rPr>
              <a:t>Breakbulk</a:t>
            </a:r>
            <a:r>
              <a:rPr lang="es-ES_tradnl" dirty="0">
                <a:solidFill>
                  <a:srgbClr val="000510"/>
                </a:solidFill>
              </a:rPr>
              <a:t>, </a:t>
            </a:r>
          </a:p>
          <a:p>
            <a:pPr marL="982980" lvl="1" indent="-342900" algn="just">
              <a:buFont typeface="Arial" panose="020B0604020202020204" pitchFamily="34" charset="0"/>
              <a:buChar char="•"/>
              <a:defRPr/>
            </a:pPr>
            <a:r>
              <a:rPr lang="es-ES_tradnl" dirty="0">
                <a:solidFill>
                  <a:srgbClr val="000510"/>
                </a:solidFill>
              </a:rPr>
              <a:t>Carga Proyecto, </a:t>
            </a:r>
          </a:p>
          <a:p>
            <a:pPr marL="982980" lvl="1" indent="-342900" algn="just">
              <a:buFont typeface="Arial" panose="020B0604020202020204" pitchFamily="34" charset="0"/>
              <a:buChar char="•"/>
              <a:defRPr/>
            </a:pPr>
            <a:r>
              <a:rPr lang="es-ES_tradnl" dirty="0">
                <a:solidFill>
                  <a:srgbClr val="000510"/>
                </a:solidFill>
              </a:rPr>
              <a:t>Extra Pesada,</a:t>
            </a:r>
          </a:p>
          <a:p>
            <a:pPr marL="982980" lvl="1" indent="-342900" algn="just">
              <a:buFont typeface="Arial" panose="020B0604020202020204" pitchFamily="34" charset="0"/>
              <a:buChar char="•"/>
              <a:defRPr/>
            </a:pPr>
            <a:r>
              <a:rPr lang="es-ES_tradnl" dirty="0">
                <a:solidFill>
                  <a:srgbClr val="000510"/>
                </a:solidFill>
              </a:rPr>
              <a:t> Sobredimensionada, </a:t>
            </a:r>
          </a:p>
          <a:p>
            <a:pPr marL="982980" lvl="1" indent="-342900" algn="just">
              <a:buFont typeface="Arial" panose="020B0604020202020204" pitchFamily="34" charset="0"/>
              <a:buChar char="•"/>
              <a:defRPr/>
            </a:pPr>
            <a:endParaRPr lang="es-ES_tradnl" sz="2400" dirty="0">
              <a:solidFill>
                <a:srgbClr val="000510"/>
              </a:solidFill>
            </a:endParaRPr>
          </a:p>
          <a:p>
            <a:pPr marL="982980" lvl="1" indent="-342900" algn="just">
              <a:buFont typeface="Arial" panose="020B0604020202020204" pitchFamily="34" charset="0"/>
              <a:buChar char="•"/>
              <a:defRPr/>
            </a:pPr>
            <a:endParaRPr lang="es-ES_tradnl" sz="2400" dirty="0">
              <a:solidFill>
                <a:srgbClr val="000510"/>
              </a:solidFill>
            </a:endParaRPr>
          </a:p>
          <a:p>
            <a:pPr marL="982980" lvl="1" indent="-342900" algn="just">
              <a:buFont typeface="Arial" panose="020B0604020202020204" pitchFamily="34" charset="0"/>
              <a:buChar char="•"/>
              <a:defRPr/>
            </a:pPr>
            <a:r>
              <a:rPr lang="es-ES_tradnl" dirty="0" err="1">
                <a:solidFill>
                  <a:srgbClr val="000510"/>
                </a:solidFill>
              </a:rPr>
              <a:t>Contenerizada</a:t>
            </a:r>
            <a:r>
              <a:rPr lang="es-ES_tradnl" dirty="0">
                <a:solidFill>
                  <a:srgbClr val="000510"/>
                </a:solidFill>
              </a:rPr>
              <a:t>,</a:t>
            </a:r>
          </a:p>
          <a:p>
            <a:pPr marL="1440180" lvl="2" indent="-342900" algn="just">
              <a:buFont typeface="Arial" panose="020B0604020202020204" pitchFamily="34" charset="0"/>
              <a:buChar char="•"/>
              <a:defRPr/>
            </a:pPr>
            <a:r>
              <a:rPr lang="es-ES_tradnl" sz="2000" dirty="0" err="1">
                <a:solidFill>
                  <a:srgbClr val="000510"/>
                </a:solidFill>
              </a:rPr>
              <a:t>Reefer</a:t>
            </a:r>
            <a:r>
              <a:rPr lang="es-ES_tradnl" sz="2000" dirty="0">
                <a:solidFill>
                  <a:srgbClr val="000510"/>
                </a:solidFill>
              </a:rPr>
              <a:t>, </a:t>
            </a:r>
          </a:p>
          <a:p>
            <a:pPr marL="1440180" lvl="2" indent="-342900" algn="just">
              <a:buFont typeface="Arial" panose="020B0604020202020204" pitchFamily="34" charset="0"/>
              <a:buChar char="•"/>
              <a:defRPr/>
            </a:pPr>
            <a:r>
              <a:rPr lang="es-ES_tradnl" sz="2000" dirty="0">
                <a:solidFill>
                  <a:srgbClr val="000510"/>
                </a:solidFill>
              </a:rPr>
              <a:t>Carga General,</a:t>
            </a:r>
          </a:p>
          <a:p>
            <a:pPr marL="1440180" lvl="2" indent="-342900" algn="just">
              <a:buFont typeface="Arial" panose="020B0604020202020204" pitchFamily="34" charset="0"/>
              <a:buChar char="•"/>
              <a:defRPr/>
            </a:pPr>
            <a:r>
              <a:rPr lang="es-ES_tradnl" sz="2000" dirty="0">
                <a:solidFill>
                  <a:srgbClr val="000510"/>
                </a:solidFill>
              </a:rPr>
              <a:t>Perecederos, </a:t>
            </a:r>
          </a:p>
          <a:p>
            <a:pPr marL="1440180" lvl="2" indent="-342900" algn="just">
              <a:buFont typeface="Arial" panose="020B0604020202020204" pitchFamily="34" charset="0"/>
              <a:buChar char="•"/>
              <a:defRPr/>
            </a:pPr>
            <a:r>
              <a:rPr lang="es-ES_tradnl" sz="2000" dirty="0">
                <a:solidFill>
                  <a:srgbClr val="000510"/>
                </a:solidFill>
              </a:rPr>
              <a:t>Grado Alimenticio,</a:t>
            </a:r>
          </a:p>
          <a:p>
            <a:pPr marL="1440180" lvl="2" indent="-342900" algn="just">
              <a:buFont typeface="Arial" panose="020B0604020202020204" pitchFamily="34" charset="0"/>
              <a:buChar char="•"/>
              <a:defRPr/>
            </a:pPr>
            <a:r>
              <a:rPr lang="es-ES_tradnl" sz="2000" dirty="0">
                <a:solidFill>
                  <a:srgbClr val="000510"/>
                </a:solidFill>
              </a:rPr>
              <a:t>IMO,</a:t>
            </a:r>
            <a:r>
              <a:rPr lang="es-ES_tradnl" sz="2000" dirty="0">
                <a:solidFill>
                  <a:schemeClr val="bg1"/>
                </a:solidFill>
              </a:rPr>
              <a:t>. 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344174" y="429268"/>
            <a:ext cx="4397057" cy="452437"/>
          </a:xfrm>
          <a:prstGeom prst="roundRect">
            <a:avLst>
              <a:gd name="adj" fmla="val 25236"/>
            </a:avLst>
          </a:prstGeom>
          <a:solidFill>
            <a:srgbClr val="002060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700" kern="0" dirty="0">
                <a:solidFill>
                  <a:sysClr val="window" lastClr="FFFFFF"/>
                </a:solidFill>
                <a:latin typeface="Arial Black" pitchFamily="34" charset="0"/>
                <a:cs typeface="Arial" charset="0"/>
              </a:rPr>
              <a:t>SERVICIOS</a:t>
            </a:r>
            <a:endParaRPr kumimoji="0" lang="es-ES" sz="17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cs typeface="Arial" charset="0"/>
            </a:endParaRPr>
          </a:p>
        </p:txBody>
      </p:sp>
      <p:pic>
        <p:nvPicPr>
          <p:cNvPr id="8" name="Picture 3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968" y="429268"/>
            <a:ext cx="2724150" cy="1638300"/>
          </a:xfrm>
          <a:prstGeom prst="rect">
            <a:avLst/>
          </a:prstGeom>
        </p:spPr>
      </p:pic>
      <p:sp>
        <p:nvSpPr>
          <p:cNvPr id="9" name="2 Marcador de contenido"/>
          <p:cNvSpPr txBox="1">
            <a:spLocks/>
          </p:cNvSpPr>
          <p:nvPr/>
        </p:nvSpPr>
        <p:spPr>
          <a:xfrm>
            <a:off x="5334000" y="3147131"/>
            <a:ext cx="6858000" cy="27203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lvl="1" algn="just">
              <a:defRPr/>
            </a:pPr>
            <a:endParaRPr lang="es-MX" dirty="0"/>
          </a:p>
          <a:p>
            <a:pPr marL="640080" lvl="1" algn="just">
              <a:buFont typeface="Wingdings 2"/>
              <a:buChar char=""/>
              <a:defRPr/>
            </a:pPr>
            <a:r>
              <a:rPr lang="es-MX" dirty="0">
                <a:solidFill>
                  <a:srgbClr val="000510"/>
                </a:solidFill>
              </a:rPr>
              <a:t>Flete terrestre Nacionales, recolecciones, ingresos.</a:t>
            </a:r>
          </a:p>
          <a:p>
            <a:pPr marL="640080" lvl="1" algn="just">
              <a:buFont typeface="Wingdings 2"/>
              <a:buChar char=""/>
              <a:defRPr/>
            </a:pPr>
            <a:r>
              <a:rPr lang="es-MX" dirty="0">
                <a:solidFill>
                  <a:srgbClr val="000510"/>
                </a:solidFill>
              </a:rPr>
              <a:t>Despacho aduanal.</a:t>
            </a:r>
          </a:p>
          <a:p>
            <a:pPr marL="640080" lvl="1" algn="just">
              <a:buFont typeface="Wingdings 2"/>
              <a:buChar char=""/>
              <a:defRPr/>
            </a:pPr>
            <a:r>
              <a:rPr lang="es-MX" dirty="0">
                <a:solidFill>
                  <a:srgbClr val="000510"/>
                </a:solidFill>
              </a:rPr>
              <a:t>Asesoría en materia de Comercio Exterior.</a:t>
            </a:r>
          </a:p>
          <a:p>
            <a:pPr marL="640080" lvl="1" algn="just">
              <a:buFont typeface="Wingdings 2"/>
              <a:buChar char=""/>
              <a:defRPr/>
            </a:pPr>
            <a:r>
              <a:rPr lang="es-MX" dirty="0" err="1">
                <a:solidFill>
                  <a:srgbClr val="000510"/>
                </a:solidFill>
              </a:rPr>
              <a:t>TLC´s</a:t>
            </a:r>
            <a:endParaRPr lang="es-MX" dirty="0">
              <a:solidFill>
                <a:srgbClr val="000510"/>
              </a:solidFill>
            </a:endParaRPr>
          </a:p>
          <a:p>
            <a:pPr marL="640080" lvl="1" algn="just">
              <a:buFont typeface="Wingdings 2"/>
              <a:buChar char=""/>
              <a:defRPr/>
            </a:pPr>
            <a:r>
              <a:rPr lang="es-MX" dirty="0">
                <a:solidFill>
                  <a:srgbClr val="000510"/>
                </a:solidFill>
              </a:rPr>
              <a:t>Acondicionamiento de carga.</a:t>
            </a:r>
          </a:p>
          <a:p>
            <a:pPr marL="640080" lvl="1" algn="just">
              <a:buFont typeface="Wingdings 2"/>
              <a:buChar char=""/>
              <a:defRPr/>
            </a:pPr>
            <a:r>
              <a:rPr lang="es-MX" dirty="0">
                <a:solidFill>
                  <a:srgbClr val="000510"/>
                </a:solidFill>
              </a:rPr>
              <a:t>Distribución y almacenaje.</a:t>
            </a:r>
          </a:p>
          <a:p>
            <a:pPr marL="640080" lvl="1" algn="just">
              <a:buFont typeface="Wingdings 2"/>
              <a:buChar char=""/>
              <a:defRPr/>
            </a:pPr>
            <a:r>
              <a:rPr lang="es-MX" dirty="0">
                <a:solidFill>
                  <a:srgbClr val="000510"/>
                </a:solidFill>
              </a:rPr>
              <a:t>Comercializadora.</a:t>
            </a:r>
          </a:p>
          <a:p>
            <a:pPr marL="640080" lvl="1" algn="just">
              <a:buFont typeface="Wingdings 2"/>
              <a:buChar char=""/>
              <a:defRPr/>
            </a:pPr>
            <a:endParaRPr lang="es-MX" dirty="0">
              <a:solidFill>
                <a:srgbClr val="000510"/>
              </a:solidFill>
            </a:endParaRPr>
          </a:p>
          <a:p>
            <a:endParaRPr lang="en-US" dirty="0"/>
          </a:p>
        </p:txBody>
      </p:sp>
      <p:pic>
        <p:nvPicPr>
          <p:cNvPr id="10" name="Picture 5" descr="C:\Users\EMM\Pictures\imagesCAZK5HN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28910" y="3753731"/>
            <a:ext cx="2628900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02" b="38364"/>
          <a:stretch/>
        </p:blipFill>
        <p:spPr>
          <a:xfrm>
            <a:off x="2352602" y="3971401"/>
            <a:ext cx="811677" cy="535900"/>
          </a:xfrm>
          <a:prstGeom prst="rect">
            <a:avLst/>
          </a:prstGeom>
        </p:spPr>
      </p:pic>
      <p:pic>
        <p:nvPicPr>
          <p:cNvPr id="12" name="Picture 5" descr="download (4)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2305" y="1230843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5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114581" y="247671"/>
            <a:ext cx="3790945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INSPECCIÓN EN</a:t>
            </a:r>
          </a:p>
          <a:p>
            <a:pPr algn="ctr"/>
            <a:r>
              <a:rPr lang="es-MX" sz="2400" dirty="0"/>
              <a:t> ORIGEN </a:t>
            </a:r>
          </a:p>
        </p:txBody>
      </p:sp>
      <p:cxnSp>
        <p:nvCxnSpPr>
          <p:cNvPr id="6" name="10 Conector recto"/>
          <p:cNvCxnSpPr/>
          <p:nvPr/>
        </p:nvCxnSpPr>
        <p:spPr>
          <a:xfrm>
            <a:off x="2192499" y="728321"/>
            <a:ext cx="8136904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53 Elipse"/>
          <p:cNvSpPr/>
          <p:nvPr/>
        </p:nvSpPr>
        <p:spPr>
          <a:xfrm>
            <a:off x="5093943" y="2991190"/>
            <a:ext cx="2182672" cy="2046031"/>
          </a:xfrm>
          <a:prstGeom prst="ellipse">
            <a:avLst/>
          </a:prstGeom>
          <a:noFill/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sp>
      <p:sp>
        <p:nvSpPr>
          <p:cNvPr id="8" name="105 Datos almacenados"/>
          <p:cNvSpPr/>
          <p:nvPr/>
        </p:nvSpPr>
        <p:spPr bwMode="auto">
          <a:xfrm flipH="1">
            <a:off x="7971282" y="1787171"/>
            <a:ext cx="3499200" cy="987551"/>
          </a:xfrm>
          <a:prstGeom prst="flowChartOnlineStorag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CONSULTORIA</a:t>
            </a:r>
            <a:endParaRPr kumimoji="0" lang="es-MX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105 Datos almacenados"/>
          <p:cNvSpPr/>
          <p:nvPr/>
        </p:nvSpPr>
        <p:spPr bwMode="auto">
          <a:xfrm flipH="1">
            <a:off x="8324159" y="3058486"/>
            <a:ext cx="3500640" cy="1174324"/>
          </a:xfrm>
          <a:prstGeom prst="flowChartOnlineStorag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TRANSPORTE LOCAL y</a:t>
            </a:r>
            <a:r>
              <a:rPr kumimoji="0" lang="es-MX" sz="2000" b="1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DISTRIBUCION NACIONAL</a:t>
            </a:r>
            <a:endParaRPr kumimoji="0" lang="es-MX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105 Datos almacenados"/>
          <p:cNvSpPr/>
          <p:nvPr/>
        </p:nvSpPr>
        <p:spPr bwMode="auto">
          <a:xfrm flipH="1">
            <a:off x="8304651" y="4448910"/>
            <a:ext cx="3714629" cy="991840"/>
          </a:xfrm>
          <a:prstGeom prst="flowChartOnlineStorag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CENTROAMERCIA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0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FTL /LTL</a:t>
            </a:r>
            <a:endParaRPr kumimoji="0" lang="es-MX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105 Datos almacenados"/>
          <p:cNvSpPr/>
          <p:nvPr/>
        </p:nvSpPr>
        <p:spPr bwMode="auto">
          <a:xfrm>
            <a:off x="106588" y="4518419"/>
            <a:ext cx="3255749" cy="1011458"/>
          </a:xfrm>
          <a:prstGeom prst="flowChartOnlineStorag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DESPACHO</a:t>
            </a:r>
            <a:r>
              <a:rPr kumimoji="0" lang="es-MX" sz="2000" b="1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ADUANAL</a:t>
            </a:r>
            <a:endParaRPr kumimoji="0" lang="es-MX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105 Datos almacenados"/>
          <p:cNvSpPr/>
          <p:nvPr/>
        </p:nvSpPr>
        <p:spPr bwMode="auto">
          <a:xfrm>
            <a:off x="164380" y="3120771"/>
            <a:ext cx="3140164" cy="825962"/>
          </a:xfrm>
          <a:prstGeom prst="flowChartOnlineStorag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ALMACENAJE</a:t>
            </a:r>
            <a:endParaRPr kumimoji="0" lang="es-MX" sz="105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105 Datos almacenados"/>
          <p:cNvSpPr/>
          <p:nvPr/>
        </p:nvSpPr>
        <p:spPr bwMode="auto">
          <a:xfrm>
            <a:off x="23398" y="1566056"/>
            <a:ext cx="3551631" cy="944437"/>
          </a:xfrm>
          <a:prstGeom prst="flowChartOnlineStorag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FLETE INTERNACIONAL</a:t>
            </a:r>
          </a:p>
        </p:txBody>
      </p:sp>
      <p:sp>
        <p:nvSpPr>
          <p:cNvPr id="14" name="58 Flecha arriba y abajo"/>
          <p:cNvSpPr/>
          <p:nvPr/>
        </p:nvSpPr>
        <p:spPr bwMode="auto">
          <a:xfrm rot="17371679" flipH="1">
            <a:off x="7838718" y="4112852"/>
            <a:ext cx="207536" cy="1506673"/>
          </a:xfrm>
          <a:prstGeom prst="up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58 Flecha arriba y abajo"/>
          <p:cNvSpPr/>
          <p:nvPr/>
        </p:nvSpPr>
        <p:spPr bwMode="auto">
          <a:xfrm rot="4149933" flipH="1">
            <a:off x="4051461" y="3698782"/>
            <a:ext cx="257262" cy="2030785"/>
          </a:xfrm>
          <a:prstGeom prst="up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58 Flecha arriba y abajo"/>
          <p:cNvSpPr/>
          <p:nvPr/>
        </p:nvSpPr>
        <p:spPr bwMode="auto">
          <a:xfrm rot="3661552" flipH="1">
            <a:off x="7529355" y="2048621"/>
            <a:ext cx="205925" cy="1222852"/>
          </a:xfrm>
          <a:prstGeom prst="up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58 Flecha arriba y abajo"/>
          <p:cNvSpPr/>
          <p:nvPr/>
        </p:nvSpPr>
        <p:spPr bwMode="auto">
          <a:xfrm rot="17798688" flipH="1">
            <a:off x="4374952" y="1461851"/>
            <a:ext cx="224316" cy="1801891"/>
          </a:xfrm>
          <a:prstGeom prst="up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58 Flecha arriba y abajo"/>
          <p:cNvSpPr/>
          <p:nvPr/>
        </p:nvSpPr>
        <p:spPr bwMode="auto">
          <a:xfrm rot="16200000" flipH="1">
            <a:off x="7868077" y="3039487"/>
            <a:ext cx="227637" cy="1410560"/>
          </a:xfrm>
          <a:prstGeom prst="up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58 Flecha arriba y abajo"/>
          <p:cNvSpPr/>
          <p:nvPr/>
        </p:nvSpPr>
        <p:spPr bwMode="auto">
          <a:xfrm rot="16200000" flipH="1">
            <a:off x="4012498" y="2616371"/>
            <a:ext cx="175927" cy="1847258"/>
          </a:xfrm>
          <a:prstGeom prst="up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367190" y="829637"/>
            <a:ext cx="379094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COMERCIALIZADORA</a:t>
            </a:r>
          </a:p>
        </p:txBody>
      </p:sp>
      <p:sp>
        <p:nvSpPr>
          <p:cNvPr id="21" name="58 Flecha arriba y abajo"/>
          <p:cNvSpPr/>
          <p:nvPr/>
        </p:nvSpPr>
        <p:spPr bwMode="auto">
          <a:xfrm flipH="1">
            <a:off x="6110864" y="2076407"/>
            <a:ext cx="185540" cy="812362"/>
          </a:xfrm>
          <a:prstGeom prst="up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4546527" y="1109564"/>
            <a:ext cx="3128673" cy="76920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sz="2000" dirty="0"/>
              <a:t>TRAMITES GUBERNAMENTALES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3278143" y="166378"/>
            <a:ext cx="4397057" cy="452437"/>
          </a:xfrm>
          <a:prstGeom prst="roundRect">
            <a:avLst>
              <a:gd name="adj" fmla="val 25236"/>
            </a:avLst>
          </a:prstGeom>
          <a:solidFill>
            <a:srgbClr val="002060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700" kern="0" dirty="0">
                <a:solidFill>
                  <a:sysClr val="window" lastClr="FFFFFF"/>
                </a:solidFill>
                <a:latin typeface="Arial Black" pitchFamily="34" charset="0"/>
                <a:cs typeface="Arial" charset="0"/>
              </a:rPr>
              <a:t>SERVICIOS</a:t>
            </a:r>
            <a:endParaRPr kumimoji="0" lang="es-ES" sz="17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cs typeface="Arial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02" b="38364"/>
          <a:stretch/>
        </p:blipFill>
        <p:spPr>
          <a:xfrm>
            <a:off x="5129475" y="3262100"/>
            <a:ext cx="2010528" cy="1327427"/>
          </a:xfrm>
          <a:prstGeom prst="rect">
            <a:avLst/>
          </a:prstGeom>
        </p:spPr>
      </p:pic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3304544" y="132088"/>
            <a:ext cx="4397057" cy="452437"/>
          </a:xfrm>
          <a:prstGeom prst="roundRect">
            <a:avLst>
              <a:gd name="adj" fmla="val 25236"/>
            </a:avLst>
          </a:prstGeom>
          <a:solidFill>
            <a:srgbClr val="002060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700" kern="0" dirty="0">
                <a:solidFill>
                  <a:sysClr val="window" lastClr="FFFFFF"/>
                </a:solidFill>
                <a:latin typeface="Arial Black" pitchFamily="34" charset="0"/>
                <a:cs typeface="Arial" charset="0"/>
              </a:rPr>
              <a:t>SERVICIOS</a:t>
            </a:r>
            <a:endParaRPr kumimoji="0" lang="es-ES" sz="17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74106" y="480591"/>
            <a:ext cx="7735241" cy="272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11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b="1" u="sng" spc="-25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Infraestructura</a:t>
            </a:r>
            <a:endParaRPr lang="es-MX" sz="1400" spc="-25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Arial Narrow" panose="020B0606020202030204" pitchFamily="34" charset="0"/>
                <a:ea typeface="Arial" panose="020B0604020202020204" pitchFamily="34" charset="0"/>
              </a:rPr>
              <a:t>En SENNI LOGISTICS proporcionamos los servicios integrales de comercio y logística internacionales que incluyen el despacho de importación y exportación, </a:t>
            </a:r>
            <a:r>
              <a:rPr lang="es-MX" b="1" u="sng" dirty="0">
                <a:latin typeface="Arial Narrow" panose="020B0606020202030204" pitchFamily="34" charset="0"/>
                <a:ea typeface="Arial" panose="020B0604020202020204" pitchFamily="34" charset="0"/>
              </a:rPr>
              <a:t>asesoría</a:t>
            </a:r>
            <a:r>
              <a:rPr lang="es-MX" b="1" dirty="0">
                <a:latin typeface="Arial Narrow" panose="020B0606020202030204" pitchFamily="34" charset="0"/>
                <a:ea typeface="Arial" panose="020B0604020202020204" pitchFamily="34" charset="0"/>
              </a:rPr>
              <a:t> </a:t>
            </a:r>
            <a:r>
              <a:rPr lang="es-MX" dirty="0">
                <a:latin typeface="Arial Narrow" panose="020B0606020202030204" pitchFamily="34" charset="0"/>
                <a:ea typeface="Arial" panose="020B0604020202020204" pitchFamily="34" charset="0"/>
              </a:rPr>
              <a:t>en normatividad de comercio exterior, la </a:t>
            </a:r>
            <a:r>
              <a:rPr lang="es-MX" b="1" u="sng" dirty="0">
                <a:latin typeface="Arial Narrow" panose="020B0606020202030204" pitchFamily="34" charset="0"/>
                <a:ea typeface="Arial" panose="020B0604020202020204" pitchFamily="34" charset="0"/>
              </a:rPr>
              <a:t>realización de trámites y permisos gubernamentales</a:t>
            </a:r>
            <a:r>
              <a:rPr lang="es-MX" dirty="0">
                <a:latin typeface="Arial Narrow" panose="020B0606020202030204" pitchFamily="34" charset="0"/>
                <a:ea typeface="Arial" panose="020B0604020202020204" pitchFamily="34" charset="0"/>
              </a:rPr>
              <a:t> necesarios para cumplir con las regulaciones y restricciones no arancelarias y la legislación aplicable a las operaciones de comercio exterior.</a:t>
            </a:r>
            <a:endParaRPr lang="es-MX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Arial Narrow" panose="020B0606020202030204" pitchFamily="34" charset="0"/>
                <a:ea typeface="Arial" panose="020B0604020202020204" pitchFamily="34" charset="0"/>
              </a:rPr>
              <a:t> </a:t>
            </a:r>
            <a:endParaRPr lang="es-MX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Arial Narrow" panose="020B0606020202030204" pitchFamily="34" charset="0"/>
                <a:ea typeface="Arial" panose="020B0604020202020204" pitchFamily="34" charset="0"/>
                <a:cs typeface="Arial Unicode MS"/>
              </a:rPr>
              <a:t> </a:t>
            </a:r>
            <a:endParaRPr lang="es-MX" sz="2000" dirty="0">
              <a:latin typeface="Arial Narrow" panose="020B0606020202030204" pitchFamily="34" charset="0"/>
              <a:ea typeface="Arial" panose="020B0604020202020204" pitchFamily="34" charset="0"/>
              <a:cs typeface="Arial Unicode MS"/>
            </a:endParaRPr>
          </a:p>
          <a:p>
            <a:pPr algn="just">
              <a:spcAft>
                <a:spcPts val="0"/>
              </a:spcAft>
            </a:pPr>
            <a:r>
              <a:rPr lang="es-MX" dirty="0">
                <a:latin typeface="Arial Narrow" panose="020B0606020202030204" pitchFamily="34" charset="0"/>
                <a:ea typeface="Arial" panose="020B0604020202020204" pitchFamily="34" charset="0"/>
                <a:cs typeface="Arial Unicode MS"/>
              </a:rPr>
              <a:t> </a:t>
            </a:r>
            <a:endParaRPr lang="es-MX" sz="2000" dirty="0">
              <a:latin typeface="Arial Narrow" panose="020B0606020202030204" pitchFamily="34" charset="0"/>
              <a:ea typeface="Arial" panose="020B0604020202020204" pitchFamily="34" charset="0"/>
              <a:cs typeface="Arial Unicode M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19626" y="2409884"/>
            <a:ext cx="86129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es-MX" b="1" u="sng" dirty="0">
                <a:latin typeface="Arial Narrow" panose="020B0606020202030204" pitchFamily="34" charset="0"/>
                <a:ea typeface="Arial" panose="020B0604020202020204" pitchFamily="34" charset="0"/>
                <a:cs typeface="Arial Unicode MS"/>
              </a:rPr>
              <a:t>2.- Servicios que otorgamos</a:t>
            </a:r>
            <a:endParaRPr lang="es-MX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b="1" dirty="0">
                <a:latin typeface="Arial Narrow" panose="020B0606020202030204" pitchFamily="34" charset="0"/>
                <a:ea typeface="Arial" panose="020B0604020202020204" pitchFamily="34" charset="0"/>
                <a:cs typeface="Arial Unicode MS"/>
              </a:rPr>
              <a:t> </a:t>
            </a:r>
            <a:endParaRPr lang="es-MX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s-MX" dirty="0">
                <a:latin typeface="Arial Narrow" panose="020B0606020202030204" pitchFamily="34" charset="0"/>
                <a:ea typeface="Arial Unicode MS"/>
                <a:cs typeface="Arial Unicode MS"/>
              </a:rPr>
              <a:t>Estudio de los fundamentos legales aplicables al trámite.</a:t>
            </a:r>
            <a:endParaRPr lang="es-MX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s-MX" dirty="0">
                <a:latin typeface="Arial Narrow" panose="020B0606020202030204" pitchFamily="34" charset="0"/>
                <a:ea typeface="Arial Unicode MS"/>
                <a:cs typeface="Arial Unicode MS"/>
              </a:rPr>
              <a:t>Elaboración de documentación necesaria para el trámite.</a:t>
            </a:r>
            <a:endParaRPr lang="es-MX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s-MX" dirty="0">
                <a:latin typeface="Arial Narrow" panose="020B0606020202030204" pitchFamily="34" charset="0"/>
                <a:ea typeface="Arial Unicode MS"/>
                <a:cs typeface="Arial Unicode MS"/>
              </a:rPr>
              <a:t>Solicitud de documentos al cliente.</a:t>
            </a:r>
            <a:endParaRPr lang="es-MX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s-MX" dirty="0">
                <a:latin typeface="Arial Narrow" panose="020B0606020202030204" pitchFamily="34" charset="0"/>
                <a:ea typeface="Arial Unicode MS"/>
                <a:cs typeface="Arial Unicode MS"/>
              </a:rPr>
              <a:t>Análisis de la documentación proporcionada por el cliente para el trámite.</a:t>
            </a:r>
            <a:endParaRPr lang="es-MX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s-MX" dirty="0">
                <a:latin typeface="Arial Narrow" panose="020B0606020202030204" pitchFamily="34" charset="0"/>
                <a:ea typeface="Arial Unicode MS"/>
                <a:cs typeface="Arial Unicode MS"/>
              </a:rPr>
              <a:t>Recolección y presentación de la promoción ante las autoridades correspondientes.</a:t>
            </a:r>
            <a:endParaRPr lang="es-MX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s-MX" dirty="0">
                <a:latin typeface="Arial Narrow" panose="020B0606020202030204" pitchFamily="34" charset="0"/>
                <a:ea typeface="Arial Unicode MS"/>
                <a:cs typeface="Arial Unicode MS"/>
              </a:rPr>
              <a:t>Seguimiento directo de la gestión ante las autoridades correspondientes.</a:t>
            </a:r>
            <a:endParaRPr lang="es-MX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s-MX" dirty="0">
                <a:latin typeface="Arial Narrow" panose="020B0606020202030204" pitchFamily="34" charset="0"/>
                <a:ea typeface="Arial Unicode MS"/>
                <a:cs typeface="Arial Unicode MS"/>
              </a:rPr>
              <a:t>Control del proceso y envío de reportes para cada una de las etapas del proceso para el trámite y obtención de la autorización.</a:t>
            </a:r>
            <a:endParaRPr lang="es-MX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228600" algn="l"/>
              </a:tabLst>
            </a:pPr>
            <a:r>
              <a:rPr lang="es-MX" dirty="0">
                <a:latin typeface="Arial Narrow" panose="020B0606020202030204" pitchFamily="34" charset="0"/>
                <a:ea typeface="Times New Roman" panose="02020603050405020304" pitchFamily="18" charset="0"/>
              </a:rPr>
              <a:t>Asesoría en normatividad de comercio exterior y aduanal.</a:t>
            </a:r>
            <a:endParaRPr lang="es-MX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5563759" y="254373"/>
            <a:ext cx="5924789" cy="452437"/>
          </a:xfrm>
          <a:prstGeom prst="roundRect">
            <a:avLst>
              <a:gd name="adj" fmla="val 25236"/>
            </a:avLst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700" kern="0" dirty="0">
                <a:solidFill>
                  <a:sysClr val="window" lastClr="FFFFFF"/>
                </a:solidFill>
                <a:latin typeface="Arial Black" pitchFamily="34" charset="0"/>
                <a:cs typeface="Arial" charset="0"/>
              </a:rPr>
              <a:t>TRAMITES GUBERNAMENTALES</a:t>
            </a:r>
            <a:endParaRPr kumimoji="0" lang="es-ES" sz="17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cs typeface="Arial" charset="0"/>
            </a:endParaRPr>
          </a:p>
        </p:txBody>
      </p:sp>
      <p:pic>
        <p:nvPicPr>
          <p:cNvPr id="7" name="Picture 6" descr="https://www.aaamerica.com.mx/images/gesto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355" y="5278511"/>
            <a:ext cx="2759468" cy="134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3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s://encrypted-tbn3.gstatic.com/images?q=tbn:ANd9GcRzs7jU9rRpf_SVvhC7QY1kdXcOKmuUCCBwSZE6yVsrWKBnCoF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97"/>
          <a:stretch/>
        </p:blipFill>
        <p:spPr bwMode="auto">
          <a:xfrm>
            <a:off x="7710809" y="33870"/>
            <a:ext cx="3522253" cy="151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static.wixstatic.com/media/e18cd7_48d2e13bf5274b919e66cb0e8b78f3d2.jpg/v1/fill/w_784,h_522,al_c,q_90,usm_0.66_1.00_0.01/e18cd7_48d2e13bf5274b919e66cb0e8b78f3d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626" y="5237278"/>
            <a:ext cx="3528678" cy="147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1152736" y="148827"/>
            <a:ext cx="5924789" cy="452437"/>
          </a:xfrm>
          <a:prstGeom prst="roundRect">
            <a:avLst>
              <a:gd name="adj" fmla="val 25236"/>
            </a:avLst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700" kern="0" dirty="0">
                <a:solidFill>
                  <a:sysClr val="window" lastClr="FFFFFF"/>
                </a:solidFill>
                <a:latin typeface="Arial Black" pitchFamily="34" charset="0"/>
                <a:cs typeface="Arial" charset="0"/>
              </a:rPr>
              <a:t>CONSULTORIA</a:t>
            </a:r>
            <a:endParaRPr kumimoji="0" lang="es-ES" sz="17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cs typeface="Arial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11039" y="793653"/>
            <a:ext cx="3557587" cy="452431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algn="just" eaLnBrk="1" hangingPunct="1">
              <a:buFontTx/>
              <a:buBlip>
                <a:blip r:embed="rId4"/>
              </a:buBlip>
              <a:defRPr/>
            </a:pPr>
            <a:r>
              <a:rPr lang="es-MX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Capacitación anual de actualización en materia de Comercio Exterior.</a:t>
            </a:r>
          </a:p>
          <a:p>
            <a:pPr algn="just" eaLnBrk="1" hangingPunct="1">
              <a:defRPr/>
            </a:pPr>
            <a:endParaRPr lang="es-MX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171450" indent="-171450" algn="just" eaLnBrk="1" hangingPunct="1">
              <a:buFontTx/>
              <a:buBlip>
                <a:blip r:embed="rId4"/>
              </a:buBlip>
              <a:defRPr/>
            </a:pPr>
            <a:r>
              <a:rPr lang="es-MX" sz="1600" dirty="0">
                <a:solidFill>
                  <a:srgbClr val="000000"/>
                </a:solidFill>
                <a:latin typeface="Arial" charset="0"/>
                <a:cs typeface="Arial" charset="0"/>
              </a:rPr>
              <a:t>Elaboración de circulares informativas.</a:t>
            </a:r>
          </a:p>
          <a:p>
            <a:pPr algn="just" eaLnBrk="1" hangingPunct="1">
              <a:defRPr/>
            </a:pPr>
            <a:endParaRPr lang="es-MX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171450" indent="-171450" algn="just" eaLnBrk="1" hangingPunct="1">
              <a:buFontTx/>
              <a:buBlip>
                <a:blip r:embed="rId4"/>
              </a:buBlip>
              <a:defRPr/>
            </a:pPr>
            <a:r>
              <a:rPr lang="es-MX" sz="1600" dirty="0">
                <a:solidFill>
                  <a:srgbClr val="000000"/>
                </a:solidFill>
                <a:latin typeface="Arial" charset="0"/>
                <a:cs typeface="Arial" charset="0"/>
              </a:rPr>
              <a:t>Asesoría en materia de legislación y normatividad aplicada al  Comercio Exterior.</a:t>
            </a:r>
          </a:p>
          <a:p>
            <a:pPr algn="just" eaLnBrk="1" hangingPunct="1">
              <a:defRPr/>
            </a:pPr>
            <a:endParaRPr lang="es-MX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171450" indent="-171450" algn="just">
              <a:buBlip>
                <a:blip r:embed="rId4"/>
              </a:buBlip>
              <a:defRPr/>
            </a:pPr>
            <a:r>
              <a:rPr lang="es-MX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Certificación de empresas (Beneficios: horario abierto las 24/7 aún en pedimentos definitivos, agilidad en el despacho y reducción de inspecciones por reconocimiento aduanero).</a:t>
            </a:r>
          </a:p>
          <a:p>
            <a:pPr algn="just" eaLnBrk="1" hangingPunct="1">
              <a:defRPr/>
            </a:pPr>
            <a:endParaRPr lang="es-MX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15131" y="1431830"/>
            <a:ext cx="4452565" cy="400109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 algn="just" eaLnBrk="1" hangingPunct="1">
              <a:buFontTx/>
              <a:buBlip>
                <a:blip r:embed="rId4"/>
              </a:buBlip>
              <a:defRPr/>
            </a:pPr>
            <a:r>
              <a:rPr lang="es-MX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Cursos especializados de Comercio Exterior solicitados por los clientes.</a:t>
            </a:r>
          </a:p>
          <a:p>
            <a:pPr marL="171450" indent="-171450" algn="just" eaLnBrk="1" hangingPunct="1">
              <a:buFontTx/>
              <a:buBlip>
                <a:blip r:embed="rId4"/>
              </a:buBlip>
              <a:defRPr/>
            </a:pPr>
            <a:endParaRPr lang="es-MX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171450" indent="-171450" algn="just" eaLnBrk="1" hangingPunct="1">
              <a:buFontTx/>
              <a:buBlip>
                <a:blip r:embed="rId4"/>
              </a:buBlip>
              <a:defRPr/>
            </a:pPr>
            <a:r>
              <a:rPr lang="es-E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Análisis y elaboración de escritos para dar respuesta a incidencias derivadas del Reconocimiento aduanero y su seguimiento.</a:t>
            </a:r>
            <a:endParaRPr lang="es-MX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just" eaLnBrk="1" hangingPunct="1">
              <a:defRPr/>
            </a:pPr>
            <a:endParaRPr lang="es-MX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171450" indent="-171450" algn="just" eaLnBrk="1" hangingPunct="1">
              <a:buFontTx/>
              <a:buBlip>
                <a:blip r:embed="rId4"/>
              </a:buBlip>
              <a:defRPr/>
            </a:pPr>
            <a:r>
              <a:rPr lang="es-MX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Proporcionamos alternativas y formulamos consultas en Materia de Comercio Exterior a las autoridades correspondientes.</a:t>
            </a:r>
          </a:p>
          <a:p>
            <a:pPr algn="just">
              <a:defRPr/>
            </a:pPr>
            <a:endParaRPr lang="es-MX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171450" indent="-171450" algn="just">
              <a:buBlip>
                <a:blip r:embed="rId4"/>
              </a:buBlip>
              <a:defRPr/>
            </a:pPr>
            <a:r>
              <a:rPr lang="es-MX" sz="1600" dirty="0">
                <a:solidFill>
                  <a:srgbClr val="000000"/>
                </a:solidFill>
                <a:latin typeface="Arial" charset="0"/>
                <a:cs typeface="Arial" charset="0"/>
              </a:rPr>
              <a:t>Gestión de trámites, permisos y consultas en las diferentes Secretarías, Dependencias gubernamentales y Organismos privados.</a:t>
            </a:r>
          </a:p>
          <a:p>
            <a:pPr algn="just" eaLnBrk="1" hangingPunct="1">
              <a:defRPr/>
            </a:pPr>
            <a:endParaRPr lang="es-MX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just" eaLnBrk="1" hangingPunct="1">
              <a:defRPr/>
            </a:pPr>
            <a:endParaRPr lang="es-MX" sz="1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0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10 Conector recto"/>
          <p:cNvCxnSpPr/>
          <p:nvPr/>
        </p:nvCxnSpPr>
        <p:spPr>
          <a:xfrm>
            <a:off x="3089987" y="1098213"/>
            <a:ext cx="8136904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146 Grupo"/>
          <p:cNvGrpSpPr/>
          <p:nvPr/>
        </p:nvGrpSpPr>
        <p:grpSpPr>
          <a:xfrm>
            <a:off x="154559" y="989696"/>
            <a:ext cx="11798766" cy="4506021"/>
            <a:chOff x="228600" y="1401873"/>
            <a:chExt cx="11798766" cy="4506021"/>
          </a:xfrm>
        </p:grpSpPr>
        <p:pic>
          <p:nvPicPr>
            <p:cNvPr id="35" name="Picture 3" descr="C:\Users\Dell\Desktop\ANIQ\MapaconMiami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75" t="70723" r="52419" b="24513"/>
            <a:stretch>
              <a:fillRect/>
            </a:stretch>
          </p:blipFill>
          <p:spPr bwMode="auto">
            <a:xfrm>
              <a:off x="5755579" y="5248938"/>
              <a:ext cx="266744" cy="163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5" descr="C:\Users\Dell\Desktop\ANIQ\MAPA EN BLANCO P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5206" y="1872590"/>
              <a:ext cx="5792160" cy="3429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4" descr="C:\Users\Dell\Desktop\ANIQ\Imagen1DF - copia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8454" y="4298973"/>
              <a:ext cx="268331" cy="16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7" descr="C:\Users\Dell\Desktop\ANIQ\Imagen1NUEVO LRD - copia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97"/>
            <a:stretch>
              <a:fillRect/>
            </a:stretch>
          </p:blipFill>
          <p:spPr bwMode="auto">
            <a:xfrm>
              <a:off x="8707286" y="2905937"/>
              <a:ext cx="569262" cy="1033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6" descr="C:\Users\Dell\Desktop\ANIQ\Imagen1MONTERREY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920" b="15511"/>
            <a:stretch>
              <a:fillRect/>
            </a:stretch>
          </p:blipFill>
          <p:spPr bwMode="auto">
            <a:xfrm>
              <a:off x="8537833" y="2917513"/>
              <a:ext cx="591236" cy="873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79 CuadroTexto"/>
            <p:cNvSpPr txBox="1"/>
            <p:nvPr/>
          </p:nvSpPr>
          <p:spPr bwMode="auto">
            <a:xfrm>
              <a:off x="5468045" y="3032649"/>
              <a:ext cx="2330450" cy="2776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 Black" pitchFamily="34" charset="0"/>
                </a:rPr>
                <a:t>USA</a:t>
              </a:r>
            </a:p>
          </p:txBody>
        </p:sp>
        <p:pic>
          <p:nvPicPr>
            <p:cNvPr id="41" name="Picture 2" descr="C:\Users\Dell\Desktop\Axalta\veracruz - copia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4923" y="3835164"/>
              <a:ext cx="888360" cy="98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3" descr="C:\Users\Dell\Desktop\Axalta\Manzanillo - copi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0176" y="4257285"/>
              <a:ext cx="274683" cy="186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96 Grupo"/>
            <p:cNvGrpSpPr>
              <a:grpSpLocks/>
            </p:cNvGrpSpPr>
            <p:nvPr/>
          </p:nvGrpSpPr>
          <p:grpSpPr bwMode="auto">
            <a:xfrm>
              <a:off x="228600" y="1612185"/>
              <a:ext cx="2910999" cy="646331"/>
              <a:chOff x="362573" y="1808559"/>
              <a:chExt cx="2910516" cy="788516"/>
            </a:xfrm>
          </p:grpSpPr>
          <p:sp>
            <p:nvSpPr>
              <p:cNvPr id="67" name="98 Rectángulo redondeado"/>
              <p:cNvSpPr/>
              <p:nvPr/>
            </p:nvSpPr>
            <p:spPr>
              <a:xfrm>
                <a:off x="362573" y="1856720"/>
                <a:ext cx="2910516" cy="708183"/>
              </a:xfrm>
              <a:prstGeom prst="roundRect">
                <a:avLst/>
              </a:prstGeom>
              <a:gradFill flip="none" rotWithShape="1">
                <a:gsLst>
                  <a:gs pos="21000">
                    <a:srgbClr val="800000"/>
                  </a:gs>
                  <a:gs pos="65000">
                    <a:srgbClr val="C00000"/>
                  </a:gs>
                  <a:gs pos="100000">
                    <a:srgbClr val="FF3300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8" name="63 CuadroTexto"/>
              <p:cNvSpPr txBox="1">
                <a:spLocks noChangeArrowheads="1"/>
              </p:cNvSpPr>
              <p:nvPr/>
            </p:nvSpPr>
            <p:spPr bwMode="auto">
              <a:xfrm>
                <a:off x="1217201" y="1808559"/>
                <a:ext cx="1771356" cy="788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</a:rPr>
                  <a:t>Nuevo Laredo, </a:t>
                </a:r>
                <a:r>
                  <a:rPr kumimoji="0" lang="es-MX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</a:rPr>
                  <a:t>Tamps</a:t>
                </a:r>
                <a:r>
                  <a:rPr kumimoji="0" lang="es-MX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</a:rPr>
                  <a:t>.</a:t>
                </a:r>
              </a:p>
            </p:txBody>
          </p:sp>
          <p:sp>
            <p:nvSpPr>
              <p:cNvPr id="69" name="100 Rectángulo redondeado"/>
              <p:cNvSpPr/>
              <p:nvPr/>
            </p:nvSpPr>
            <p:spPr bwMode="auto">
              <a:xfrm>
                <a:off x="442548" y="1938125"/>
                <a:ext cx="695210" cy="520296"/>
              </a:xfrm>
              <a:prstGeom prst="round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1F497D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46 Grupo"/>
            <p:cNvGrpSpPr>
              <a:grpSpLocks/>
            </p:cNvGrpSpPr>
            <p:nvPr/>
          </p:nvGrpSpPr>
          <p:grpSpPr bwMode="auto">
            <a:xfrm>
              <a:off x="228600" y="2344937"/>
              <a:ext cx="2911000" cy="580485"/>
              <a:chOff x="370504" y="3284984"/>
              <a:chExt cx="2910517" cy="708184"/>
            </a:xfrm>
          </p:grpSpPr>
          <p:sp>
            <p:nvSpPr>
              <p:cNvPr id="65" name="48 Rectángulo redondeado"/>
              <p:cNvSpPr/>
              <p:nvPr/>
            </p:nvSpPr>
            <p:spPr>
              <a:xfrm>
                <a:off x="370504" y="3284984"/>
                <a:ext cx="2910517" cy="708184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Toluca, Edo </a:t>
                </a:r>
                <a:r>
                  <a:rPr kumimoji="0" lang="es-MX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Mex</a:t>
                </a:r>
                <a:r>
                  <a:rPr kumimoji="0" lang="es-MX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66" name="50 Rectángulo redondeado"/>
              <p:cNvSpPr/>
              <p:nvPr/>
            </p:nvSpPr>
            <p:spPr bwMode="auto">
              <a:xfrm>
                <a:off x="413438" y="3375599"/>
                <a:ext cx="695210" cy="522043"/>
              </a:xfrm>
              <a:prstGeom prst="round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1F497D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5" name="52 Grupo"/>
            <p:cNvGrpSpPr>
              <a:grpSpLocks/>
            </p:cNvGrpSpPr>
            <p:nvPr/>
          </p:nvGrpSpPr>
          <p:grpSpPr bwMode="auto">
            <a:xfrm>
              <a:off x="243419" y="3028357"/>
              <a:ext cx="2896179" cy="646330"/>
              <a:chOff x="389156" y="2564580"/>
              <a:chExt cx="2895699" cy="788514"/>
            </a:xfrm>
          </p:grpSpPr>
          <p:sp>
            <p:nvSpPr>
              <p:cNvPr id="62" name="54 Rectángulo redondeado"/>
              <p:cNvSpPr/>
              <p:nvPr/>
            </p:nvSpPr>
            <p:spPr>
              <a:xfrm>
                <a:off x="389156" y="2566718"/>
                <a:ext cx="2895699" cy="708184"/>
              </a:xfrm>
              <a:prstGeom prst="roundRect">
                <a:avLst/>
              </a:prstGeom>
              <a:gradFill flip="none" rotWithShape="1">
                <a:gsLst>
                  <a:gs pos="23000">
                    <a:sysClr val="windowText" lastClr="000000">
                      <a:lumMod val="85000"/>
                      <a:lumOff val="15000"/>
                    </a:sysClr>
                  </a:gs>
                  <a:gs pos="63000">
                    <a:sysClr val="windowText" lastClr="000000">
                      <a:lumMod val="75000"/>
                      <a:lumOff val="25000"/>
                    </a:sysClr>
                  </a:gs>
                  <a:gs pos="93000">
                    <a:sysClr val="windowText" lastClr="000000">
                      <a:lumMod val="85000"/>
                      <a:lumOff val="15000"/>
                    </a:sys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3" name="55 CuadroTexto"/>
              <p:cNvSpPr txBox="1"/>
              <p:nvPr/>
            </p:nvSpPr>
            <p:spPr bwMode="auto">
              <a:xfrm>
                <a:off x="1217857" y="2564580"/>
                <a:ext cx="1769770" cy="78851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itchFamily="34" charset="0"/>
                    <a:cs typeface="Arial" pitchFamily="34" charset="0"/>
                  </a:rPr>
                  <a:t>Aeropuerto   </a:t>
                </a:r>
                <a:r>
                  <a:rPr kumimoji="0" lang="es-MX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itchFamily="34" charset="0"/>
                    <a:cs typeface="Arial" pitchFamily="34" charset="0"/>
                  </a:rPr>
                  <a:t>Intl</a:t>
                </a:r>
                <a:r>
                  <a:rPr kumimoji="0" lang="es-MX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itchFamily="34" charset="0"/>
                    <a:cs typeface="Arial" pitchFamily="34" charset="0"/>
                  </a:rPr>
                  <a:t>. de México</a:t>
                </a:r>
                <a:endParaRPr kumimoji="0" lang="es-MX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56 Rectángulo redondeado"/>
              <p:cNvSpPr/>
              <p:nvPr/>
            </p:nvSpPr>
            <p:spPr bwMode="auto">
              <a:xfrm>
                <a:off x="455901" y="2675574"/>
                <a:ext cx="693623" cy="520296"/>
              </a:xfrm>
              <a:prstGeom prst="round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1F497D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90 Grupo"/>
            <p:cNvGrpSpPr>
              <a:grpSpLocks/>
            </p:cNvGrpSpPr>
            <p:nvPr/>
          </p:nvGrpSpPr>
          <p:grpSpPr bwMode="auto">
            <a:xfrm>
              <a:off x="248686" y="3728183"/>
              <a:ext cx="2871051" cy="646332"/>
              <a:chOff x="395535" y="4000823"/>
              <a:chExt cx="2870575" cy="788516"/>
            </a:xfrm>
          </p:grpSpPr>
          <p:sp>
            <p:nvSpPr>
              <p:cNvPr id="59" name="92 Rectángulo redondeado"/>
              <p:cNvSpPr/>
              <p:nvPr/>
            </p:nvSpPr>
            <p:spPr>
              <a:xfrm>
                <a:off x="395535" y="4005064"/>
                <a:ext cx="2870575" cy="708184"/>
              </a:xfrm>
              <a:prstGeom prst="roundRect">
                <a:avLst/>
              </a:prstGeom>
              <a:gradFill flip="none" rotWithShape="1">
                <a:gsLst>
                  <a:gs pos="21000">
                    <a:srgbClr val="003212"/>
                  </a:gs>
                  <a:gs pos="65000">
                    <a:srgbClr val="007033">
                      <a:shade val="67500"/>
                      <a:satMod val="115000"/>
                    </a:srgbClr>
                  </a:gs>
                  <a:gs pos="100000">
                    <a:srgbClr val="007033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0" name="49 CuadroTexto"/>
              <p:cNvSpPr txBox="1">
                <a:spLocks noChangeArrowheads="1"/>
              </p:cNvSpPr>
              <p:nvPr/>
            </p:nvSpPr>
            <p:spPr bwMode="auto">
              <a:xfrm>
                <a:off x="1217383" y="4000823"/>
                <a:ext cx="1771356" cy="788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</a:rPr>
                  <a:t>Veracruz,       Ver.</a:t>
                </a:r>
              </a:p>
            </p:txBody>
          </p:sp>
          <p:sp>
            <p:nvSpPr>
              <p:cNvPr id="61" name="94 Rectángulo redondeado"/>
              <p:cNvSpPr/>
              <p:nvPr/>
            </p:nvSpPr>
            <p:spPr bwMode="auto">
              <a:xfrm>
                <a:off x="439480" y="4075482"/>
                <a:ext cx="693623" cy="520297"/>
              </a:xfrm>
              <a:prstGeom prst="round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1F497D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7" name="39 Grupo"/>
            <p:cNvGrpSpPr/>
            <p:nvPr/>
          </p:nvGrpSpPr>
          <p:grpSpPr bwMode="auto">
            <a:xfrm>
              <a:off x="243419" y="4408756"/>
              <a:ext cx="2876317" cy="670954"/>
              <a:chOff x="395535" y="1856720"/>
              <a:chExt cx="2875840" cy="818555"/>
            </a:xfrm>
            <a:gradFill>
              <a:gsLst>
                <a:gs pos="44000">
                  <a:srgbClr val="FFC000"/>
                </a:gs>
                <a:gs pos="82000">
                  <a:srgbClr val="FF9900"/>
                </a:gs>
                <a:gs pos="18000">
                  <a:srgbClr val="FF9900"/>
                </a:gs>
                <a:gs pos="65000">
                  <a:srgbClr val="FFC000"/>
                </a:gs>
              </a:gsLst>
              <a:lin ang="5400000" scaled="0"/>
            </a:gradFill>
          </p:grpSpPr>
          <p:sp>
            <p:nvSpPr>
              <p:cNvPr id="56" name="42 Rectángulo redondeado"/>
              <p:cNvSpPr/>
              <p:nvPr/>
            </p:nvSpPr>
            <p:spPr>
              <a:xfrm>
                <a:off x="395535" y="1856720"/>
                <a:ext cx="2875840" cy="818555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7" name="63 CuadroTexto"/>
              <p:cNvSpPr txBox="1">
                <a:spLocks noChangeArrowheads="1"/>
              </p:cNvSpPr>
              <p:nvPr/>
            </p:nvSpPr>
            <p:spPr bwMode="auto">
              <a:xfrm>
                <a:off x="1155902" y="1884819"/>
                <a:ext cx="2115472" cy="78851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Lázaro Cardenas,</a:t>
                </a:r>
              </a:p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</a:rPr>
                  <a:t>Mich</a:t>
                </a:r>
                <a:r>
                  <a:rPr kumimoji="0" lang="es-MX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</a:rPr>
                  <a:t>.</a:t>
                </a:r>
              </a:p>
            </p:txBody>
          </p:sp>
          <p:sp>
            <p:nvSpPr>
              <p:cNvPr id="58" name="44 Rectángulo redondeado"/>
              <p:cNvSpPr/>
              <p:nvPr/>
            </p:nvSpPr>
            <p:spPr bwMode="auto">
              <a:xfrm>
                <a:off x="460693" y="2008648"/>
                <a:ext cx="695325" cy="520701"/>
              </a:xfrm>
              <a:prstGeom prst="round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1F497D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8" name="64 Grupo"/>
            <p:cNvGrpSpPr/>
            <p:nvPr/>
          </p:nvGrpSpPr>
          <p:grpSpPr bwMode="auto">
            <a:xfrm>
              <a:off x="253349" y="5170637"/>
              <a:ext cx="2953373" cy="737257"/>
              <a:chOff x="405463" y="1940498"/>
              <a:chExt cx="2952883" cy="899442"/>
            </a:xfrm>
            <a:gradFill>
              <a:gsLst>
                <a:gs pos="23000">
                  <a:srgbClr val="660066"/>
                </a:gs>
                <a:gs pos="63000">
                  <a:srgbClr val="990099"/>
                </a:gs>
                <a:gs pos="93000">
                  <a:srgbClr val="660066"/>
                </a:gs>
              </a:gsLst>
              <a:lin ang="16200000" scaled="1"/>
            </a:gradFill>
          </p:grpSpPr>
          <p:sp>
            <p:nvSpPr>
              <p:cNvPr id="53" name="67 Rectángulo redondeado"/>
              <p:cNvSpPr/>
              <p:nvPr/>
            </p:nvSpPr>
            <p:spPr>
              <a:xfrm>
                <a:off x="405463" y="1953404"/>
                <a:ext cx="2952883" cy="886536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4" name="63 CuadroTexto"/>
              <p:cNvSpPr txBox="1">
                <a:spLocks noChangeArrowheads="1"/>
              </p:cNvSpPr>
              <p:nvPr/>
            </p:nvSpPr>
            <p:spPr bwMode="auto">
              <a:xfrm>
                <a:off x="1317229" y="1940498"/>
                <a:ext cx="1656184" cy="78851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rPr>
                  <a:t>Manzanillo,   Col.</a:t>
                </a:r>
              </a:p>
            </p:txBody>
          </p:sp>
          <p:sp>
            <p:nvSpPr>
              <p:cNvPr id="55" name="69 Rectángulo redondeado"/>
              <p:cNvSpPr/>
              <p:nvPr/>
            </p:nvSpPr>
            <p:spPr bwMode="auto">
              <a:xfrm>
                <a:off x="490780" y="2020694"/>
                <a:ext cx="695325" cy="520700"/>
              </a:xfrm>
              <a:prstGeom prst="round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1F497D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49" name="Picture 3" descr="C:\Users\Dell\Desktop\Axalta\Toluca sin fondo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597" y="4172737"/>
              <a:ext cx="484989" cy="387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74 Elipse"/>
            <p:cNvSpPr/>
            <p:nvPr/>
          </p:nvSpPr>
          <p:spPr bwMode="auto">
            <a:xfrm>
              <a:off x="8088449" y="4415943"/>
              <a:ext cx="117187" cy="104553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1F497D">
                  <a:lumMod val="75000"/>
                </a:srgbClr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1" name="Picture 58" descr="c:\Users\Jose Luis Cabello\Documents\PRESENTACIONES\Cooper\logo-Aduanamex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3297" y="1401873"/>
              <a:ext cx="2068410" cy="389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72 Llamada rectangular"/>
            <p:cNvSpPr/>
            <p:nvPr/>
          </p:nvSpPr>
          <p:spPr bwMode="auto">
            <a:xfrm>
              <a:off x="6301357" y="4667387"/>
              <a:ext cx="1439862" cy="654026"/>
            </a:xfrm>
            <a:prstGeom prst="wedgeRectCallout">
              <a:avLst>
                <a:gd name="adj1" fmla="val 74293"/>
                <a:gd name="adj2" fmla="val -70352"/>
              </a:avLst>
            </a:prstGeom>
            <a:gradFill>
              <a:gsLst>
                <a:gs pos="45000">
                  <a:srgbClr val="FFC000"/>
                </a:gs>
                <a:gs pos="16000">
                  <a:srgbClr val="DF9603"/>
                </a:gs>
                <a:gs pos="82000">
                  <a:srgbClr val="D29308"/>
                </a:gs>
              </a:gsLst>
              <a:lin ang="16200000" scaled="1"/>
            </a:gradFill>
            <a:ln w="25400" cap="flat" cmpd="sng" algn="ctr">
              <a:solidFill>
                <a:srgbClr val="FFFF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LÁZARO CARDENAS</a:t>
              </a:r>
            </a:p>
          </p:txBody>
        </p:sp>
      </p:grpSp>
      <p:sp>
        <p:nvSpPr>
          <p:cNvPr id="70" name="98 Rectángulo redondeado"/>
          <p:cNvSpPr/>
          <p:nvPr/>
        </p:nvSpPr>
        <p:spPr bwMode="auto">
          <a:xfrm>
            <a:off x="3142943" y="1154656"/>
            <a:ext cx="2910999" cy="5804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1" name="63 CuadroTexto"/>
          <p:cNvSpPr txBox="1">
            <a:spLocks noChangeArrowheads="1"/>
          </p:cNvSpPr>
          <p:nvPr/>
        </p:nvSpPr>
        <p:spPr bwMode="auto">
          <a:xfrm>
            <a:off x="3793316" y="1138089"/>
            <a:ext cx="19797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Mexicali, 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B.C</a:t>
            </a:r>
            <a:r>
              <a:rPr kumimoji="0" lang="es-MX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.</a:t>
            </a:r>
          </a:p>
        </p:txBody>
      </p:sp>
      <p:sp>
        <p:nvSpPr>
          <p:cNvPr id="72" name="98 Rectángulo redondeado"/>
          <p:cNvSpPr/>
          <p:nvPr/>
        </p:nvSpPr>
        <p:spPr bwMode="auto">
          <a:xfrm>
            <a:off x="3142943" y="1875067"/>
            <a:ext cx="2910999" cy="6001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3" name="63 CuadroTexto"/>
          <p:cNvSpPr txBox="1">
            <a:spLocks noChangeArrowheads="1"/>
          </p:cNvSpPr>
          <p:nvPr/>
        </p:nvSpPr>
        <p:spPr bwMode="auto">
          <a:xfrm>
            <a:off x="3793316" y="1884258"/>
            <a:ext cx="19797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Tijuana, 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B.C</a:t>
            </a:r>
            <a:r>
              <a:rPr kumimoji="0" lang="es-MX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.</a:t>
            </a:r>
          </a:p>
        </p:txBody>
      </p:sp>
      <p:sp>
        <p:nvSpPr>
          <p:cNvPr id="74" name="100 Rectángulo redondeado"/>
          <p:cNvSpPr/>
          <p:nvPr/>
        </p:nvSpPr>
        <p:spPr bwMode="auto">
          <a:xfrm>
            <a:off x="3230678" y="1967304"/>
            <a:ext cx="695325" cy="42647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100 Rectángulo redondeado"/>
          <p:cNvSpPr/>
          <p:nvPr/>
        </p:nvSpPr>
        <p:spPr bwMode="auto">
          <a:xfrm>
            <a:off x="3230678" y="1231660"/>
            <a:ext cx="695325" cy="42647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92 Rectángulo redondeado"/>
          <p:cNvSpPr/>
          <p:nvPr/>
        </p:nvSpPr>
        <p:spPr bwMode="auto">
          <a:xfrm>
            <a:off x="3132682" y="2601204"/>
            <a:ext cx="2921260" cy="5804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7" name="94 Rectángulo redondeado"/>
          <p:cNvSpPr/>
          <p:nvPr/>
        </p:nvSpPr>
        <p:spPr bwMode="auto">
          <a:xfrm>
            <a:off x="3268490" y="2669811"/>
            <a:ext cx="693738" cy="4264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74 Elipse"/>
          <p:cNvSpPr/>
          <p:nvPr/>
        </p:nvSpPr>
        <p:spPr bwMode="auto">
          <a:xfrm>
            <a:off x="6252786" y="1451298"/>
            <a:ext cx="117187" cy="104553"/>
          </a:xfrm>
          <a:prstGeom prst="ellipse">
            <a:avLst/>
          </a:prstGeom>
          <a:solidFill>
            <a:srgbClr val="FFC000"/>
          </a:solidFill>
          <a:ln w="28575">
            <a:solidFill>
              <a:srgbClr val="1F497D">
                <a:lumMod val="75000"/>
              </a:srgb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72 Llamada rectangular"/>
          <p:cNvSpPr/>
          <p:nvPr/>
        </p:nvSpPr>
        <p:spPr bwMode="auto">
          <a:xfrm rot="10800000" flipV="1">
            <a:off x="6656013" y="989696"/>
            <a:ext cx="1494578" cy="298672"/>
          </a:xfrm>
          <a:prstGeom prst="wedgeRectCallout">
            <a:avLst>
              <a:gd name="adj1" fmla="val 69411"/>
              <a:gd name="adj2" fmla="val 11546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/>
            <a:r>
              <a:rPr lang="es-MX" b="1" kern="0" dirty="0">
                <a:latin typeface="Arial" pitchFamily="34" charset="0"/>
                <a:cs typeface="Arial" pitchFamily="34" charset="0"/>
              </a:rPr>
              <a:t>Tijuana,</a:t>
            </a:r>
          </a:p>
        </p:txBody>
      </p:sp>
      <p:sp>
        <p:nvSpPr>
          <p:cNvPr id="80" name="74 Elipse"/>
          <p:cNvSpPr/>
          <p:nvPr/>
        </p:nvSpPr>
        <p:spPr bwMode="auto">
          <a:xfrm>
            <a:off x="6517409" y="1488041"/>
            <a:ext cx="117187" cy="104553"/>
          </a:xfrm>
          <a:prstGeom prst="ellipse">
            <a:avLst/>
          </a:prstGeom>
          <a:solidFill>
            <a:srgbClr val="FFC000"/>
          </a:solidFill>
          <a:ln w="28575">
            <a:solidFill>
              <a:srgbClr val="1F497D">
                <a:lumMod val="75000"/>
              </a:srgb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72 Llamada rectangular"/>
          <p:cNvSpPr/>
          <p:nvPr/>
        </p:nvSpPr>
        <p:spPr bwMode="auto">
          <a:xfrm rot="10800000" flipH="1" flipV="1">
            <a:off x="6154311" y="1899769"/>
            <a:ext cx="1562126" cy="340258"/>
          </a:xfrm>
          <a:prstGeom prst="wedgeRectCallout">
            <a:avLst>
              <a:gd name="adj1" fmla="val -23216"/>
              <a:gd name="adj2" fmla="val -123992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/>
            <a:r>
              <a:rPr lang="es-MX" b="1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Mexicali</a:t>
            </a:r>
          </a:p>
        </p:txBody>
      </p:sp>
      <p:sp>
        <p:nvSpPr>
          <p:cNvPr id="82" name="74 Elipse"/>
          <p:cNvSpPr/>
          <p:nvPr/>
        </p:nvSpPr>
        <p:spPr bwMode="auto">
          <a:xfrm>
            <a:off x="7715173" y="1784420"/>
            <a:ext cx="117187" cy="104553"/>
          </a:xfrm>
          <a:prstGeom prst="ellipse">
            <a:avLst/>
          </a:prstGeom>
          <a:solidFill>
            <a:srgbClr val="FFC000"/>
          </a:solidFill>
          <a:ln w="28575">
            <a:solidFill>
              <a:srgbClr val="1F497D">
                <a:lumMod val="75000"/>
              </a:srgb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72 Llamada rectangular"/>
          <p:cNvSpPr/>
          <p:nvPr/>
        </p:nvSpPr>
        <p:spPr bwMode="auto">
          <a:xfrm rot="10800000" flipH="1" flipV="1">
            <a:off x="8213583" y="1601976"/>
            <a:ext cx="1562126" cy="297793"/>
          </a:xfrm>
          <a:prstGeom prst="wedgeRectCallout">
            <a:avLst>
              <a:gd name="adj1" fmla="val -75980"/>
              <a:gd name="adj2" fmla="val 18303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/>
            <a:r>
              <a:rPr lang="es-MX" b="1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Cd. Juarez</a:t>
            </a:r>
          </a:p>
        </p:txBody>
      </p:sp>
      <p:sp>
        <p:nvSpPr>
          <p:cNvPr id="84" name="AutoShape 6"/>
          <p:cNvSpPr>
            <a:spLocks noChangeArrowheads="1"/>
          </p:cNvSpPr>
          <p:nvPr/>
        </p:nvSpPr>
        <p:spPr bwMode="gray">
          <a:xfrm>
            <a:off x="0" y="256678"/>
            <a:ext cx="5924789" cy="452437"/>
          </a:xfrm>
          <a:prstGeom prst="roundRect">
            <a:avLst>
              <a:gd name="adj" fmla="val 25236"/>
            </a:avLst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700" kern="0" dirty="0">
                <a:solidFill>
                  <a:sysClr val="window" lastClr="FFFFFF"/>
                </a:solidFill>
                <a:latin typeface="Arial Black" pitchFamily="34" charset="0"/>
                <a:cs typeface="Arial" charset="0"/>
              </a:rPr>
              <a:t>DESPACHO ADUANAL</a:t>
            </a:r>
            <a:endParaRPr kumimoji="0" lang="es-ES" sz="17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cs typeface="Arial" charset="0"/>
            </a:endParaRPr>
          </a:p>
        </p:txBody>
      </p:sp>
      <p:sp>
        <p:nvSpPr>
          <p:cNvPr id="86" name="92 Rectángulo redondeado"/>
          <p:cNvSpPr/>
          <p:nvPr/>
        </p:nvSpPr>
        <p:spPr bwMode="auto">
          <a:xfrm>
            <a:off x="3133616" y="3319482"/>
            <a:ext cx="2921260" cy="580485"/>
          </a:xfrm>
          <a:prstGeom prst="roundRect">
            <a:avLst/>
          </a:prstGeom>
          <a:solidFill>
            <a:srgbClr val="F6860A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7" name="49 CuadroTexto"/>
          <p:cNvSpPr txBox="1">
            <a:spLocks noChangeArrowheads="1"/>
          </p:cNvSpPr>
          <p:nvPr/>
        </p:nvSpPr>
        <p:spPr bwMode="auto">
          <a:xfrm>
            <a:off x="4063685" y="3341281"/>
            <a:ext cx="16460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Cd. Hidalgo, Chiapas</a:t>
            </a:r>
            <a:endParaRPr kumimoji="0" lang="es-MX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88" name="49 CuadroTexto"/>
          <p:cNvSpPr txBox="1">
            <a:spLocks noChangeArrowheads="1"/>
          </p:cNvSpPr>
          <p:nvPr/>
        </p:nvSpPr>
        <p:spPr bwMode="auto">
          <a:xfrm>
            <a:off x="4063995" y="2588519"/>
            <a:ext cx="16460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Cd. Juarez</a:t>
            </a:r>
            <a:r>
              <a:rPr kumimoji="0" lang="es-MX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,       </a:t>
            </a:r>
            <a:r>
              <a:rPr kumimoji="0" lang="es-MX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Chiah</a:t>
            </a:r>
            <a:r>
              <a:rPr kumimoji="0" lang="es-MX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.</a:t>
            </a:r>
          </a:p>
        </p:txBody>
      </p:sp>
      <p:sp>
        <p:nvSpPr>
          <p:cNvPr id="89" name="94 Rectángulo redondeado"/>
          <p:cNvSpPr/>
          <p:nvPr/>
        </p:nvSpPr>
        <p:spPr bwMode="auto">
          <a:xfrm>
            <a:off x="3267886" y="3396653"/>
            <a:ext cx="693738" cy="4264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72 Llamada rectangular"/>
          <p:cNvSpPr/>
          <p:nvPr/>
        </p:nvSpPr>
        <p:spPr bwMode="auto">
          <a:xfrm>
            <a:off x="8105844" y="4750764"/>
            <a:ext cx="1439862" cy="654026"/>
          </a:xfrm>
          <a:prstGeom prst="wedgeRectCallout">
            <a:avLst>
              <a:gd name="adj1" fmla="val 74293"/>
              <a:gd name="adj2" fmla="val -70352"/>
            </a:avLst>
          </a:prstGeom>
          <a:solidFill>
            <a:srgbClr val="F6860A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Cd.</a:t>
            </a:r>
            <a:r>
              <a:rPr kumimoji="0" lang="es-MX" sz="1200" b="1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Hidalgo, Chiapas</a:t>
            </a:r>
            <a:endParaRPr kumimoji="0" lang="es-MX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02" b="38364"/>
          <a:stretch/>
        </p:blipFill>
        <p:spPr>
          <a:xfrm>
            <a:off x="276038" y="1342588"/>
            <a:ext cx="578855" cy="382182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02" b="38364"/>
          <a:stretch/>
        </p:blipFill>
        <p:spPr>
          <a:xfrm>
            <a:off x="255734" y="2017081"/>
            <a:ext cx="578855" cy="382182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02" b="38364"/>
          <a:stretch/>
        </p:blipFill>
        <p:spPr>
          <a:xfrm>
            <a:off x="270034" y="2752125"/>
            <a:ext cx="578855" cy="382182"/>
          </a:xfrm>
          <a:prstGeom prst="rect">
            <a:avLst/>
          </a:prstGeom>
        </p:spPr>
      </p:pic>
      <p:pic>
        <p:nvPicPr>
          <p:cNvPr id="104" name="Imagen 10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02" b="38364"/>
          <a:stretch/>
        </p:blipFill>
        <p:spPr>
          <a:xfrm>
            <a:off x="248480" y="3393296"/>
            <a:ext cx="578855" cy="382182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02" b="38364"/>
          <a:stretch/>
        </p:blipFill>
        <p:spPr>
          <a:xfrm>
            <a:off x="291249" y="4162202"/>
            <a:ext cx="578855" cy="382182"/>
          </a:xfrm>
          <a:prstGeom prst="rect">
            <a:avLst/>
          </a:prstGeom>
        </p:spPr>
      </p:pic>
      <p:pic>
        <p:nvPicPr>
          <p:cNvPr id="106" name="Imagen 105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02" b="38364"/>
          <a:stretch/>
        </p:blipFill>
        <p:spPr>
          <a:xfrm>
            <a:off x="302556" y="4879401"/>
            <a:ext cx="578855" cy="382182"/>
          </a:xfrm>
          <a:prstGeom prst="rect">
            <a:avLst/>
          </a:prstGeom>
        </p:spPr>
      </p:pic>
      <p:pic>
        <p:nvPicPr>
          <p:cNvPr id="107" name="Imagen 10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02" b="38364"/>
          <a:stretch/>
        </p:blipFill>
        <p:spPr>
          <a:xfrm>
            <a:off x="3285368" y="1266446"/>
            <a:ext cx="578855" cy="382182"/>
          </a:xfrm>
          <a:prstGeom prst="rect">
            <a:avLst/>
          </a:prstGeom>
        </p:spPr>
      </p:pic>
      <p:pic>
        <p:nvPicPr>
          <p:cNvPr id="108" name="Imagen 10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02" b="38364"/>
          <a:stretch/>
        </p:blipFill>
        <p:spPr>
          <a:xfrm>
            <a:off x="3267886" y="2000016"/>
            <a:ext cx="578855" cy="382182"/>
          </a:xfrm>
          <a:prstGeom prst="rect">
            <a:avLst/>
          </a:prstGeom>
        </p:spPr>
      </p:pic>
      <p:pic>
        <p:nvPicPr>
          <p:cNvPr id="109" name="Imagen 10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02" b="38364"/>
          <a:stretch/>
        </p:blipFill>
        <p:spPr>
          <a:xfrm>
            <a:off x="3298518" y="2707020"/>
            <a:ext cx="578855" cy="382182"/>
          </a:xfrm>
          <a:prstGeom prst="rect">
            <a:avLst/>
          </a:prstGeom>
        </p:spPr>
      </p:pic>
      <p:pic>
        <p:nvPicPr>
          <p:cNvPr id="110" name="Imagen 10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02" b="38364"/>
          <a:stretch/>
        </p:blipFill>
        <p:spPr>
          <a:xfrm>
            <a:off x="3298517" y="3422986"/>
            <a:ext cx="2352244" cy="198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79079" y="892601"/>
            <a:ext cx="1866914" cy="1033929"/>
            <a:chOff x="2112" y="1056"/>
            <a:chExt cx="1056" cy="720"/>
          </a:xfrm>
          <a:solidFill>
            <a:sysClr val="windowText" lastClr="000000">
              <a:lumMod val="65000"/>
              <a:lumOff val="35000"/>
            </a:sysClr>
          </a:solidFill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112" y="1056"/>
              <a:ext cx="1056" cy="720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175" y="1169"/>
              <a:ext cx="960" cy="493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2000" kern="0" dirty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rPr>
                <a:t>Ejecutivo de Ventas</a:t>
              </a:r>
              <a:endParaRPr kumimoji="0" lang="es-MX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9" name="10 Conector recto"/>
          <p:cNvCxnSpPr/>
          <p:nvPr/>
        </p:nvCxnSpPr>
        <p:spPr>
          <a:xfrm>
            <a:off x="654549" y="1224563"/>
            <a:ext cx="8091955" cy="7083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AutoShape 20"/>
          <p:cNvCxnSpPr>
            <a:cxnSpLocks noChangeShapeType="1"/>
          </p:cNvCxnSpPr>
          <p:nvPr/>
        </p:nvCxnSpPr>
        <p:spPr bwMode="auto">
          <a:xfrm flipV="1">
            <a:off x="2045993" y="5199667"/>
            <a:ext cx="1373568" cy="1"/>
          </a:xfrm>
          <a:prstGeom prst="straightConnector1">
            <a:avLst/>
          </a:prstGeom>
          <a:noFill/>
          <a:ln w="76200">
            <a:solidFill>
              <a:sysClr val="windowText" lastClr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28952" y="2659799"/>
            <a:ext cx="1866914" cy="1033929"/>
            <a:chOff x="2112" y="973"/>
            <a:chExt cx="1056" cy="720"/>
          </a:xfrm>
          <a:solidFill>
            <a:sysClr val="windowText" lastClr="000000">
              <a:lumMod val="65000"/>
              <a:lumOff val="35000"/>
            </a:sysClr>
          </a:solidFill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112" y="973"/>
              <a:ext cx="1056" cy="720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180" y="1116"/>
              <a:ext cx="960" cy="493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noProof="0" dirty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rPr>
                <a:t>Customer service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4" name="AutoShape 10"/>
          <p:cNvCxnSpPr>
            <a:cxnSpLocks noChangeShapeType="1"/>
          </p:cNvCxnSpPr>
          <p:nvPr/>
        </p:nvCxnSpPr>
        <p:spPr bwMode="auto">
          <a:xfrm>
            <a:off x="1111295" y="2129599"/>
            <a:ext cx="1241" cy="439110"/>
          </a:xfrm>
          <a:prstGeom prst="straightConnector1">
            <a:avLst/>
          </a:prstGeom>
          <a:noFill/>
          <a:ln w="762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14216" y="4496307"/>
            <a:ext cx="1866914" cy="1033929"/>
            <a:chOff x="2112" y="2544"/>
            <a:chExt cx="1248" cy="672"/>
          </a:xfrm>
          <a:solidFill>
            <a:sysClr val="windowText" lastClr="000000">
              <a:lumMod val="65000"/>
              <a:lumOff val="35000"/>
            </a:sysClr>
          </a:solidFill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112" y="2544"/>
              <a:ext cx="1248" cy="672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169" y="2759"/>
              <a:ext cx="1134" cy="260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Operaciones</a:t>
              </a:r>
            </a:p>
          </p:txBody>
        </p:sp>
      </p:grpSp>
      <p:cxnSp>
        <p:nvCxnSpPr>
          <p:cNvPr id="18" name="AutoShape 15"/>
          <p:cNvCxnSpPr>
            <a:cxnSpLocks noChangeShapeType="1"/>
          </p:cNvCxnSpPr>
          <p:nvPr/>
        </p:nvCxnSpPr>
        <p:spPr bwMode="auto">
          <a:xfrm flipH="1" flipV="1">
            <a:off x="1111295" y="3789333"/>
            <a:ext cx="6329" cy="408539"/>
          </a:xfrm>
          <a:prstGeom prst="straightConnector1">
            <a:avLst/>
          </a:prstGeom>
          <a:noFill/>
          <a:ln w="762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2446935" y="4757948"/>
            <a:ext cx="1866914" cy="884422"/>
            <a:chOff x="3840" y="2832"/>
            <a:chExt cx="1248" cy="672"/>
          </a:xfrm>
          <a:solidFill>
            <a:sysClr val="windowText" lastClr="000000">
              <a:lumMod val="65000"/>
              <a:lumOff val="35000"/>
            </a:sysClr>
          </a:solidFill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840" y="2832"/>
              <a:ext cx="1248" cy="672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897" y="3026"/>
              <a:ext cx="1134" cy="304"/>
            </a:xfrm>
            <a:prstGeom prst="rect">
              <a:avLst/>
            </a:prstGeom>
            <a:grpFill/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Back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Up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2998013" y="735370"/>
            <a:ext cx="91939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/>
              <a:t>ATENDEMOS TUS OPERACIONES 24/7/365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Asignación de ejecutivos por cuenta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/>
              <a:t>OPERACIÓN CENTRALIZADA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/>
              <a:t>Especialización por nicho y tipo de cliente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2000" b="1" dirty="0"/>
              <a:t>RASTREO DE MERCANCÍAS DESDE SU ORIGEN HASTA SU ENTREGA CON EL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/>
              <a:t>Escaneo de documentación relacionada con las importaciones, para permitir la visualización en línea por parte del cliente mediante nuestro </a:t>
            </a:r>
          </a:p>
          <a:p>
            <a:r>
              <a:rPr lang="es-MX" sz="2000" b="1" dirty="0"/>
              <a:t>				“PORTAL ONLINE”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8013671" y="1224563"/>
            <a:ext cx="4064029" cy="1752325"/>
            <a:chOff x="8344599" y="979507"/>
            <a:chExt cx="3744416" cy="1497766"/>
          </a:xfrm>
        </p:grpSpPr>
        <p:sp>
          <p:nvSpPr>
            <p:cNvPr id="24" name="Forma 23"/>
            <p:cNvSpPr/>
            <p:nvPr/>
          </p:nvSpPr>
          <p:spPr>
            <a:xfrm>
              <a:off x="8344599" y="979507"/>
              <a:ext cx="3744416" cy="1497766"/>
            </a:xfrm>
            <a:prstGeom prst="leftRightRibbon">
              <a:avLst>
                <a:gd name="adj1" fmla="val 50000"/>
                <a:gd name="adj2" fmla="val 50000"/>
                <a:gd name="adj3" fmla="val 33333"/>
              </a:avLst>
            </a:prstGeom>
            <a:solidFill>
              <a:schemeClr val="accent1">
                <a:lumMod val="60000"/>
                <a:lumOff val="40000"/>
              </a:schemeClr>
            </a:solidFill>
            <a:ln/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25" name="Rectángulo 24"/>
            <p:cNvSpPr/>
            <p:nvPr/>
          </p:nvSpPr>
          <p:spPr>
            <a:xfrm>
              <a:off x="8866773" y="1201927"/>
              <a:ext cx="1230053" cy="5524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5344" rIns="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400" kern="1200" dirty="0">
                  <a:solidFill>
                    <a:sysClr val="window" lastClr="FFFFFF"/>
                  </a:solidFill>
                  <a:latin typeface="Arial" pitchFamily="34" charset="0"/>
                  <a:ea typeface="+mn-ea"/>
                  <a:cs typeface="Arial" pitchFamily="34" charset="0"/>
                </a:rPr>
                <a:t>ORIGEN</a:t>
              </a: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10248935" y="1710592"/>
              <a:ext cx="1402003" cy="5661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5344" rIns="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400" kern="1200" dirty="0">
                  <a:solidFill>
                    <a:sysClr val="window" lastClr="FFFFFF"/>
                  </a:solidFill>
                  <a:latin typeface="Arial" pitchFamily="34" charset="0"/>
                  <a:ea typeface="+mn-ea"/>
                  <a:cs typeface="Arial" pitchFamily="34" charset="0"/>
                </a:rPr>
                <a:t>DESTINO</a:t>
              </a:r>
            </a:p>
          </p:txBody>
        </p:sp>
      </p:grp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83502" y="189735"/>
            <a:ext cx="4897401" cy="452437"/>
          </a:xfrm>
          <a:prstGeom prst="roundRect">
            <a:avLst>
              <a:gd name="adj" fmla="val 25236"/>
            </a:avLst>
          </a:prstGeom>
          <a:solidFill>
            <a:srgbClr val="002060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700" kern="0" noProof="0" dirty="0">
                <a:solidFill>
                  <a:sysClr val="window" lastClr="FFFFFF"/>
                </a:solidFill>
                <a:latin typeface="Arial Black" pitchFamily="34" charset="0"/>
                <a:cs typeface="Arial" charset="0"/>
              </a:rPr>
              <a:t>ESTRATEGIA / ESQUEMA DE TRABAJO</a:t>
            </a:r>
            <a:endParaRPr kumimoji="0" lang="es-ES" sz="17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54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12 Rectángulo"/>
          <p:cNvSpPr/>
          <p:nvPr/>
        </p:nvSpPr>
        <p:spPr>
          <a:xfrm>
            <a:off x="177341" y="1856436"/>
            <a:ext cx="11690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Por lo general las cadenas de </a:t>
            </a:r>
            <a:r>
              <a:rPr kumimoji="0" lang="es-MX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transporte son complejas</a:t>
            </a:r>
            <a:r>
              <a:rPr kumimoji="0" lang="es-MX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, por lo que  nuestra labor se  asemeja a la de un verdadero </a:t>
            </a:r>
            <a:r>
              <a:rPr kumimoji="0" lang="es-MX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“Arquitecto del Transporte", </a:t>
            </a:r>
            <a:r>
              <a:rPr kumimoji="0" lang="es-MX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rara vez actuando como meros transportistas. </a:t>
            </a: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5835652" y="2885987"/>
            <a:ext cx="6169102" cy="707886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2000" b="1" i="1" dirty="0">
                <a:solidFill>
                  <a:srgbClr val="002060"/>
                </a:solidFill>
              </a:rPr>
              <a:t> </a:t>
            </a:r>
            <a:r>
              <a:rPr lang="es-MX" sz="20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Nuestra tarea más importante está en resolver cualquier problema de Transporte y/o Logística</a:t>
            </a:r>
            <a:endParaRPr kumimoji="0" lang="es-MX" sz="2000" b="1" i="1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394859" y="702448"/>
            <a:ext cx="4680061" cy="577712"/>
          </a:xfrm>
          <a:prstGeom prst="roundRect">
            <a:avLst>
              <a:gd name="adj" fmla="val 25236"/>
            </a:avLst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700" kern="0" noProof="0" dirty="0">
                <a:solidFill>
                  <a:sysClr val="window" lastClr="FFFFFF"/>
                </a:solidFill>
                <a:latin typeface="Arial Black" pitchFamily="34" charset="0"/>
                <a:cs typeface="Arial" charset="0"/>
              </a:rPr>
              <a:t>PROPUESTA DE VALOR</a:t>
            </a:r>
            <a:endParaRPr kumimoji="0" lang="es-ES" sz="17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cs typeface="Arial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5074920" y="4539013"/>
            <a:ext cx="6697980" cy="70788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es-MX" sz="20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Desarrollo de un “PLAN DE TRABAJO ” (SOP)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s-MX" sz="20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“SENNI LOGISTICS – CLIENTE”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177341" y="2616910"/>
            <a:ext cx="768653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SOLUCIONES DE LOGÍSTICA</a:t>
            </a:r>
            <a:r>
              <a:rPr kumimoji="0" lang="es-MX" sz="1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INTEGRAL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  <a:defRPr/>
            </a:pPr>
            <a:r>
              <a:rPr lang="es-MX" sz="1400" b="1" kern="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COBERTURA EN LAS PRINCIPALES ADUANA DEL PAÍS</a:t>
            </a: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  <a:defRPr/>
            </a:pP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s-MX" sz="1400" b="1" kern="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CORRESPONSALES A NIVEL MUNDIAL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  <a:defRPr/>
            </a:pPr>
            <a:endParaRPr kumimoji="0" lang="es-MX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  <a:defRPr/>
            </a:pPr>
            <a:r>
              <a:rPr lang="es-MX" sz="1400" b="1" kern="0" dirty="0">
                <a:latin typeface="Arial" pitchFamily="34" charset="0"/>
                <a:cs typeface="Arial" pitchFamily="34" charset="0"/>
              </a:rPr>
              <a:t> PERSONAL CAPACITADO Y ACTUALIZADO EN MATERIA DE COMERCIO EXTERIOR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  <a:defRPr/>
            </a:pPr>
            <a:endParaRPr kumimoji="0" lang="es-MX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  <a:defRPr/>
            </a:pPr>
            <a:r>
              <a:rPr kumimoji="0" lang="es-MX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PROYECTOS </a:t>
            </a:r>
            <a:r>
              <a:rPr kumimoji="0" lang="es-MX" sz="1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rPr>
              <a:t> “PUERTA – PUERTA”</a:t>
            </a:r>
            <a:endParaRPr kumimoji="0" lang="es-MX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8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5835652" y="240783"/>
            <a:ext cx="6169102" cy="923330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  <a:defRPr/>
            </a:pPr>
            <a:r>
              <a:rPr lang="es-MX" b="1" kern="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Ayudamos a nuestros clientes a través de la </a:t>
            </a:r>
            <a:r>
              <a:rPr lang="es-MX" b="1" u="sng" kern="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TECNOLOGÍA</a:t>
            </a:r>
            <a:r>
              <a:rPr lang="es-MX" b="1" kern="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 optimizar su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s-MX" b="1" i="1" u="sng" kern="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LOGÍSTICA Y CADENA DE SUMINISTROS</a:t>
            </a:r>
            <a:endParaRPr kumimoji="0" lang="es-MX" b="1" i="1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69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0B0F0"/>
      </a:accent2>
      <a:accent3>
        <a:srgbClr val="AEABAB"/>
      </a:accent3>
      <a:accent4>
        <a:srgbClr val="757070"/>
      </a:accent4>
      <a:accent5>
        <a:srgbClr val="9CC3E5"/>
      </a:accent5>
      <a:accent6>
        <a:srgbClr val="1E4E79"/>
      </a:accent6>
      <a:hlink>
        <a:srgbClr val="0563C1"/>
      </a:hlink>
      <a:folHlink>
        <a:srgbClr val="222A35"/>
      </a:folHlink>
    </a:clrScheme>
    <a:fontScheme name="Siglo gótico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 Senni1" id="{DC721DBB-3D6F-4DEB-B138-A0830BF982DB}" vid="{C10EF2FC-2BD2-48F0-8F0D-B86931BE85C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Presentación%20Senni1</Template>
  <TotalTime>109</TotalTime>
  <Words>674</Words>
  <Application>Microsoft Macintosh PowerPoint</Application>
  <PresentationFormat>Panorámica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3" baseType="lpstr">
      <vt:lpstr>Palatino Linotype</vt:lpstr>
      <vt:lpstr>Times New Roman</vt:lpstr>
      <vt:lpstr>Arial Unicode MS</vt:lpstr>
      <vt:lpstr>Wingdings</vt:lpstr>
      <vt:lpstr>Arial</vt:lpstr>
      <vt:lpstr>Calibri</vt:lpstr>
      <vt:lpstr>AR BERKLEY</vt:lpstr>
      <vt:lpstr>Wingdings 2</vt:lpstr>
      <vt:lpstr>Arial Narrow</vt:lpstr>
      <vt:lpstr>Arial Black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Alejandro Muñoz Siller</dc:creator>
  <cp:lastModifiedBy>Alejandro Muñoz Siller</cp:lastModifiedBy>
  <cp:revision>15</cp:revision>
  <dcterms:created xsi:type="dcterms:W3CDTF">2016-11-09T22:59:58Z</dcterms:created>
  <dcterms:modified xsi:type="dcterms:W3CDTF">2016-11-10T05:09:43Z</dcterms:modified>
</cp:coreProperties>
</file>