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83" r:id="rId2"/>
    <p:sldId id="257" r:id="rId3"/>
    <p:sldId id="282" r:id="rId4"/>
    <p:sldId id="259" r:id="rId5"/>
    <p:sldId id="260" r:id="rId6"/>
    <p:sldId id="281" r:id="rId7"/>
    <p:sldId id="279" r:id="rId8"/>
    <p:sldId id="262" r:id="rId9"/>
    <p:sldId id="264" r:id="rId10"/>
    <p:sldId id="278" r:id="rId11"/>
    <p:sldId id="273" r:id="rId12"/>
    <p:sldId id="277" r:id="rId13"/>
    <p:sldId id="280" r:id="rId14"/>
    <p:sldId id="276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jt3491jQ7aCoyIz2WXeHKroE7t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AD8F4D-43EB-41E5-8A38-28AB6DFB1B60}">
  <a:tblStyle styleId="{0AAD8F4D-43EB-41E5-8A38-28AB6DFB1B6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86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FB18EFA4-CD13-16C4-504B-6DB7E86CE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>
            <a:extLst>
              <a:ext uri="{FF2B5EF4-FFF2-40B4-BE49-F238E27FC236}">
                <a16:creationId xmlns:a16="http://schemas.microsoft.com/office/drawing/2014/main" id="{E8E16183-6BFA-E60A-1235-F3BFB1B1F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:notes">
            <a:extLst>
              <a:ext uri="{FF2B5EF4-FFF2-40B4-BE49-F238E27FC236}">
                <a16:creationId xmlns:a16="http://schemas.microsoft.com/office/drawing/2014/main" id="{C4420B06-3455-3F20-5E28-90535F24DA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5175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>
          <a:extLst>
            <a:ext uri="{FF2B5EF4-FFF2-40B4-BE49-F238E27FC236}">
              <a16:creationId xmlns:a16="http://schemas.microsoft.com/office/drawing/2014/main" id="{466C47D1-19F6-52AF-3914-DD3C990589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8:notes">
            <a:extLst>
              <a:ext uri="{FF2B5EF4-FFF2-40B4-BE49-F238E27FC236}">
                <a16:creationId xmlns:a16="http://schemas.microsoft.com/office/drawing/2014/main" id="{ACA1F779-4C2B-4CD1-FBDD-A40F0A322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18:notes">
            <a:extLst>
              <a:ext uri="{FF2B5EF4-FFF2-40B4-BE49-F238E27FC236}">
                <a16:creationId xmlns:a16="http://schemas.microsoft.com/office/drawing/2014/main" id="{40004D30-6E86-E263-D5DA-7577B1C75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221693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>
          <a:extLst>
            <a:ext uri="{FF2B5EF4-FFF2-40B4-BE49-F238E27FC236}">
              <a16:creationId xmlns:a16="http://schemas.microsoft.com/office/drawing/2014/main" id="{48C2B95B-FB15-C156-6AF1-35B358181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>
            <a:extLst>
              <a:ext uri="{FF2B5EF4-FFF2-40B4-BE49-F238E27FC236}">
                <a16:creationId xmlns:a16="http://schemas.microsoft.com/office/drawing/2014/main" id="{770A13E9-BC77-63DA-E106-A3FA80228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>
            <a:extLst>
              <a:ext uri="{FF2B5EF4-FFF2-40B4-BE49-F238E27FC236}">
                <a16:creationId xmlns:a16="http://schemas.microsoft.com/office/drawing/2014/main" id="{29067B0F-2F4F-7081-A661-0AE31BFBB7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05541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>
          <a:extLst>
            <a:ext uri="{FF2B5EF4-FFF2-40B4-BE49-F238E27FC236}">
              <a16:creationId xmlns:a16="http://schemas.microsoft.com/office/drawing/2014/main" id="{59B870D7-ED5B-C7CD-FB99-2991954CA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:notes">
            <a:extLst>
              <a:ext uri="{FF2B5EF4-FFF2-40B4-BE49-F238E27FC236}">
                <a16:creationId xmlns:a16="http://schemas.microsoft.com/office/drawing/2014/main" id="{C8B270BB-F67C-52E3-249C-6FE0C237C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5:notes">
            <a:extLst>
              <a:ext uri="{FF2B5EF4-FFF2-40B4-BE49-F238E27FC236}">
                <a16:creationId xmlns:a16="http://schemas.microsoft.com/office/drawing/2014/main" id="{151B863E-6240-36E9-EB23-2DAA667D25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9857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>
          <a:extLst>
            <a:ext uri="{FF2B5EF4-FFF2-40B4-BE49-F238E27FC236}">
              <a16:creationId xmlns:a16="http://schemas.microsoft.com/office/drawing/2014/main" id="{279463AA-D7FA-5F7E-C4D0-06BDEDCBB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>
            <a:extLst>
              <a:ext uri="{FF2B5EF4-FFF2-40B4-BE49-F238E27FC236}">
                <a16:creationId xmlns:a16="http://schemas.microsoft.com/office/drawing/2014/main" id="{A84E3171-2C5C-8738-5718-5608CE1B13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>
            <a:extLst>
              <a:ext uri="{FF2B5EF4-FFF2-40B4-BE49-F238E27FC236}">
                <a16:creationId xmlns:a16="http://schemas.microsoft.com/office/drawing/2014/main" id="{E16E406D-2512-5EF2-0167-6C8953469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966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>
          <a:extLst>
            <a:ext uri="{FF2B5EF4-FFF2-40B4-BE49-F238E27FC236}">
              <a16:creationId xmlns:a16="http://schemas.microsoft.com/office/drawing/2014/main" id="{11626E4B-E119-2382-6F8F-518641144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:notes">
            <a:extLst>
              <a:ext uri="{FF2B5EF4-FFF2-40B4-BE49-F238E27FC236}">
                <a16:creationId xmlns:a16="http://schemas.microsoft.com/office/drawing/2014/main" id="{01A6FF9F-971F-6CD8-61F5-25638A598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0:notes">
            <a:extLst>
              <a:ext uri="{FF2B5EF4-FFF2-40B4-BE49-F238E27FC236}">
                <a16:creationId xmlns:a16="http://schemas.microsoft.com/office/drawing/2014/main" id="{C8EB5C80-6A4B-AE05-9BE0-03B5AF5C22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2736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97BF8-B3EC-77A2-9BFD-D6683027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600" b="1" dirty="0"/>
              <a:t>Tech Educators’ Summit Faculty Build-a-thon 2025 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B85A1-2169-FF43-3E91-E2E8ADA74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14730" y="3903663"/>
            <a:ext cx="10515600" cy="1500187"/>
          </a:xfrm>
        </p:spPr>
        <p:txBody>
          <a:bodyPr/>
          <a:lstStyle/>
          <a:p>
            <a:pPr algn="ctr"/>
            <a:r>
              <a:rPr lang="en-US" b="1" i="1" dirty="0"/>
              <a:t>“Exploring the Power of Agentic AI with IBM Granite and </a:t>
            </a:r>
            <a:r>
              <a:rPr lang="en-US" b="1" i="1" dirty="0" err="1"/>
              <a:t>LangFlow</a:t>
            </a:r>
            <a:r>
              <a:rPr lang="en-US" b="1" i="1" dirty="0"/>
              <a:t>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756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>
          <a:extLst>
            <a:ext uri="{FF2B5EF4-FFF2-40B4-BE49-F238E27FC236}">
              <a16:creationId xmlns:a16="http://schemas.microsoft.com/office/drawing/2014/main" id="{7C2A09DE-0AE2-AA94-B2C1-84FDBDB9D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1FBD4A-3273-E454-091D-D5B0678FC299}"/>
              </a:ext>
            </a:extLst>
          </p:cNvPr>
          <p:cNvSpPr txBox="1"/>
          <p:nvPr/>
        </p:nvSpPr>
        <p:spPr>
          <a:xfrm>
            <a:off x="777240" y="484632"/>
            <a:ext cx="7123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Technology Used</a:t>
            </a:r>
            <a:endParaRPr lang="en-IN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7608B5-9906-EFCF-959A-E89FC2E3EE19}"/>
              </a:ext>
            </a:extLst>
          </p:cNvPr>
          <p:cNvSpPr txBox="1"/>
          <p:nvPr/>
        </p:nvSpPr>
        <p:spPr>
          <a:xfrm>
            <a:off x="777240" y="1207008"/>
            <a:ext cx="1051560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Langflow</a:t>
            </a:r>
            <a:r>
              <a:rPr lang="en-US" sz="1800" dirty="0"/>
              <a:t>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Langflow</a:t>
            </a:r>
            <a:r>
              <a:rPr lang="en-US" sz="1800" dirty="0"/>
              <a:t> component name –  Agent  , Chat input , Chat output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IBM </a:t>
            </a:r>
            <a:r>
              <a:rPr lang="en-US" sz="1800" dirty="0" err="1"/>
              <a:t>Grainte</a:t>
            </a:r>
            <a:r>
              <a:rPr lang="en-US" sz="1800" dirty="0"/>
              <a:t> model -  for </a:t>
            </a:r>
            <a:r>
              <a:rPr lang="en-US" sz="1800" dirty="0" err="1"/>
              <a:t>eg</a:t>
            </a:r>
            <a:r>
              <a:rPr lang="en-US" sz="1800" dirty="0"/>
              <a:t> – ibm-granite-3-2-8b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IBM Cloud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RAG if used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IBM Watsonx.ai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/>
              <a:t>Watsonx</a:t>
            </a: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4405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/>
          <p:cNvSpPr/>
          <p:nvPr/>
        </p:nvSpPr>
        <p:spPr>
          <a:xfrm>
            <a:off x="1218724" y="475593"/>
            <a:ext cx="6444496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3500"/>
              <a:buFont typeface="Times New Roman"/>
              <a:buNone/>
            </a:pPr>
            <a:r>
              <a:rPr lang="en-US" sz="3500" b="1" i="0" u="none" strike="noStrike" cap="none" dirty="0">
                <a:solidFill>
                  <a:srgbClr val="051D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Novelty and Uniqueness</a:t>
            </a:r>
            <a:endParaRPr sz="35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1218724" y="2324967"/>
            <a:ext cx="7468553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First platform merging micro‑climate sensing, </a:t>
            </a:r>
            <a:r>
              <a:rPr lang="en-US" sz="1850" b="0" i="0" u="none" strike="noStrike" cap="none" dirty="0" err="1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GenAI</a:t>
            </a: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policy</a:t>
            </a:r>
            <a:endParaRPr dirty="0"/>
          </a:p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retrieval for urban adaptation.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1218724" y="3360216"/>
            <a:ext cx="7468553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Uses non‑wearable, rooftop nodes—cheaper and easier to deploy</a:t>
            </a:r>
            <a:endParaRPr dirty="0"/>
          </a:p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city‑wide.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1218724" y="4395464"/>
            <a:ext cx="7468553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Granite‑guarded outputs ensure bias‑free, regulation‑compliant</a:t>
            </a:r>
            <a:endParaRPr dirty="0"/>
          </a:p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advice.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1218724" y="5430713"/>
            <a:ext cx="746855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5‑second loop from sensor trigger to official alert.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55016524-E738-3D8C-3BB2-B0BE7C665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>
            <a:extLst>
              <a:ext uri="{FF2B5EF4-FFF2-40B4-BE49-F238E27FC236}">
                <a16:creationId xmlns:a16="http://schemas.microsoft.com/office/drawing/2014/main" id="{D62F03A8-A8A8-CB93-006E-7173DC866F6F}"/>
              </a:ext>
            </a:extLst>
          </p:cNvPr>
          <p:cNvSpPr/>
          <p:nvPr/>
        </p:nvSpPr>
        <p:spPr>
          <a:xfrm>
            <a:off x="1218724" y="420729"/>
            <a:ext cx="6444496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3500"/>
              <a:buFont typeface="Times New Roman"/>
              <a:buNone/>
            </a:pPr>
            <a:r>
              <a:rPr lang="en-US" sz="3500" b="1" i="0" u="none" strike="noStrike" cap="none" dirty="0">
                <a:solidFill>
                  <a:srgbClr val="051D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Hub Link</a:t>
            </a:r>
            <a:endParaRPr sz="35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8">
            <a:extLst>
              <a:ext uri="{FF2B5EF4-FFF2-40B4-BE49-F238E27FC236}">
                <a16:creationId xmlns:a16="http://schemas.microsoft.com/office/drawing/2014/main" id="{15507A2F-9304-7475-5C74-2BAA93879CFE}"/>
              </a:ext>
            </a:extLst>
          </p:cNvPr>
          <p:cNvSpPr/>
          <p:nvPr/>
        </p:nvSpPr>
        <p:spPr>
          <a:xfrm>
            <a:off x="1282732" y="1393947"/>
            <a:ext cx="9214580" cy="427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 Please create public </a:t>
            </a:r>
            <a:r>
              <a:rPr lang="en-US" sz="1850" b="0" i="0" u="none" strike="noStrike" cap="none" dirty="0" err="1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repository (Enable Add README  button while creating repository) with format – </a:t>
            </a:r>
          </a:p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Please test and Paste the working  </a:t>
            </a:r>
            <a:r>
              <a:rPr lang="en-US" sz="1850" dirty="0" err="1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sz="1850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URL –</a:t>
            </a:r>
          </a:p>
          <a:p>
            <a:pPr lvl="0">
              <a:lnSpc>
                <a:spcPct val="162162"/>
              </a:lnSpc>
              <a:buClr>
                <a:srgbClr val="2B3541"/>
              </a:buClr>
              <a:buSzPts val="1850"/>
            </a:pPr>
            <a:r>
              <a:rPr lang="en-US" sz="1850" b="1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sure you have Uploaded following three files into your </a:t>
            </a:r>
            <a:r>
              <a:rPr lang="en-US" sz="1850" b="1" dirty="0" err="1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en-US" sz="1850" b="1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repository  </a:t>
            </a:r>
            <a:br>
              <a:rPr lang="en-US" sz="1850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850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app.py file , 2) your_hackthon_problemstatement.pdf file  3) your projectpresntation.pptx file </a:t>
            </a:r>
          </a:p>
          <a:p>
            <a:pPr lvl="0">
              <a:lnSpc>
                <a:spcPct val="162162"/>
              </a:lnSpc>
              <a:buClr>
                <a:srgbClr val="2B3541"/>
              </a:buClr>
              <a:buSzPts val="1850"/>
            </a:pPr>
            <a:endParaRPr lang="en-US" sz="1850" dirty="0">
              <a:solidFill>
                <a:srgbClr val="2B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endParaRPr lang="en-US" sz="1850" dirty="0">
              <a:solidFill>
                <a:srgbClr val="2B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8">
            <a:extLst>
              <a:ext uri="{FF2B5EF4-FFF2-40B4-BE49-F238E27FC236}">
                <a16:creationId xmlns:a16="http://schemas.microsoft.com/office/drawing/2014/main" id="{A4423EF4-BB52-2693-03DD-9F7D92D05218}"/>
              </a:ext>
            </a:extLst>
          </p:cNvPr>
          <p:cNvSpPr/>
          <p:nvPr/>
        </p:nvSpPr>
        <p:spPr>
          <a:xfrm>
            <a:off x="1218724" y="3360216"/>
            <a:ext cx="7468553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8">
            <a:extLst>
              <a:ext uri="{FF2B5EF4-FFF2-40B4-BE49-F238E27FC236}">
                <a16:creationId xmlns:a16="http://schemas.microsoft.com/office/drawing/2014/main" id="{FF042814-8077-DBD5-E8B6-E0D870CADB86}"/>
              </a:ext>
            </a:extLst>
          </p:cNvPr>
          <p:cNvSpPr/>
          <p:nvPr/>
        </p:nvSpPr>
        <p:spPr>
          <a:xfrm>
            <a:off x="1218724" y="4395464"/>
            <a:ext cx="7468553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8">
            <a:extLst>
              <a:ext uri="{FF2B5EF4-FFF2-40B4-BE49-F238E27FC236}">
                <a16:creationId xmlns:a16="http://schemas.microsoft.com/office/drawing/2014/main" id="{6A2761AF-8A54-98F2-52C2-794D9BA61C92}"/>
              </a:ext>
            </a:extLst>
          </p:cNvPr>
          <p:cNvSpPr/>
          <p:nvPr/>
        </p:nvSpPr>
        <p:spPr>
          <a:xfrm>
            <a:off x="1218724" y="5430713"/>
            <a:ext cx="746855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154848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>
          <a:extLst>
            <a:ext uri="{FF2B5EF4-FFF2-40B4-BE49-F238E27FC236}">
              <a16:creationId xmlns:a16="http://schemas.microsoft.com/office/drawing/2014/main" id="{6FA0F82B-7EE5-EAB0-F470-130BDAC82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8">
            <a:extLst>
              <a:ext uri="{FF2B5EF4-FFF2-40B4-BE49-F238E27FC236}">
                <a16:creationId xmlns:a16="http://schemas.microsoft.com/office/drawing/2014/main" id="{0668C6FD-577A-7288-5642-1AFC22BD04F2}"/>
              </a:ext>
            </a:extLst>
          </p:cNvPr>
          <p:cNvSpPr/>
          <p:nvPr/>
        </p:nvSpPr>
        <p:spPr>
          <a:xfrm>
            <a:off x="1218724" y="420729"/>
            <a:ext cx="6444496" cy="704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7142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3500"/>
              <a:buFont typeface="Times New Roman"/>
              <a:buNone/>
            </a:pPr>
            <a:r>
              <a:rPr lang="en-US" sz="3500" b="1" i="0" u="none" strike="noStrike" cap="none" dirty="0">
                <a:solidFill>
                  <a:srgbClr val="051D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Future Scope </a:t>
            </a:r>
            <a:endParaRPr sz="3500" b="1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18">
            <a:extLst>
              <a:ext uri="{FF2B5EF4-FFF2-40B4-BE49-F238E27FC236}">
                <a16:creationId xmlns:a16="http://schemas.microsoft.com/office/drawing/2014/main" id="{EAFA16CB-0A72-5AC5-69A0-ABF4A752B43F}"/>
              </a:ext>
            </a:extLst>
          </p:cNvPr>
          <p:cNvSpPr/>
          <p:nvPr/>
        </p:nvSpPr>
        <p:spPr>
          <a:xfrm>
            <a:off x="1282732" y="1393947"/>
            <a:ext cx="9214580" cy="4277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·[ write your project future scope] </a:t>
            </a:r>
            <a:endParaRPr lang="en-US" sz="1850" dirty="0">
              <a:solidFill>
                <a:srgbClr val="2B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endParaRPr lang="en-US" sz="1850" dirty="0">
              <a:solidFill>
                <a:srgbClr val="2B354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18">
            <a:extLst>
              <a:ext uri="{FF2B5EF4-FFF2-40B4-BE49-F238E27FC236}">
                <a16:creationId xmlns:a16="http://schemas.microsoft.com/office/drawing/2014/main" id="{B888011B-E4AC-77DB-4A60-BE2C891C49F5}"/>
              </a:ext>
            </a:extLst>
          </p:cNvPr>
          <p:cNvSpPr/>
          <p:nvPr/>
        </p:nvSpPr>
        <p:spPr>
          <a:xfrm>
            <a:off x="1218724" y="3360216"/>
            <a:ext cx="7468553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18">
            <a:extLst>
              <a:ext uri="{FF2B5EF4-FFF2-40B4-BE49-F238E27FC236}">
                <a16:creationId xmlns:a16="http://schemas.microsoft.com/office/drawing/2014/main" id="{91F05971-9256-10B5-6575-4E7C679C6DAA}"/>
              </a:ext>
            </a:extLst>
          </p:cNvPr>
          <p:cNvSpPr/>
          <p:nvPr/>
        </p:nvSpPr>
        <p:spPr>
          <a:xfrm>
            <a:off x="1218724" y="4395464"/>
            <a:ext cx="7468553" cy="766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2" name="Google Shape;282;p18">
            <a:extLst>
              <a:ext uri="{FF2B5EF4-FFF2-40B4-BE49-F238E27FC236}">
                <a16:creationId xmlns:a16="http://schemas.microsoft.com/office/drawing/2014/main" id="{F1C3EBC2-438F-C150-9ABF-F14321C2CC5C}"/>
              </a:ext>
            </a:extLst>
          </p:cNvPr>
          <p:cNvSpPr/>
          <p:nvPr/>
        </p:nvSpPr>
        <p:spPr>
          <a:xfrm>
            <a:off x="1218724" y="5430713"/>
            <a:ext cx="7468553" cy="383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r>
              <a:rPr lang="en-US" sz="1850" b="0" i="0" u="none" strike="noStrike" cap="none" dirty="0">
                <a:solidFill>
                  <a:srgbClr val="2B354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·</a:t>
            </a: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36706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190302"/>
            <a:ext cx="12192000" cy="2477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/>
          <p:nvPr/>
        </p:nvSpPr>
        <p:spPr>
          <a:xfrm>
            <a:off x="690624" y="4425370"/>
            <a:ext cx="10795794" cy="19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endParaRPr sz="15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2481943" y="1219200"/>
            <a:ext cx="7301728" cy="271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500"/>
              <a:buFont typeface="Times New Roman"/>
              <a:buNone/>
            </a:pPr>
            <a:r>
              <a:rPr lang="en-US" sz="35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the team:  </a:t>
            </a:r>
            <a:r>
              <a:rPr lang="en-US" sz="3500" b="1" i="0" u="none" strike="noStrike" cap="none" dirty="0">
                <a:solidFill>
                  <a:srgbClr val="1F386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SKYMINDS</a:t>
            </a:r>
            <a:r>
              <a:rPr lang="en-US" sz="35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35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/>
          </a:p>
        </p:txBody>
      </p:sp>
      <p:sp>
        <p:nvSpPr>
          <p:cNvPr id="95" name="Google Shape;95;p2"/>
          <p:cNvSpPr txBox="1"/>
          <p:nvPr/>
        </p:nvSpPr>
        <p:spPr>
          <a:xfrm>
            <a:off x="2190457" y="1490505"/>
            <a:ext cx="7426406" cy="451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200"/>
              <a:buFont typeface="Times New Roman"/>
              <a:buNone/>
            </a:pPr>
            <a:r>
              <a:rPr lang="en-US" sz="3200" b="1" i="0" u="none" strike="noStrike" cap="none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of Team members</a:t>
            </a:r>
            <a:endParaRPr sz="3200" b="1" i="0" u="none" strike="noStrike" cap="none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6" name="Google Shape;96;p2"/>
          <p:cNvGraphicFramePr/>
          <p:nvPr>
            <p:extLst>
              <p:ext uri="{D42A27DB-BD31-4B8C-83A1-F6EECF244321}">
                <p14:modId xmlns:p14="http://schemas.microsoft.com/office/powerpoint/2010/main" val="1205378947"/>
              </p:ext>
            </p:extLst>
          </p:nvPr>
        </p:nvGraphicFramePr>
        <p:xfrm>
          <a:off x="1596852" y="1942025"/>
          <a:ext cx="7230400" cy="4118535"/>
        </p:xfrm>
        <a:graphic>
          <a:graphicData uri="http://schemas.openxmlformats.org/drawingml/2006/table">
            <a:tbl>
              <a:tblPr>
                <a:noFill/>
                <a:tableStyleId>{0AAD8F4D-43EB-41E5-8A38-28AB6DFB1B60}</a:tableStyleId>
              </a:tblPr>
              <a:tblGrid>
                <a:gridCol w="1589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0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0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915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/>
                        <a:t>TEAM MEMBER NAME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/>
                        <a:t>Recent Passport Photo</a:t>
                      </a:r>
                      <a:endParaRPr sz="1800" u="none" strike="noStrike" cap="none" dirty="0"/>
                    </a:p>
                  </a:txBody>
                  <a:tcPr marL="91450" marR="91450" marT="45725" marB="45725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Email ID 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Phone number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[WhatsApp] </a:t>
                      </a: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62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9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/>
                    </a:p>
                  </a:txBody>
                  <a:tcPr marL="91450" marR="91450" marT="45725" marB="45725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0D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09500" y="5103276"/>
            <a:ext cx="766140" cy="9572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09500" y="3772694"/>
            <a:ext cx="869440" cy="1049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>
          <a:extLst>
            <a:ext uri="{FF2B5EF4-FFF2-40B4-BE49-F238E27FC236}">
              <a16:creationId xmlns:a16="http://schemas.microsoft.com/office/drawing/2014/main" id="{F4C0A7C6-2888-EA53-35AB-4072E6B1F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>
            <a:extLst>
              <a:ext uri="{FF2B5EF4-FFF2-40B4-BE49-F238E27FC236}">
                <a16:creationId xmlns:a16="http://schemas.microsoft.com/office/drawing/2014/main" id="{286A03B7-10C8-4B3E-AB7E-1BEE35090A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1580" y="386939"/>
            <a:ext cx="590143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6F6745E-14BA-0766-CE1E-32E29663832D}"/>
              </a:ext>
            </a:extLst>
          </p:cNvPr>
          <p:cNvSpPr txBox="1"/>
          <p:nvPr/>
        </p:nvSpPr>
        <p:spPr>
          <a:xfrm>
            <a:off x="804672" y="1188720"/>
            <a:ext cx="761695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Travel Agent</a:t>
            </a:r>
          </a:p>
          <a:p>
            <a:r>
              <a:rPr lang="en-US" b="1" dirty="0"/>
              <a:t>The Challenge</a:t>
            </a:r>
            <a:br>
              <a:rPr lang="en-US" dirty="0"/>
            </a:br>
            <a:r>
              <a:rPr lang="en-US" dirty="0"/>
              <a:t>Travel planning can be overwhelming, as individuals often struggle with:</a:t>
            </a:r>
          </a:p>
          <a:p>
            <a:r>
              <a:rPr lang="en-US" b="1" dirty="0"/>
              <a:t>Information overload</a:t>
            </a:r>
            <a:r>
              <a:rPr lang="en-US" dirty="0"/>
              <a:t> – browsing multiple sites for flights, hotels, and activities.</a:t>
            </a:r>
          </a:p>
          <a:p>
            <a:r>
              <a:rPr lang="en-US" b="1" dirty="0"/>
              <a:t>Personalization gaps</a:t>
            </a:r>
            <a:r>
              <a:rPr lang="en-US" dirty="0"/>
              <a:t> – generic suggestions that don’t match user interests, budgets, or travel styles.</a:t>
            </a:r>
          </a:p>
          <a:p>
            <a:r>
              <a:rPr lang="en-US" b="1" dirty="0"/>
              <a:t>Unreliable sources</a:t>
            </a:r>
            <a:r>
              <a:rPr lang="en-US" dirty="0"/>
              <a:t> – scattered, inconsistent information about destinations, local culture, or safety.</a:t>
            </a:r>
          </a:p>
          <a:p>
            <a:r>
              <a:rPr lang="en-US" b="1" dirty="0"/>
              <a:t>Dynamic conditions</a:t>
            </a:r>
            <a:r>
              <a:rPr lang="en-US" dirty="0"/>
              <a:t> – sudden changes in weather, transport schedules, or local advisories.</a:t>
            </a:r>
          </a:p>
          <a:p>
            <a:r>
              <a:rPr lang="en-US" dirty="0"/>
              <a:t>Without a reliable, intelligent assistant, travelers spend excessive time researching and still end up making suboptimal choices, leading to poor travel experiences, overspending, or missed opportunities.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2584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3200" y="639140"/>
            <a:ext cx="5901439" cy="94496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4"/>
          <p:cNvSpPr/>
          <p:nvPr/>
        </p:nvSpPr>
        <p:spPr>
          <a:xfrm>
            <a:off x="324894" y="4502602"/>
            <a:ext cx="2328056" cy="18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B3541"/>
              </a:buClr>
              <a:buSzPts val="1850"/>
              <a:buFont typeface="Times New Roman"/>
              <a:buNone/>
            </a:pPr>
            <a:endParaRPr sz="185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4C99C-C879-4B03-F7F7-7306F7D33083}"/>
              </a:ext>
            </a:extLst>
          </p:cNvPr>
          <p:cNvSpPr txBox="1"/>
          <p:nvPr/>
        </p:nvSpPr>
        <p:spPr>
          <a:xfrm>
            <a:off x="1005840" y="1584102"/>
            <a:ext cx="10268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using Agentic AI system .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/>
          <p:cNvSpPr/>
          <p:nvPr/>
        </p:nvSpPr>
        <p:spPr>
          <a:xfrm>
            <a:off x="537591" y="323239"/>
            <a:ext cx="3587948" cy="4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3500"/>
              <a:buFont typeface="Times New Roman"/>
              <a:buNone/>
            </a:pPr>
            <a:r>
              <a:rPr lang="en-US" sz="3500" b="1" i="0" u="none" strike="noStrike" cap="none" dirty="0">
                <a:solidFill>
                  <a:srgbClr val="051D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 Overview</a:t>
            </a:r>
            <a:endParaRPr sz="35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2264331" y="6784578"/>
            <a:ext cx="2140744" cy="22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1782604" y="7100213"/>
            <a:ext cx="3104198" cy="73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5732383" y="6784578"/>
            <a:ext cx="1793915" cy="22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5077301" y="7100213"/>
            <a:ext cx="3104198" cy="73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9027081" y="6784578"/>
            <a:ext cx="1793915" cy="22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8371999" y="7100213"/>
            <a:ext cx="3104198" cy="73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884E1F-5625-5C8D-C10A-37647B49CC64}"/>
              </a:ext>
            </a:extLst>
          </p:cNvPr>
          <p:cNvSpPr txBox="1"/>
          <p:nvPr/>
        </p:nvSpPr>
        <p:spPr>
          <a:xfrm>
            <a:off x="621792" y="1389888"/>
            <a:ext cx="8823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are going to use </a:t>
            </a:r>
            <a:r>
              <a:rPr lang="en-US" dirty="0" err="1"/>
              <a:t>Langflow</a:t>
            </a:r>
            <a:r>
              <a:rPr lang="en-US" dirty="0"/>
              <a:t> platform . We are using IBM granite models .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>
          <a:extLst>
            <a:ext uri="{FF2B5EF4-FFF2-40B4-BE49-F238E27FC236}">
              <a16:creationId xmlns:a16="http://schemas.microsoft.com/office/drawing/2014/main" id="{CDF2A78E-5A0E-6814-8AF4-0AE54B036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">
            <a:extLst>
              <a:ext uri="{FF2B5EF4-FFF2-40B4-BE49-F238E27FC236}">
                <a16:creationId xmlns:a16="http://schemas.microsoft.com/office/drawing/2014/main" id="{2A145802-2DD3-EEBA-7D44-210C05B98C91}"/>
              </a:ext>
            </a:extLst>
          </p:cNvPr>
          <p:cNvSpPr/>
          <p:nvPr/>
        </p:nvSpPr>
        <p:spPr>
          <a:xfrm>
            <a:off x="537590" y="323239"/>
            <a:ext cx="5908929" cy="4485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1D3A"/>
              </a:buClr>
              <a:buSzPts val="3500"/>
              <a:buFont typeface="Times New Roman"/>
              <a:buNone/>
            </a:pPr>
            <a:r>
              <a:rPr lang="en-US" sz="3500" b="1" i="0" u="none" strike="noStrike" cap="none" dirty="0" err="1">
                <a:solidFill>
                  <a:srgbClr val="051D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Langflow</a:t>
            </a:r>
            <a:r>
              <a:rPr lang="en-US" sz="3500" b="1" i="0" u="none" strike="noStrike" cap="none" dirty="0">
                <a:solidFill>
                  <a:srgbClr val="051D3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component Used </a:t>
            </a:r>
            <a:endParaRPr sz="35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5">
            <a:extLst>
              <a:ext uri="{FF2B5EF4-FFF2-40B4-BE49-F238E27FC236}">
                <a16:creationId xmlns:a16="http://schemas.microsoft.com/office/drawing/2014/main" id="{69E3EADC-1EAD-7419-145C-20998925206E}"/>
              </a:ext>
            </a:extLst>
          </p:cNvPr>
          <p:cNvSpPr/>
          <p:nvPr/>
        </p:nvSpPr>
        <p:spPr>
          <a:xfrm>
            <a:off x="2264331" y="6784578"/>
            <a:ext cx="2140744" cy="22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5">
            <a:extLst>
              <a:ext uri="{FF2B5EF4-FFF2-40B4-BE49-F238E27FC236}">
                <a16:creationId xmlns:a16="http://schemas.microsoft.com/office/drawing/2014/main" id="{04E5872A-C331-C8F3-5D71-8E953BAAFE03}"/>
              </a:ext>
            </a:extLst>
          </p:cNvPr>
          <p:cNvSpPr/>
          <p:nvPr/>
        </p:nvSpPr>
        <p:spPr>
          <a:xfrm>
            <a:off x="1782604" y="7100213"/>
            <a:ext cx="3104198" cy="73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5">
            <a:extLst>
              <a:ext uri="{FF2B5EF4-FFF2-40B4-BE49-F238E27FC236}">
                <a16:creationId xmlns:a16="http://schemas.microsoft.com/office/drawing/2014/main" id="{76EF3801-5D99-5EFA-9AA2-AD265775E354}"/>
              </a:ext>
            </a:extLst>
          </p:cNvPr>
          <p:cNvSpPr/>
          <p:nvPr/>
        </p:nvSpPr>
        <p:spPr>
          <a:xfrm>
            <a:off x="5732383" y="6784578"/>
            <a:ext cx="1793915" cy="22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5">
            <a:extLst>
              <a:ext uri="{FF2B5EF4-FFF2-40B4-BE49-F238E27FC236}">
                <a16:creationId xmlns:a16="http://schemas.microsoft.com/office/drawing/2014/main" id="{DAD76A8A-9F2C-9EA9-25E9-40CD0FFAA869}"/>
              </a:ext>
            </a:extLst>
          </p:cNvPr>
          <p:cNvSpPr/>
          <p:nvPr/>
        </p:nvSpPr>
        <p:spPr>
          <a:xfrm>
            <a:off x="5077301" y="7100213"/>
            <a:ext cx="3104198" cy="73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5">
            <a:extLst>
              <a:ext uri="{FF2B5EF4-FFF2-40B4-BE49-F238E27FC236}">
                <a16:creationId xmlns:a16="http://schemas.microsoft.com/office/drawing/2014/main" id="{8D9C4260-2673-337C-C898-4C22E0F8FD65}"/>
              </a:ext>
            </a:extLst>
          </p:cNvPr>
          <p:cNvSpPr/>
          <p:nvPr/>
        </p:nvSpPr>
        <p:spPr>
          <a:xfrm>
            <a:off x="9027081" y="6784578"/>
            <a:ext cx="1793915" cy="2241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5">
            <a:extLst>
              <a:ext uri="{FF2B5EF4-FFF2-40B4-BE49-F238E27FC236}">
                <a16:creationId xmlns:a16="http://schemas.microsoft.com/office/drawing/2014/main" id="{6167C3C6-3747-E373-84C3-3927C443B067}"/>
              </a:ext>
            </a:extLst>
          </p:cNvPr>
          <p:cNvSpPr/>
          <p:nvPr/>
        </p:nvSpPr>
        <p:spPr>
          <a:xfrm>
            <a:off x="8371999" y="7100213"/>
            <a:ext cx="3104198" cy="731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B86949-7ED1-C43B-B1E3-5122BB67A596}"/>
              </a:ext>
            </a:extLst>
          </p:cNvPr>
          <p:cNvSpPr txBox="1"/>
          <p:nvPr/>
        </p:nvSpPr>
        <p:spPr>
          <a:xfrm>
            <a:off x="621792" y="1389888"/>
            <a:ext cx="882396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 the use of each </a:t>
            </a:r>
            <a:r>
              <a:rPr lang="en-US" dirty="0" err="1"/>
              <a:t>langflow</a:t>
            </a:r>
            <a:r>
              <a:rPr lang="en-US" dirty="0"/>
              <a:t> component  used into you project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1)Chat Input –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2) IBM </a:t>
            </a:r>
            <a:r>
              <a:rPr lang="en-US" dirty="0" err="1"/>
              <a:t>watsonx</a:t>
            </a:r>
            <a:r>
              <a:rPr lang="en-US" dirty="0"/>
              <a:t> AI Agent</a:t>
            </a:r>
          </a:p>
          <a:p>
            <a:endParaRPr lang="en-US" dirty="0"/>
          </a:p>
          <a:p>
            <a:pPr marL="342900" indent="-342900">
              <a:buAutoNum type="arabicParenR" startAt="3"/>
            </a:pPr>
            <a:r>
              <a:rPr lang="en-US" dirty="0"/>
              <a:t>File component</a:t>
            </a:r>
          </a:p>
          <a:p>
            <a:pPr marL="342900" indent="-342900">
              <a:buAutoNum type="arabicParenR" startAt="3"/>
            </a:pPr>
            <a:endParaRPr lang="en-US" dirty="0"/>
          </a:p>
          <a:p>
            <a:pPr marL="342900" indent="-342900">
              <a:buAutoNum type="arabicParenR" startAt="3"/>
            </a:pPr>
            <a:r>
              <a:rPr lang="en-US" dirty="0"/>
              <a:t>Chat output </a:t>
            </a:r>
          </a:p>
          <a:p>
            <a:pPr marL="342900" indent="-342900">
              <a:buAutoNum type="arabicParenR" startAt="3"/>
            </a:pPr>
            <a:endParaRPr lang="en-US" dirty="0"/>
          </a:p>
          <a:p>
            <a:pPr marL="342900" indent="-342900">
              <a:buAutoNum type="arabicParenR" startAt="3"/>
            </a:pPr>
            <a:r>
              <a:rPr lang="en-US" dirty="0"/>
              <a:t>Add name of any other component used.</a:t>
            </a:r>
          </a:p>
          <a:p>
            <a:pPr marL="342900" indent="-342900">
              <a:buAutoNum type="arabicParenR" startAt="3"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5263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>
          <a:extLst>
            <a:ext uri="{FF2B5EF4-FFF2-40B4-BE49-F238E27FC236}">
              <a16:creationId xmlns:a16="http://schemas.microsoft.com/office/drawing/2014/main" id="{CA6090C0-0478-84F9-6D20-717B6FEB7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>
            <a:extLst>
              <a:ext uri="{FF2B5EF4-FFF2-40B4-BE49-F238E27FC236}">
                <a16:creationId xmlns:a16="http://schemas.microsoft.com/office/drawing/2014/main" id="{B44D301C-393F-354F-3E88-518CAEB33CE6}"/>
              </a:ext>
            </a:extLst>
          </p:cNvPr>
          <p:cNvSpPr txBox="1"/>
          <p:nvPr/>
        </p:nvSpPr>
        <p:spPr>
          <a:xfrm>
            <a:off x="1992086" y="662974"/>
            <a:ext cx="8207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blueprint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BF3590-52D3-DC9D-2C84-E66D9597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2997" y="1194583"/>
            <a:ext cx="8846005" cy="4121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01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03825" y="1144600"/>
            <a:ext cx="9398152" cy="534465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 txBox="1"/>
          <p:nvPr/>
        </p:nvSpPr>
        <p:spPr>
          <a:xfrm>
            <a:off x="1992086" y="662974"/>
            <a:ext cx="820782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Architecture blueprint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52133" y="1496786"/>
            <a:ext cx="3015343" cy="45230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4A7B44-8B20-5A39-ED43-DA98D0FC7976}"/>
              </a:ext>
            </a:extLst>
          </p:cNvPr>
          <p:cNvSpPr txBox="1"/>
          <p:nvPr/>
        </p:nvSpPr>
        <p:spPr>
          <a:xfrm>
            <a:off x="475488" y="283464"/>
            <a:ext cx="9317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Role of Agentic AI  and Gen AI in the solution 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2462E8-EB3A-DA7D-44CB-4E757803A755}"/>
              </a:ext>
            </a:extLst>
          </p:cNvPr>
          <p:cNvSpPr txBox="1"/>
          <p:nvPr/>
        </p:nvSpPr>
        <p:spPr>
          <a:xfrm>
            <a:off x="804672" y="1389888"/>
            <a:ext cx="6885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Explain how GenAI , Agentic AI help to find solution of the problem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1103</TotalTime>
  <Words>430</Words>
  <Application>Microsoft Office PowerPoint</Application>
  <PresentationFormat>Widescreen</PresentationFormat>
  <Paragraphs>87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Times New Roman</vt:lpstr>
      <vt:lpstr>Office Theme</vt:lpstr>
      <vt:lpstr>Tech Educators’ Summit Faculty Build-a-thon 2025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Manda Anirudh</dc:creator>
  <cp:lastModifiedBy>Yogesh Raje</cp:lastModifiedBy>
  <cp:revision>13</cp:revision>
  <dcterms:created xsi:type="dcterms:W3CDTF">2025-07-08T05:06:56Z</dcterms:created>
  <dcterms:modified xsi:type="dcterms:W3CDTF">2025-10-07T06:17:42Z</dcterms:modified>
</cp:coreProperties>
</file>