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410" r:id="rId5"/>
    <p:sldId id="383" r:id="rId6"/>
    <p:sldId id="391" r:id="rId7"/>
    <p:sldId id="405" r:id="rId8"/>
    <p:sldId id="411" r:id="rId9"/>
    <p:sldId id="412" r:id="rId10"/>
    <p:sldId id="413" r:id="rId11"/>
    <p:sldId id="397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6" r:id="rId24"/>
    <p:sldId id="3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A4631-9998-E2D6-C425-1384E022C5DC}" v="1" dt="2025-10-25T13:54:20.55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51F7-93AD-28F4-4CA3-9B29CC779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BB16F-853A-027A-17E4-D8F3ACF383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9A5A2E-DFD3-72F2-5AEF-194DC973B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AEEC-A25B-8933-2474-AA750C2B9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3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2A9BD-9D6D-1042-6767-8F8DDBBA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22C7A-8EFD-DD6C-561F-255EA66CA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26CD0-7D1E-6149-BFC5-E4A4E534D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3C9AC-5875-1155-2D88-51CAC9072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91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0376C-8274-2839-5174-65EE0616C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3F36E-8654-56D1-B450-BF82219085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391C8B-883F-4DF5-0D4E-C71B23403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D2551-E97C-4AB2-4B4F-2A059E960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1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6D3D7-6227-0059-82F5-FD580A3D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0BECC-D319-36AD-41C2-5EE521AE1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B50438-727A-1505-32DE-2565DC45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1104F-3D32-8620-D905-57A274E08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1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C7219-C621-38B2-355D-80BCB8F3C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4CBA0-6A34-CE45-1136-FDE0994C2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DB521-F48B-7415-89CE-10E5EED9B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9B89F-EB18-3519-3B39-4D61E4FBE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75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EECEA-F98B-AEDC-8DCA-90AE670C9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1F421-A365-F47D-B200-0AB051ECD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8D4BC4-DB23-A7F0-69ED-278E4A16F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2F708-ABEA-565E-8663-ADE5AA07A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86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EC3F5-5D31-7EE7-3A53-D5D21805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A33A5D-752D-B014-8018-BB6E493ED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D5761-F360-758D-F7B7-B248A23C2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B6366-9E00-2D40-B455-BBD32578A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81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3BFCC-259B-B514-854E-E3B0099AE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1985C-B271-B970-A06E-BA9DF03AA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91528-1B1E-96B4-4B95-C81FBC889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FF8CC-90AF-EB47-E9FC-586930BC3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93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371EC-8A81-B7DB-D5C9-3F3FCE67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AC718B-227D-C369-BD69-90404C1AD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486D8D-E738-03B9-1277-71B1F605D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9A457-3DC1-8544-64F1-C7A914D32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00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5D2BC-697E-D04E-3371-54D4F0B03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A3DD2-6071-F420-AB47-84A921B4C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1959B-C588-1E10-5686-4AD763DE3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D6937-9ECE-1791-9A77-50CC4A144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7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41727-7211-A00A-C15F-520452ED4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F3FE5C-AFD8-77F6-3554-3054B72B2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D5473-552B-D860-107C-F39D13880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562AF-BE23-C180-5F14-23AC246EF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03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C1C5F-FBA2-C19E-69CE-630C62FA9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F20B8-868F-FEB1-A16F-41CEBAE13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C537F-9710-7B8A-38D9-A77BCF535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CA8D3-3D10-8499-F5C5-244BB37DC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4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BD3E-8AD7-05F0-8EA3-EB68F5252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98DE0-3EBB-1294-C66A-03EE16B30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67F93-03CF-33D2-D947-400AAFF9B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6F796-20C1-44C6-1CDC-0049C494D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6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C3E33-0FE4-B669-2BE1-CD291F85E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02A09D-1D09-FE04-7A9C-04ADBFC0C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274485-E79B-28AD-D511-C98BBBCF3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F173-E24D-7499-3AD9-0F401632B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5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16B63-39B3-DEA4-96FC-B1F12934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229BEB-C11D-3D36-4280-D6E4E8241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955E3-E83A-CFBE-118E-036720CEA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463D0-64A1-686B-58E8-B20BE6C80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0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03302E5-8139-2F74-9675-031DF5D1B1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04" y="6179854"/>
            <a:ext cx="1600000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C17449-E70A-90B9-EB0F-0C265440E8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89" y="6276292"/>
            <a:ext cx="1078516" cy="3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i/what-is-instruct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opics/instruct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opics/instructla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i/what-is-instruct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articles/awb-instructlab-why-developers-need-it/?utm_source=ibm_developer&amp;utm_content=in_content_link&amp;utm_id=tutorials_awb-contributing-llm-granite-instructlab-u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learningpaths/get-started-data-prep-kit/dpk-intr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eveloper.ibm.com/learningpaths/get-started-data-prep-kit/dpk-intr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ibm-grani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eveloper.ibm.com/learningpaths/get-started-data-prep-kit/dpk-intr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learningpaths/get-started-data-prep-kit/dpk-intr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learningpaths/get-started-data-prep-kit/dpk-intr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1781" y="411479"/>
            <a:ext cx="7034523" cy="3291840"/>
          </a:xfrm>
        </p:spPr>
        <p:txBody>
          <a:bodyPr/>
          <a:lstStyle/>
          <a:p>
            <a:r>
              <a:rPr lang="en-US" dirty="0"/>
              <a:t>Data Prep Kit (DPK) &amp; </a:t>
            </a:r>
            <a:r>
              <a:rPr lang="en-US" dirty="0" err="1"/>
              <a:t>InstructLab</a:t>
            </a:r>
            <a:br>
              <a:rPr lang="en-US" dirty="0"/>
            </a:br>
            <a:r>
              <a:rPr lang="en-US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C1641-9B90-9057-D24D-F9AF7179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96424-0125-F6C3-E7E4-8CE1CAB0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Key Features of Parquet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408F74-F29A-D4D2-E7D1-36563E3625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1" dirty="0"/>
              <a:t>Columnar Storage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Stores data column by column rather than row by row.</a:t>
            </a:r>
          </a:p>
          <a:p>
            <a:pPr lvl="1"/>
            <a:r>
              <a:rPr lang="en-US" dirty="0"/>
              <a:t>Efficient for analytics and queries that access only a subset of columns.</a:t>
            </a:r>
          </a:p>
          <a:p>
            <a:r>
              <a:rPr lang="en-US" b="1" dirty="0"/>
              <a:t>Highly Efficient Compression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Better compression than row-based formats (like CSV) because similar data types are stored together.</a:t>
            </a:r>
          </a:p>
          <a:p>
            <a:pPr lvl="1"/>
            <a:r>
              <a:rPr lang="en-US" dirty="0"/>
              <a:t>Reduces storage costs and improves I/O performance.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66F3FC-2A13-3200-53E6-1DBCE133E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AFD7FEF-216C-444F-F22D-02AE4F80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7DB74DD-2021-2F0A-022E-F010A24D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1A83BE-8C51-4BAA-8AD8-444273CDD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90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6B61-EA1F-C1CF-3AB3-30D9E9620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4644FE-D56E-31F5-5A8A-01A70AF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Key Features of Parquet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70F4F3-A950-C4A0-FCCC-3929E56F67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Schema-Based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Self-describing files with embedded schema information.</a:t>
            </a:r>
          </a:p>
          <a:p>
            <a:pPr lvl="1"/>
            <a:r>
              <a:rPr lang="en-US" dirty="0"/>
              <a:t>Makes it easier for tools to interpret the data structure.</a:t>
            </a:r>
          </a:p>
          <a:p>
            <a:r>
              <a:rPr lang="en-US" b="1" dirty="0"/>
              <a:t>Supports Complex Data Types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store nested data structures like arrays, structs, and maps.</a:t>
            </a:r>
          </a:p>
          <a:p>
            <a:r>
              <a:rPr lang="en-US" b="1" dirty="0"/>
              <a:t>Interoperable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Compatible with various languages and data processing frameworks (Python, Java, R, Spark, etc.).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71741A-FE3A-2E37-846E-BF933822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35D7627-BBEB-2767-7379-C6C484AD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D91B92E-1755-2A53-CF97-85A8AE6B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572F688-BF40-831F-6A37-EFFCBE23F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35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6CB72-0BBF-EA3E-BC84-F4730273B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CBFAC6-F093-DD3B-4581-4E6C882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E0FD24-E978-9DB0-A516-2E286E6275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Compared to a CSV file:</a:t>
            </a:r>
          </a:p>
          <a:p>
            <a:pPr lvl="1"/>
            <a:r>
              <a:rPr lang="en-US" b="1" dirty="0"/>
              <a:t>CSV</a:t>
            </a:r>
            <a:r>
              <a:rPr lang="en-US" dirty="0"/>
              <a:t>: Row-based, inefficient for large analytical queries, no schema.</a:t>
            </a:r>
          </a:p>
          <a:p>
            <a:pPr lvl="1"/>
            <a:r>
              <a:rPr lang="en-US" b="1" dirty="0"/>
              <a:t>Parquet</a:t>
            </a:r>
            <a:r>
              <a:rPr lang="en-US" dirty="0"/>
              <a:t>: Columnar, compressed, schema-aware, optimized for performance.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6FB2C4-B12D-E181-4DBD-D187416C7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DE872A5-0BC6-E8DE-BE35-974C4BF82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5D25D2A-2752-A099-9418-BC99124F8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4794B60-9AD6-08CC-198A-9D6AFC9CB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573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F391B-4833-F7A0-47F0-2A2870E6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E39ED-B7E1-E78C-20C7-56969A6C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Visual Example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73C254B-31F2-48B9-6CB2-8F402F45EA8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18412656"/>
              </p:ext>
            </p:extLst>
          </p:nvPr>
        </p:nvGraphicFramePr>
        <p:xfrm>
          <a:off x="3657600" y="3387481"/>
          <a:ext cx="7810500" cy="148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52625">
                  <a:extLst>
                    <a:ext uri="{9D8B030D-6E8A-4147-A177-3AD203B41FA5}">
                      <a16:colId xmlns:a16="http://schemas.microsoft.com/office/drawing/2014/main" val="1574693279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92406375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1698853735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265068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8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8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Australia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11937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AEEF031-D42E-C898-D96E-902E430CE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750E619-C0F0-59C0-7948-7267AEE0F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0AA939C-795F-230B-513B-B0950575C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C1224CE-C5D8-CCF8-9A86-6A27E14BF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3363C3-2982-7FC4-5819-AA8023749B2D}"/>
              </a:ext>
            </a:extLst>
          </p:cNvPr>
          <p:cNvSpPr txBox="1"/>
          <p:nvPr/>
        </p:nvSpPr>
        <p:spPr>
          <a:xfrm>
            <a:off x="3657600" y="2400614"/>
            <a:ext cx="476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Suppose we have a table like below:</a:t>
            </a:r>
          </a:p>
        </p:txBody>
      </p:sp>
    </p:spTree>
    <p:extLst>
      <p:ext uri="{BB962C8B-B14F-4D97-AF65-F5344CB8AC3E}">
        <p14:creationId xmlns:p14="http://schemas.microsoft.com/office/powerpoint/2010/main" val="239250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727F9-C97C-C127-3D94-C9B34C05A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DA8EE9-6670-8DF8-F023-7C2D0322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913574"/>
          </a:xfrm>
        </p:spPr>
        <p:txBody>
          <a:bodyPr/>
          <a:lstStyle/>
          <a:p>
            <a:r>
              <a:rPr lang="en-US" dirty="0"/>
              <a:t>Visual Example (Contd.)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9F66F8-836D-F2F6-DAA5-21D61C570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207698"/>
            <a:ext cx="7810500" cy="54346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CSV</a:t>
            </a:r>
            <a:r>
              <a:rPr lang="en-US" dirty="0"/>
              <a:t> stores data row by row, like this:</a:t>
            </a:r>
          </a:p>
          <a:p>
            <a:pPr marL="859536" lvl="2" indent="0">
              <a:buNone/>
            </a:pPr>
            <a:r>
              <a:rPr lang="en-US" dirty="0"/>
              <a:t>1, Alice, 25, USA</a:t>
            </a:r>
          </a:p>
          <a:p>
            <a:pPr marL="859536" lvl="2" indent="0">
              <a:buNone/>
            </a:pPr>
            <a:r>
              <a:rPr lang="en-US" dirty="0"/>
              <a:t>2, Bob, 30, Canada</a:t>
            </a:r>
          </a:p>
          <a:p>
            <a:pPr marL="859536" lvl="2" indent="0">
              <a:buNone/>
            </a:pPr>
            <a:r>
              <a:rPr lang="en-US" dirty="0"/>
              <a:t>3, Cara, 28, Australia</a:t>
            </a:r>
          </a:p>
          <a:p>
            <a:r>
              <a:rPr lang="en-US" b="1" dirty="0"/>
              <a:t>Parquet</a:t>
            </a:r>
            <a:r>
              <a:rPr lang="en-US" dirty="0"/>
              <a:t> stores data column by column, something like:</a:t>
            </a:r>
          </a:p>
          <a:p>
            <a:pPr marL="859536" lvl="2" indent="0">
              <a:buNone/>
            </a:pPr>
            <a:r>
              <a:rPr lang="en-US" dirty="0"/>
              <a:t>Column: ID      -&gt; [1, 2, 3]</a:t>
            </a:r>
          </a:p>
          <a:p>
            <a:pPr marL="859536" lvl="2" indent="0">
              <a:buNone/>
            </a:pPr>
            <a:r>
              <a:rPr lang="en-US" dirty="0"/>
              <a:t>Column: Name    -&gt; [Alice, Bob, Cara]</a:t>
            </a:r>
          </a:p>
          <a:p>
            <a:pPr marL="859536" lvl="2" indent="0">
              <a:buNone/>
            </a:pPr>
            <a:r>
              <a:rPr lang="en-US" dirty="0"/>
              <a:t>Column: Age     -&gt; [25, 30, 28]</a:t>
            </a:r>
          </a:p>
          <a:p>
            <a:pPr marL="859536" lvl="2" indent="0">
              <a:buNone/>
            </a:pPr>
            <a:r>
              <a:rPr lang="en-US" dirty="0"/>
              <a:t>Column: Country -&gt; [USA, Canada, Australia]</a:t>
            </a:r>
          </a:p>
          <a:p>
            <a:r>
              <a:rPr lang="en-US" b="1" i="1" dirty="0"/>
              <a:t>This makes operations like “get average age” or “list all countries” much faster, because it doesn’t need to read all the rows—just the relevant column.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311C8B-A20C-35FC-5C7F-ABB9FC326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0636CCD-8592-E929-7398-43DDFB629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BD77A28-B3AD-2E04-1EC3-DD995005D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E3AE0C2-46B9-5F6B-CDBF-EEDC1C3CC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1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A0082-3B51-C98C-F4CA-ED889706C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6EDEA74-62EA-6CB1-F51E-67533F944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InstructLab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3FEB8-4610-296C-EFB7-9215318261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87730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B5D8-E77D-12B3-6350-2F828E743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8C98C7-345E-A67C-734A-0B391F52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InstructLab</a:t>
            </a:r>
            <a:r>
              <a:rPr lang="en-US" dirty="0"/>
              <a:t> – What is 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B90BE1-ED8F-6586-E34D-93695B7C9DB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 err="1"/>
              <a:t>InstructLab</a:t>
            </a:r>
            <a:r>
              <a:rPr lang="en-US" dirty="0"/>
              <a:t> is a method for training AI models that is meant to significantly improve LLMs used in the development of gen AI applications.</a:t>
            </a:r>
          </a:p>
          <a:p>
            <a:r>
              <a:rPr lang="en-US" dirty="0"/>
              <a:t>Created by </a:t>
            </a:r>
            <a:r>
              <a:rPr lang="en-US" b="1" dirty="0"/>
              <a:t>IBM</a:t>
            </a:r>
            <a:r>
              <a:rPr lang="en-US" dirty="0"/>
              <a:t> and </a:t>
            </a:r>
            <a:r>
              <a:rPr lang="en-US" b="1" dirty="0"/>
              <a:t>Red Hat</a:t>
            </a:r>
            <a:r>
              <a:rPr lang="en-US" dirty="0"/>
              <a:t>.</a:t>
            </a:r>
          </a:p>
          <a:p>
            <a:r>
              <a:rPr lang="en-US" dirty="0" err="1"/>
              <a:t>InstructLab</a:t>
            </a:r>
            <a:r>
              <a:rPr lang="en-US" dirty="0"/>
              <a:t> is named after and based on IBM Research’s work on </a:t>
            </a:r>
            <a:r>
              <a:rPr lang="en-US" sz="3200" b="1" dirty="0"/>
              <a:t>L</a:t>
            </a:r>
            <a:r>
              <a:rPr lang="en-US" dirty="0"/>
              <a:t>arge-scale </a:t>
            </a:r>
            <a:r>
              <a:rPr lang="en-US" sz="3200" dirty="0"/>
              <a:t>A</a:t>
            </a:r>
            <a:r>
              <a:rPr lang="en-US" dirty="0"/>
              <a:t>lignment for </a:t>
            </a:r>
            <a:r>
              <a:rPr lang="en-US" dirty="0" err="1"/>
              <a:t>chat</a:t>
            </a:r>
            <a:r>
              <a:rPr lang="en-US" sz="3200" b="1" dirty="0" err="1"/>
              <a:t>B</a:t>
            </a:r>
            <a:r>
              <a:rPr lang="en-US" dirty="0" err="1"/>
              <a:t>ots</a:t>
            </a:r>
            <a:r>
              <a:rPr lang="en-US" dirty="0"/>
              <a:t>, abbreviated as </a:t>
            </a:r>
            <a:r>
              <a:rPr lang="en-US" b="1" dirty="0"/>
              <a:t>LAB</a:t>
            </a:r>
            <a:r>
              <a:rPr lang="en-US" dirty="0"/>
              <a:t>. </a:t>
            </a:r>
          </a:p>
          <a:p>
            <a:r>
              <a:rPr lang="en-US" dirty="0"/>
              <a:t>The LAB method is described in a 2024 research paper by members of the MIT-IBM Watson AI Lab and IBM Research.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26ED2-04AF-6522-0B88-18208A0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D19BE4A-9029-1881-3DE1-4273EB362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AF7D171-D26C-33DF-A9D6-ECA503ECF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6727764-1B5F-DF61-4DF5-A509C9D16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F54C77-FDB6-F634-D162-075A8C65DD42}"/>
              </a:ext>
            </a:extLst>
          </p:cNvPr>
          <p:cNvSpPr txBox="1"/>
          <p:nvPr/>
        </p:nvSpPr>
        <p:spPr>
          <a:xfrm>
            <a:off x="3797419" y="5981700"/>
            <a:ext cx="75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Reference – </a:t>
            </a:r>
            <a:r>
              <a:rPr lang="en-IN" sz="1200" dirty="0">
                <a:solidFill>
                  <a:schemeClr val="bg1"/>
                </a:solidFill>
                <a:hlinkClick r:id="rId3"/>
              </a:rPr>
              <a:t>https://www.redhat.com/en/topics/ai/what-is-instructlab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9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CE600-FA1F-2B3B-E374-8F6563C0F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DD42D-22C0-43A9-E4BB-D1CA0D64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InstructLab</a:t>
            </a:r>
            <a:r>
              <a:rPr lang="en-US" dirty="0"/>
              <a:t> – Why to use?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A3A110-1ED3-D015-6682-8D9A5C57F4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r>
              <a:rPr lang="en-US" dirty="0"/>
              <a:t> on tweaking pre-trained LLMs to fit specific business needs:</a:t>
            </a:r>
          </a:p>
          <a:p>
            <a:pPr lvl="1"/>
            <a:r>
              <a:rPr lang="en-US" dirty="0"/>
              <a:t>There are </a:t>
            </a:r>
            <a:r>
              <a:rPr lang="en-US" b="1" dirty="0"/>
              <a:t>limits</a:t>
            </a:r>
            <a:r>
              <a:rPr lang="en-US" dirty="0"/>
              <a:t> to how much we can modify these models.</a:t>
            </a:r>
          </a:p>
          <a:p>
            <a:pPr lvl="2"/>
            <a:r>
              <a:rPr lang="en-US" dirty="0"/>
              <a:t>For example, to adjust the parameters and train the open source model Llama 2-70B from Meta.ai, we need approximately 6000 GPUs and we’d need to run the training for about 12 days, which ends up costing approximately </a:t>
            </a:r>
            <a:r>
              <a:rPr lang="en-US" b="1" dirty="0"/>
              <a:t>$2 million.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B09D58-B55E-89B3-7E98-79EBD87C4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E0648E8-33D0-37C0-1C5D-DCEE714F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6E7DAF1-8ED4-A823-31E6-AEF484AAE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9026B8A-8A02-57B7-A5BC-A91D64338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8BD04D-A55B-8731-33AF-384532DB2B58}"/>
              </a:ext>
            </a:extLst>
          </p:cNvPr>
          <p:cNvSpPr txBox="1"/>
          <p:nvPr/>
        </p:nvSpPr>
        <p:spPr>
          <a:xfrm>
            <a:off x="4245993" y="6113716"/>
            <a:ext cx="75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Reference – </a:t>
            </a:r>
            <a:r>
              <a:rPr lang="en-IN" sz="1200" dirty="0">
                <a:solidFill>
                  <a:schemeClr val="bg1"/>
                </a:solidFill>
                <a:hlinkClick r:id="rId3"/>
              </a:rPr>
              <a:t>https://www.ibm.com/think/topics/instructlab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4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6C605-640E-E3FF-6113-5166829E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ABB46B-018C-C56A-A2A0-6D27BD58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InstructLab</a:t>
            </a:r>
            <a:r>
              <a:rPr lang="en-US" dirty="0"/>
              <a:t> – Why to use? (Contd.)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CA1190-E73B-25B5-74DA-38D7FECAE0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  <a:r>
              <a:rPr lang="en-US" dirty="0"/>
              <a:t> on tweaking pre-trained LLMs to fit specific business needs:</a:t>
            </a:r>
          </a:p>
          <a:p>
            <a:pPr lvl="1"/>
            <a:r>
              <a:rPr lang="en-US" dirty="0"/>
              <a:t>As LLMs continue to grow in size, the feasibility of fully fine-tuning them on consumer hardware becomes increasingly difficult.</a:t>
            </a:r>
          </a:p>
          <a:p>
            <a:pPr lvl="1"/>
            <a:r>
              <a:rPr lang="en-US" dirty="0"/>
              <a:t>The cost of </a:t>
            </a:r>
            <a:r>
              <a:rPr lang="en-US" b="1" dirty="0"/>
              <a:t>storing</a:t>
            </a:r>
            <a:r>
              <a:rPr lang="en-US" dirty="0"/>
              <a:t> and </a:t>
            </a:r>
            <a:r>
              <a:rPr lang="en-US" b="1" dirty="0"/>
              <a:t>deploying</a:t>
            </a:r>
            <a:r>
              <a:rPr lang="en-US" dirty="0"/>
              <a:t> fine-tuned models independently for each task becomes </a:t>
            </a:r>
            <a:r>
              <a:rPr lang="en-US" b="1" dirty="0"/>
              <a:t>super expensive</a:t>
            </a:r>
            <a:r>
              <a:rPr lang="en-US" dirty="0"/>
              <a:t>, as these models maintain the same size as the original retrained model.</a:t>
            </a:r>
          </a:p>
          <a:p>
            <a:pPr lvl="1"/>
            <a:r>
              <a:rPr lang="en-US" dirty="0"/>
              <a:t>LLM refinements typically require </a:t>
            </a:r>
            <a:r>
              <a:rPr lang="en-US" b="1" dirty="0"/>
              <a:t>large</a:t>
            </a:r>
            <a:r>
              <a:rPr lang="en-US" dirty="0"/>
              <a:t> amounts of human-generated data, which can be </a:t>
            </a:r>
            <a:r>
              <a:rPr lang="en-US" b="1" dirty="0"/>
              <a:t>time-consuming</a:t>
            </a:r>
            <a:r>
              <a:rPr lang="en-US" dirty="0"/>
              <a:t> and again gets </a:t>
            </a:r>
            <a:r>
              <a:rPr lang="en-US" b="1" dirty="0"/>
              <a:t>expensive</a:t>
            </a:r>
            <a:r>
              <a:rPr lang="en-US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D8029C-31E4-0BB4-5FD2-6704CB686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731218A-488A-7592-25A6-ECB682B25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7D0331C-6C7A-5AB2-EE59-EF48017D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FEA070A-4E89-282F-969F-6B7BA23AF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8CC211-73A1-9873-5D6C-8E38EC69D42A}"/>
              </a:ext>
            </a:extLst>
          </p:cNvPr>
          <p:cNvSpPr txBox="1"/>
          <p:nvPr/>
        </p:nvSpPr>
        <p:spPr>
          <a:xfrm>
            <a:off x="4245993" y="6113716"/>
            <a:ext cx="75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Reference – </a:t>
            </a:r>
            <a:r>
              <a:rPr lang="en-IN" sz="1200" dirty="0">
                <a:solidFill>
                  <a:schemeClr val="bg1"/>
                </a:solidFill>
                <a:hlinkClick r:id="rId3"/>
              </a:rPr>
              <a:t>https://www.ibm.com/think/topics/instructlab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4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8CEDF-C37D-3D04-D74B-F5A659E4D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80DFC-B311-0827-397B-D1DD8A55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InstructLab</a:t>
            </a:r>
            <a:r>
              <a:rPr lang="en-US" dirty="0"/>
              <a:t> – Why to use? (Contd.)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4A64D-BFB4-D343-34E2-1D6DC1085B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This is where </a:t>
            </a:r>
            <a:r>
              <a:rPr lang="en-US" b="1" i="1" dirty="0" err="1"/>
              <a:t>InstructLab</a:t>
            </a:r>
            <a:r>
              <a:rPr lang="en-US" b="1" i="1" dirty="0"/>
              <a:t> steps in.</a:t>
            </a:r>
            <a:endParaRPr lang="en-US" dirty="0"/>
          </a:p>
          <a:p>
            <a:r>
              <a:rPr lang="en-US" dirty="0"/>
              <a:t>It provides a </a:t>
            </a:r>
            <a:r>
              <a:rPr lang="en-US" b="1" dirty="0"/>
              <a:t>solution</a:t>
            </a:r>
            <a:r>
              <a:rPr lang="en-US" dirty="0"/>
              <a:t> to the challenges faced by AI practitioners in fine-tuning and deploying LLMs for specific business needs.</a:t>
            </a:r>
          </a:p>
          <a:p>
            <a:r>
              <a:rPr lang="en-US" dirty="0"/>
              <a:t>It can </a:t>
            </a:r>
            <a:r>
              <a:rPr lang="en-US" b="1" dirty="0"/>
              <a:t>enhance</a:t>
            </a:r>
            <a:r>
              <a:rPr lang="en-US" dirty="0"/>
              <a:t> an LLM using </a:t>
            </a:r>
            <a:r>
              <a:rPr lang="en-US" b="1" dirty="0"/>
              <a:t>far less </a:t>
            </a:r>
            <a:r>
              <a:rPr lang="en-US" dirty="0"/>
              <a:t>human-generated information and </a:t>
            </a:r>
            <a:r>
              <a:rPr lang="en-US" b="1" dirty="0"/>
              <a:t>far fewer </a:t>
            </a:r>
            <a:r>
              <a:rPr lang="en-US" dirty="0"/>
              <a:t>computing resources than are typically used to retrain a model. </a:t>
            </a:r>
          </a:p>
          <a:p>
            <a:r>
              <a:rPr lang="en-US" dirty="0"/>
              <a:t>And it makes it possible for upstream contributions to continuously make the model better.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0D6264-3779-D93A-5A57-720962D5F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E5E4DF2-7A75-44EB-448B-828672CFA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CD2F382-6C0C-9AD0-60D3-A4566A5C8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F2258BB-D2DD-D9C9-32A9-C3D4F6841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1B6FDE-47B6-6D2B-866E-73E150A8245F}"/>
              </a:ext>
            </a:extLst>
          </p:cNvPr>
          <p:cNvSpPr txBox="1"/>
          <p:nvPr/>
        </p:nvSpPr>
        <p:spPr>
          <a:xfrm>
            <a:off x="3797419" y="5981700"/>
            <a:ext cx="75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Reference – </a:t>
            </a:r>
            <a:r>
              <a:rPr lang="en-IN" sz="1200" dirty="0">
                <a:solidFill>
                  <a:schemeClr val="bg1"/>
                </a:solidFill>
                <a:hlinkClick r:id="rId3"/>
              </a:rPr>
              <a:t>https://www.redhat.com/en/topics/ai/what-is-instructlab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Utilities</a:t>
            </a:r>
          </a:p>
          <a:p>
            <a:r>
              <a:rPr lang="en-US" dirty="0"/>
              <a:t>Reason for use</a:t>
            </a:r>
          </a:p>
          <a:p>
            <a:r>
              <a:rPr lang="en-US" dirty="0"/>
              <a:t>The Parquet format</a:t>
            </a:r>
          </a:p>
          <a:p>
            <a:r>
              <a:rPr lang="en-US" dirty="0" err="1"/>
              <a:t>InstructLab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C0DF0-51EC-4B63-B2EC-EEA53310C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208376-820B-2013-9212-F316B0C8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InstructLab</a:t>
            </a:r>
            <a:r>
              <a:rPr lang="en-US" dirty="0"/>
              <a:t> – How it works?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86F0B8-D016-CB46-CA9C-B3A6A8576F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32317"/>
            <a:ext cx="7810500" cy="4049383"/>
          </a:xfrm>
        </p:spPr>
        <p:txBody>
          <a:bodyPr>
            <a:normAutofit/>
          </a:bodyPr>
          <a:lstStyle/>
          <a:p>
            <a:r>
              <a:rPr lang="en-US" b="1" i="1" dirty="0" err="1"/>
              <a:t>InstructLab</a:t>
            </a:r>
            <a:r>
              <a:rPr lang="en-US" dirty="0"/>
              <a:t> uses a combination of the following processes:</a:t>
            </a:r>
          </a:p>
          <a:p>
            <a:pPr lvl="2"/>
            <a:r>
              <a:rPr lang="en-US" dirty="0"/>
              <a:t>Taxonomy-driven data curation</a:t>
            </a:r>
          </a:p>
          <a:p>
            <a:pPr lvl="3"/>
            <a:r>
              <a:rPr lang="en-US" sz="1600" dirty="0"/>
              <a:t>taxonomy classifies data samples into smaller groups based on different tasks.</a:t>
            </a:r>
          </a:p>
          <a:p>
            <a:pPr lvl="2"/>
            <a:r>
              <a:rPr lang="en-US" dirty="0"/>
              <a:t>Large-scale synthetic data generation</a:t>
            </a:r>
          </a:p>
          <a:p>
            <a:pPr lvl="3"/>
            <a:r>
              <a:rPr lang="en-US" sz="1600" dirty="0"/>
              <a:t>synthetic data generated for training purposes.</a:t>
            </a:r>
          </a:p>
          <a:p>
            <a:pPr lvl="2"/>
            <a:r>
              <a:rPr lang="en-US" dirty="0"/>
              <a:t>A multi-phased instruction-tuning method</a:t>
            </a:r>
          </a:p>
          <a:p>
            <a:pPr lvl="3"/>
            <a:r>
              <a:rPr lang="en-US" sz="1600" dirty="0"/>
              <a:t>retraining the model using the synthetic data using </a:t>
            </a:r>
          </a:p>
          <a:p>
            <a:pPr lvl="4"/>
            <a:r>
              <a:rPr lang="en-US" sz="1600" dirty="0"/>
              <a:t>a) knowledge tuning &amp; b) skill tuning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02E7D-DFCF-24B3-A18F-8599FE7E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2A2B853-63F3-FB53-A292-772C29329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58B8A6E-8951-8065-05B6-8608E85CD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D8343CE-CD89-EFC5-3EBC-871CB0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750692-9412-B1EB-D183-11C3FAAA7239}"/>
              </a:ext>
            </a:extLst>
          </p:cNvPr>
          <p:cNvSpPr txBox="1"/>
          <p:nvPr/>
        </p:nvSpPr>
        <p:spPr>
          <a:xfrm>
            <a:off x="3937239" y="6064359"/>
            <a:ext cx="753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Reference – </a:t>
            </a:r>
            <a:r>
              <a:rPr lang="en-IN" sz="1200" dirty="0">
                <a:solidFill>
                  <a:schemeClr val="bg1"/>
                </a:solidFill>
                <a:hlinkClick r:id="rId3"/>
              </a:rPr>
              <a:t>https://developer.ibm.com/articles/awb-instructlab-why-developers-need-it/?utm_source=ibm_developer&amp;utm_content=in_content_link&amp;utm_id=tutorials_awb-contributing-llm-granite-instructlab-ui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9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Data Prep Kit is a toolkit that helps developers streamline data preparation. </a:t>
            </a:r>
          </a:p>
          <a:p>
            <a:r>
              <a:rPr lang="en-US" dirty="0"/>
              <a:t>It is used in building LLM-enabled applications using </a:t>
            </a:r>
          </a:p>
          <a:p>
            <a:pPr lvl="1"/>
            <a:r>
              <a:rPr lang="en-US" dirty="0"/>
              <a:t>fine-tuning, </a:t>
            </a:r>
          </a:p>
          <a:p>
            <a:pPr lvl="1"/>
            <a:r>
              <a:rPr lang="en-US" dirty="0"/>
              <a:t>RAG, </a:t>
            </a:r>
          </a:p>
          <a:p>
            <a:pPr lvl="1"/>
            <a:r>
              <a:rPr lang="en-US" dirty="0"/>
              <a:t>instruction-tuning, or </a:t>
            </a:r>
          </a:p>
          <a:p>
            <a:pPr lvl="1"/>
            <a:r>
              <a:rPr lang="en-US" dirty="0"/>
              <a:t>agentic techniques.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993BE1-3DE3-7B6A-05D7-8DB9133EF4C1}"/>
              </a:ext>
            </a:extLst>
          </p:cNvPr>
          <p:cNvSpPr txBox="1"/>
          <p:nvPr/>
        </p:nvSpPr>
        <p:spPr>
          <a:xfrm>
            <a:off x="3797419" y="5981700"/>
            <a:ext cx="75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Reference – </a:t>
            </a:r>
            <a:r>
              <a:rPr lang="en-IN" sz="1200" dirty="0">
                <a:solidFill>
                  <a:schemeClr val="bg1"/>
                </a:solidFill>
                <a:hlinkClick r:id="rId3"/>
              </a:rPr>
              <a:t>https://developer.ibm.com/learningpaths/get-started-data-prep-kit/dpk-intro/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sz="3200" dirty="0"/>
              <a:t>AI development lifecycle while adding own domain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4"/>
            <a:ext cx="2825115" cy="45314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Data development lifecycle flow chart">
            <a:extLst>
              <a:ext uri="{FF2B5EF4-FFF2-40B4-BE49-F238E27FC236}">
                <a16:creationId xmlns:a16="http://schemas.microsoft.com/office/drawing/2014/main" id="{1B4CF127-6B92-AF3D-8B76-33402B5F513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6" y="685854"/>
            <a:ext cx="10994390" cy="379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FA9C1F-E0AF-6153-B067-A3D8DEF5C311}"/>
              </a:ext>
            </a:extLst>
          </p:cNvPr>
          <p:cNvSpPr txBox="1"/>
          <p:nvPr/>
        </p:nvSpPr>
        <p:spPr>
          <a:xfrm>
            <a:off x="4917057" y="4563374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161616"/>
                </a:solidFill>
                <a:latin typeface="IBM Plex Sans" panose="020B0503050203000203" pitchFamily="34" charset="0"/>
              </a:rPr>
              <a:t>Reference - </a:t>
            </a:r>
            <a:r>
              <a:rPr lang="en-IN" sz="1000" dirty="0">
                <a:solidFill>
                  <a:srgbClr val="161616"/>
                </a:solidFill>
                <a:latin typeface="IBM Plex Sans" panose="020B0503050203000203" pitchFamily="34" charset="0"/>
                <a:hlinkClick r:id="rId4"/>
              </a:rPr>
              <a:t>https://developer.ibm.com/learningpaths/get-started-data-prep-kit/dpk-intro/</a:t>
            </a:r>
            <a:endParaRPr lang="en-IN" sz="10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algn="ctr"/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31CD6-D721-01CB-06C9-2FC923D1C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BEDD66-81D2-5C9E-8F3C-7A0F21BC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0DEFD1-A8C4-FDE5-50C4-B605815548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We can use the Data Prep Kit modules to easily build data pipelines that best supports our case.</a:t>
            </a:r>
          </a:p>
          <a:p>
            <a:r>
              <a:rPr lang="en-US" dirty="0"/>
              <a:t>DPK modules, also referred to as transforms, help the developer</a:t>
            </a:r>
          </a:p>
          <a:p>
            <a:pPr lvl="1"/>
            <a:r>
              <a:rPr lang="en-US" dirty="0"/>
              <a:t>Get started and build end-to-end data pipelines, from ingestion to tokenization, that fit their use cases. </a:t>
            </a:r>
          </a:p>
          <a:p>
            <a:pPr lvl="1"/>
            <a:r>
              <a:rPr lang="en-US" dirty="0"/>
              <a:t>These modules have been used to produce pre-training data sets for the </a:t>
            </a:r>
            <a:r>
              <a:rPr lang="en-US" dirty="0">
                <a:hlinkClick r:id="rId3"/>
              </a:rPr>
              <a:t>Granite open models on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D8D4FB-4DC0-DE86-2DCB-D5CB1042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187E34B-1FD9-FE94-8E41-B1E7BC577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A4D6FD-35A0-6EB5-89BB-99D46DD5F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0B1A9FF-AF43-6563-8C34-947174CF3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8A3274-55CD-B239-3809-93EE1C72F1DC}"/>
              </a:ext>
            </a:extLst>
          </p:cNvPr>
          <p:cNvSpPr txBox="1"/>
          <p:nvPr/>
        </p:nvSpPr>
        <p:spPr>
          <a:xfrm>
            <a:off x="3797419" y="5981700"/>
            <a:ext cx="75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Reference – </a:t>
            </a:r>
            <a:r>
              <a:rPr lang="en-IN" sz="1200" dirty="0">
                <a:solidFill>
                  <a:schemeClr val="bg1"/>
                </a:solidFill>
                <a:hlinkClick r:id="rId4"/>
              </a:rPr>
              <a:t>https://developer.ibm.com/learningpaths/get-started-data-prep-kit/dpk-intro/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31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6F9E-C834-EC49-9CF1-E8D6E10BE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47D34D-50A9-3073-2B0C-744A0AEB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Reason for use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A12B9B-2514-B979-20AC-B221E7CFB9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Challenging aspect </a:t>
            </a:r>
            <a:r>
              <a:rPr lang="en-US" dirty="0"/>
              <a:t>of building AI workloads</a:t>
            </a:r>
          </a:p>
          <a:p>
            <a:pPr lvl="1"/>
            <a:r>
              <a:rPr lang="en-US" dirty="0"/>
              <a:t>Volume of data</a:t>
            </a:r>
          </a:p>
          <a:p>
            <a:pPr lvl="1"/>
            <a:r>
              <a:rPr lang="en-US" dirty="0"/>
              <a:t>Complexity of the data</a:t>
            </a:r>
          </a:p>
          <a:p>
            <a:pPr lvl="1"/>
            <a:r>
              <a:rPr lang="en-US" dirty="0"/>
              <a:t>Every use case has its own unique needs and manual verification of the data quality is not possible due to the huge data volumes.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A6CDE2-4DA5-2641-2ECC-7636519EA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43344EE-5E0C-40B8-DCC7-13825C19C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D38E896-F761-8C10-D967-7707FE20E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13BB484-F8BA-722E-6DD7-1ACC1ED59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7DC5A4-D689-9472-3165-7F0577396BDB}"/>
              </a:ext>
            </a:extLst>
          </p:cNvPr>
          <p:cNvSpPr txBox="1"/>
          <p:nvPr/>
        </p:nvSpPr>
        <p:spPr>
          <a:xfrm>
            <a:off x="3797419" y="5981700"/>
            <a:ext cx="75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Reference – </a:t>
            </a:r>
            <a:r>
              <a:rPr lang="en-IN" sz="1200" dirty="0">
                <a:solidFill>
                  <a:schemeClr val="bg1"/>
                </a:solidFill>
                <a:hlinkClick r:id="rId3"/>
              </a:rPr>
              <a:t>https://developer.ibm.com/learningpaths/get-started-data-prep-kit/dpk-intro/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1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8671-B37A-858B-2DB5-734FE34B4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AC765-2BFD-340C-DFA9-3A591DFC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Reason for use (contd.)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3832FA-0E66-3047-50ED-4004839EE9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Solution</a:t>
            </a:r>
            <a:r>
              <a:rPr lang="en-US" dirty="0"/>
              <a:t> is the open-source </a:t>
            </a:r>
            <a:r>
              <a:rPr lang="en-US" b="1" dirty="0"/>
              <a:t>Data Prep Kit (DPK) </a:t>
            </a:r>
            <a:r>
              <a:rPr lang="en-US" dirty="0"/>
              <a:t>with a friendly Apache 2.0 license.</a:t>
            </a:r>
          </a:p>
          <a:p>
            <a:pPr lvl="1"/>
            <a:r>
              <a:rPr lang="en-US" dirty="0"/>
              <a:t>DPK currently consists of 25+ modules for pre-processing data for code and language. </a:t>
            </a:r>
          </a:p>
          <a:p>
            <a:pPr lvl="1"/>
            <a:r>
              <a:rPr lang="en-US" dirty="0"/>
              <a:t>These modules provide a comprehensive set of capabilities for</a:t>
            </a:r>
          </a:p>
          <a:p>
            <a:pPr lvl="2"/>
            <a:r>
              <a:rPr lang="en-US" b="1" dirty="0"/>
              <a:t>ingestion</a:t>
            </a:r>
            <a:r>
              <a:rPr lang="en-US" dirty="0"/>
              <a:t>, </a:t>
            </a:r>
          </a:p>
          <a:p>
            <a:pPr lvl="2"/>
            <a:r>
              <a:rPr lang="en-US" b="1" dirty="0"/>
              <a:t>document annotation</a:t>
            </a:r>
            <a:r>
              <a:rPr lang="en-US" dirty="0"/>
              <a:t>, </a:t>
            </a:r>
          </a:p>
          <a:p>
            <a:pPr lvl="2"/>
            <a:r>
              <a:rPr lang="en-US" b="1" dirty="0"/>
              <a:t>filtering</a:t>
            </a:r>
            <a:r>
              <a:rPr lang="en-US" dirty="0"/>
              <a:t>, and </a:t>
            </a:r>
          </a:p>
          <a:p>
            <a:pPr lvl="2"/>
            <a:r>
              <a:rPr lang="en-US" b="1" dirty="0"/>
              <a:t>redaction</a:t>
            </a:r>
            <a:r>
              <a:rPr lang="en-US" dirty="0"/>
              <a:t> of private information.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6F1707-DB17-E509-ADC3-0517F3332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BDDFE0A-8131-7C13-296C-1FE96147D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9DCDE2-5D5B-5733-5215-D6495A324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5D40D0C-C4D7-6A81-3B8C-AE5C48318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EFF229-612B-49FD-736A-62BA19B72AA6}"/>
              </a:ext>
            </a:extLst>
          </p:cNvPr>
          <p:cNvSpPr txBox="1"/>
          <p:nvPr/>
        </p:nvSpPr>
        <p:spPr>
          <a:xfrm>
            <a:off x="3797419" y="5981700"/>
            <a:ext cx="753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Reference – </a:t>
            </a:r>
            <a:r>
              <a:rPr lang="en-IN" sz="1200" dirty="0">
                <a:solidFill>
                  <a:schemeClr val="bg1"/>
                </a:solidFill>
                <a:hlinkClick r:id="rId3"/>
              </a:rPr>
              <a:t>https://developer.ibm.com/learningpaths/get-started-data-prep-kit/dpk-intro/</a:t>
            </a:r>
            <a:endParaRPr lang="en-IN" sz="1200" dirty="0">
              <a:solidFill>
                <a:schemeClr val="bg1"/>
              </a:solidFill>
            </a:endParaRPr>
          </a:p>
          <a:p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7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The Parquet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0AED-A032-9401-2C75-EA47E37D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A16C0-AB53-69E7-8D31-1AA4C79E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Parquet format – What is 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10880-2AFE-A248-29B1-6C23E17DC1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Parquet is a columnar storage file format </a:t>
            </a:r>
          </a:p>
          <a:p>
            <a:r>
              <a:rPr lang="en-US" dirty="0"/>
              <a:t>It is primarily used with big data processing tools like Apache Spark, Hive, and Pandas. </a:t>
            </a:r>
          </a:p>
          <a:p>
            <a:r>
              <a:rPr lang="en-US" dirty="0"/>
              <a:t>It was developed by Apache as part of the Hadoop ecosystem but is now widely supported across many platforms.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670F13-432D-22DF-0846-1850EE7FB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A9DBF15-BC68-AECF-1386-58350F47E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E25854E-6CC6-7EBC-DB54-71A8404F0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67DDBD-8CAA-7286-FAC0-66CFD97F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83618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237</TotalTime>
  <Words>1189</Words>
  <Application>Microsoft Office PowerPoint</Application>
  <PresentationFormat>Widescreen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IBM Plex Sans</vt:lpstr>
      <vt:lpstr>Custom</vt:lpstr>
      <vt:lpstr>Data Prep Kit (DPK) &amp; InstructLab Introduction</vt:lpstr>
      <vt:lpstr>Agenda</vt:lpstr>
      <vt:lpstr>Introduction</vt:lpstr>
      <vt:lpstr>AI development lifecycle while adding own domain data</vt:lpstr>
      <vt:lpstr>Utilities</vt:lpstr>
      <vt:lpstr>Reason for use</vt:lpstr>
      <vt:lpstr>Reason for use (contd.)</vt:lpstr>
      <vt:lpstr>The Parquet format</vt:lpstr>
      <vt:lpstr>Parquet format – What is it?</vt:lpstr>
      <vt:lpstr>Key Features of Parquet Format</vt:lpstr>
      <vt:lpstr>Key Features of Parquet Format</vt:lpstr>
      <vt:lpstr>Examples</vt:lpstr>
      <vt:lpstr>Visual Example</vt:lpstr>
      <vt:lpstr>Visual Example (Contd.)</vt:lpstr>
      <vt:lpstr>InstructLab</vt:lpstr>
      <vt:lpstr>InstructLab – What is it?</vt:lpstr>
      <vt:lpstr>InstructLab – Why to use?</vt:lpstr>
      <vt:lpstr>InstructLab – Why to use? (Contd.)</vt:lpstr>
      <vt:lpstr>InstructLab – Why to use? (Contd.)</vt:lpstr>
      <vt:lpstr>InstructLab – How it works?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DEEPNEEL MAJUMDAR</dc:creator>
  <cp:lastModifiedBy>Yogesh Raje</cp:lastModifiedBy>
  <cp:revision>9</cp:revision>
  <dcterms:created xsi:type="dcterms:W3CDTF">2025-05-21T07:38:46Z</dcterms:created>
  <dcterms:modified xsi:type="dcterms:W3CDTF">2025-10-25T13:58:25Z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