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59" r:id="rId2"/>
  </p:sldMasterIdLst>
  <p:notesMasterIdLst>
    <p:notesMasterId r:id="rId32"/>
  </p:notesMasterIdLst>
  <p:handoutMasterIdLst>
    <p:handoutMasterId r:id="rId33"/>
  </p:handoutMasterIdLst>
  <p:sldIdLst>
    <p:sldId id="344" r:id="rId3"/>
    <p:sldId id="258" r:id="rId4"/>
    <p:sldId id="259" r:id="rId5"/>
    <p:sldId id="310" r:id="rId6"/>
    <p:sldId id="341" r:id="rId7"/>
    <p:sldId id="312" r:id="rId8"/>
    <p:sldId id="314" r:id="rId9"/>
    <p:sldId id="342" r:id="rId10"/>
    <p:sldId id="315" r:id="rId11"/>
    <p:sldId id="313" r:id="rId12"/>
    <p:sldId id="316" r:id="rId13"/>
    <p:sldId id="317" r:id="rId14"/>
    <p:sldId id="318" r:id="rId15"/>
    <p:sldId id="319" r:id="rId16"/>
    <p:sldId id="343" r:id="rId17"/>
    <p:sldId id="323" r:id="rId18"/>
    <p:sldId id="325" r:id="rId19"/>
    <p:sldId id="326" r:id="rId20"/>
    <p:sldId id="327" r:id="rId21"/>
    <p:sldId id="330" r:id="rId22"/>
    <p:sldId id="331" r:id="rId23"/>
    <p:sldId id="332" r:id="rId24"/>
    <p:sldId id="333" r:id="rId25"/>
    <p:sldId id="334" r:id="rId26"/>
    <p:sldId id="336" r:id="rId27"/>
    <p:sldId id="335" r:id="rId28"/>
    <p:sldId id="338" r:id="rId29"/>
    <p:sldId id="339" r:id="rId30"/>
    <p:sldId id="34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508" autoAdjust="0"/>
  </p:normalViewPr>
  <p:slideViewPr>
    <p:cSldViewPr>
      <p:cViewPr varScale="1">
        <p:scale>
          <a:sx n="71" d="100"/>
          <a:sy n="71" d="100"/>
        </p:scale>
        <p:origin x="1570" y="67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48" y="257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CDE456A2-E1C9-4441-A966-935350B42A0E}" type="datetime1">
              <a:rPr lang="en-US"/>
              <a:pPr>
                <a:defRPr/>
              </a:pPr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FE8F5E2E-A50D-4284-8521-25ABD5C50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12225973-046F-4929-B05A-8B3CB2E99801}" type="datetime1">
              <a:rPr lang="en-US"/>
              <a:pPr>
                <a:defRPr/>
              </a:pPr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AFE3B0E2-1587-4EEA-8DE5-52C0A2286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96437C-D766-44E9-B77F-14003A6058C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9.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03751676-F45A-4ED1-A1BD-7BC387D83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E6A6764A-0072-4880-B6B4-737E12806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16D33C48-3363-49B8-9C08-246B2BBEE2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9795F645-1BE9-4AF6-A482-14A2E955F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AAAB4DE4-3572-4947-8777-A2B53545DF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3E122491-BF34-4346-88BC-0F780CB79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FE82D16A-231D-475D-B456-139BFE0B2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13A4A8E5-75E8-4EDB-AFD5-0CEFCC7F7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FE348FD5-D395-40F9-AD50-284AA9593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57A8E82D-B28E-4924-8993-12D1E9125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A23762DF-71AA-40FF-BCBB-60340AB30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fld id="{89372736-8481-4F74-92EA-3DD565041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11.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ＭＳ Ｐゴシック" pitchFamily="-108" charset="-128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you think of an ad that recently…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Got your attention?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Changed your knowledge?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Encouraged you to talk about it?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Goals Correlate to Product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Life cycle stages and advertising goals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Introduction: </a:t>
            </a:r>
            <a:r>
              <a:rPr lang="en-US" dirty="0">
                <a:ea typeface="+mn-ea"/>
                <a:cs typeface="Times New Roman" pitchFamily="18" charset="0"/>
              </a:rPr>
              <a:t>awareness and information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Growth: </a:t>
            </a:r>
            <a:r>
              <a:rPr lang="en-US" dirty="0">
                <a:ea typeface="+mn-ea"/>
                <a:cs typeface="Times New Roman" pitchFamily="18" charset="0"/>
              </a:rPr>
              <a:t>enhance positive attitudes 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Maturity: remind consumers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Decline: reductions in ad spending</a:t>
            </a:r>
            <a:endParaRPr lang="en-US" dirty="0">
              <a:ea typeface="+mn-ea"/>
            </a:endParaRP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Designing Advertising Messages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Classic communication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Source (company) encodes message (ad)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Ad is transmitted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Receiver (customer) decodes the message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Copy testing makes sure target correctly understands the message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Cognitive Ads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Cognitive ads engage the consumer’s brain</a:t>
            </a:r>
          </a:p>
          <a:p>
            <a:r>
              <a:rPr lang="en-US" altLang="en-US" dirty="0"/>
              <a:t>Types of cognitive ads</a:t>
            </a:r>
          </a:p>
          <a:p>
            <a:pPr lvl="1"/>
            <a:r>
              <a:rPr lang="en-US" altLang="en-US" dirty="0"/>
              <a:t>One-sided argument: focuses on</a:t>
            </a:r>
            <a:r>
              <a:rPr lang="en-US" altLang="en-US" dirty="0">
                <a:cs typeface="Times New Roman" pitchFamily="18" charset="0"/>
              </a:rPr>
              <a:t> product’s benefits</a:t>
            </a:r>
          </a:p>
          <a:p>
            <a:pPr lvl="1"/>
            <a:r>
              <a:rPr lang="en-US" altLang="en-US" dirty="0"/>
              <a:t>Two-sided argument: give</a:t>
            </a:r>
            <a:r>
              <a:rPr lang="en-US" altLang="en-US" dirty="0">
                <a:cs typeface="Times New Roman" pitchFamily="18" charset="0"/>
              </a:rPr>
              <a:t>s pros and cons </a:t>
            </a:r>
          </a:p>
          <a:p>
            <a:pPr lvl="3"/>
            <a:r>
              <a:rPr lang="en-US" altLang="en-US" dirty="0">
                <a:cs typeface="Times New Roman" pitchFamily="18" charset="0"/>
              </a:rPr>
              <a:t>Usually stand out more and are considered more objective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Cognitive Ads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7651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Types of cognitive ads (continued)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Non-comparative ad: only one brand’s features, attributes, image, etc., are presented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Comparative ad: two or more brands’ features, attributes, image, etc., are presented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Ads created by the smaller company help the company and the competitor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Cognitive Ads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8675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Types of cognitive ads (concluded)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Product demonstration: shows the product at work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Drama: product is the solution to a problem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Memorable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Emotional Ads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9699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Types of emotional ads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Humor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May break through clutter &amp; be buzz-worthy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Usually not cost efficient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May remember the joke but not the product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Fear ads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Use negative emotions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For a fear appeal to be effective, the ad must provide a solution to reduce the consumer’s fear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Emotional Ads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Types of emotional ads (continued)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Subliminal ads: contain elements shown too fast to detect consciously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Considered unethical and have never been shown to work 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Image Ads</a:t>
            </a:r>
          </a:p>
        </p:txBody>
      </p:sp>
      <p:sp>
        <p:nvSpPr>
          <p:cNvPr id="3174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 message is more abstract</a:t>
            </a:r>
          </a:p>
          <a:p>
            <a:r>
              <a:rPr lang="en-US" altLang="en-US" dirty="0"/>
              <a:t>Company distinguishes itself by its image because the product’s category is crowded</a:t>
            </a:r>
          </a:p>
          <a:p>
            <a:r>
              <a:rPr lang="en-US" altLang="en-US" dirty="0"/>
              <a:t>Used for positioning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Endorsement 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Times New Roman" pitchFamily="18" charset="0"/>
              </a:rPr>
              <a:t>Spokesperson provides a testimonial</a:t>
            </a:r>
          </a:p>
          <a:p>
            <a:pPr>
              <a:defRPr/>
            </a:pPr>
            <a:r>
              <a:rPr lang="en-US" dirty="0">
                <a:ea typeface="+mn-ea"/>
                <a:cs typeface="Times New Roman" pitchFamily="18" charset="0"/>
              </a:rPr>
              <a:t>Types of spokespeople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Celebrity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Spokes-characters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Experts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Regular people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Advertising Messages and Marketing Communications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430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11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09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11.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How Endorsements Work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Elaboration likelihood model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Central route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Ad’s argument persuades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Occurs when customers are highly involved with brand and motivated to process the ad 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Peripheral route</a:t>
            </a:r>
            <a:r>
              <a:rPr lang="en-US" altLang="en-US" sz="2200" dirty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Ad’s peripheral cues persuade not argue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Occurs when customers are not involved with brand and not motivated to process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Endorsements Work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Source credibility</a:t>
            </a:r>
          </a:p>
          <a:p>
            <a:pPr lvl="1"/>
            <a:r>
              <a:rPr lang="en-US" altLang="en-US" dirty="0"/>
              <a:t>Consumer interprets message as the most important piece of information, but also processes the credibility of the source </a:t>
            </a:r>
          </a:p>
          <a:p>
            <a:pPr lvl="2"/>
            <a:r>
              <a:rPr lang="en-US" altLang="en-US" dirty="0"/>
              <a:t>e.g., actors who play doctors on TV </a:t>
            </a:r>
          </a:p>
          <a:p>
            <a:r>
              <a:rPr lang="en-US" altLang="en-US" dirty="0"/>
              <a:t>Sleeper effect</a:t>
            </a:r>
          </a:p>
          <a:p>
            <a:pPr lvl="1"/>
            <a:r>
              <a:rPr lang="en-US" altLang="en-US" dirty="0"/>
              <a:t>Consumers forget the source over time, so its credibility doesn’t matter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#3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Which type of ad would you recommend using to pitch: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Your university?  Why?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Mother’s Against Drunk Driving (MADD)? Why?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 presidential candidate?  Why?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Evaluating Advertising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Cognitive tests consider memory</a:t>
            </a:r>
          </a:p>
          <a:p>
            <a:pPr marL="739775" lvl="1" indent="-282575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Day-after recall tests (DAR)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Ask random samples of households  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“Which brands did you see last night?”</a:t>
            </a:r>
          </a:p>
          <a:p>
            <a:pPr marL="739775" lvl="1" indent="-282575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Recognition tests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When can’t remember more ads, ask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“Do you remember seeing X ad?”</a:t>
            </a:r>
          </a:p>
          <a:p>
            <a:pPr>
              <a:defRPr/>
            </a:pPr>
            <a:r>
              <a:rPr lang="en-US" dirty="0">
                <a:ea typeface="+mn-ea"/>
              </a:rPr>
              <a:t>Mere exposure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Sheer familiarity from repeated exposure may enhance viewer’s favorability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Evaluating Advertising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Affective ads (image and preference)</a:t>
            </a:r>
          </a:p>
          <a:p>
            <a:pPr marL="739775" lvl="1" indent="-282575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>
                <a:ea typeface="+mn-ea"/>
                <a:cs typeface="Times New Roman" pitchFamily="18" charset="0"/>
              </a:rPr>
              <a:t>Concept testing</a:t>
            </a:r>
            <a:r>
              <a:rPr lang="en-US" sz="2200" dirty="0">
                <a:ea typeface="+mn-ea"/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  <a:cs typeface="Times New Roman" pitchFamily="18" charset="0"/>
              </a:rPr>
              <a:t>3-4 focus groups of 8-10 screened participants are shown the ideas of the ad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  <a:cs typeface="Times New Roman" pitchFamily="18" charset="0"/>
              </a:rPr>
              <a:t>Ads are usually in preliminary development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  <a:cs typeface="Times New Roman" pitchFamily="18" charset="0"/>
              </a:rPr>
              <a:t>Consumers’ responses to ad, brand, etc., are evaluated</a:t>
            </a: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Evaluating Advertising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Affective ads (continued)</a:t>
            </a:r>
          </a:p>
          <a:p>
            <a:pPr marL="739775" lvl="1" indent="-282575">
              <a:lnSpc>
                <a:spcPct val="90000"/>
              </a:lnSpc>
              <a:buFont typeface="Arial" charset="0"/>
              <a:buAutoNum type="arabicPeriod" startAt="2"/>
            </a:pPr>
            <a:r>
              <a:rPr lang="en-US" altLang="en-US" dirty="0"/>
              <a:t>Copy testing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Large random samples of consumers view a TV program and ads; after 30 minutes, consumers take survey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Ad evaluation items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Stimulation (curious, enthusiastic, etc.)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Information (useful, credible, etc.)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Negative emotion (irritation, etc.)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Transformation (enjoyment, satisfied feeling, etc.)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Identification (felt involved with it, etc.)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entury" pitchFamily="-108" charset="0"/>
                <a:cs typeface="Century" pitchFamily="-108" charset="0"/>
              </a:rPr>
              <a:t>A</a:t>
            </a:r>
            <a:r>
              <a:rPr lang="en-US" altLang="en-US" baseline="-25000" dirty="0" err="1">
                <a:latin typeface="Century" pitchFamily="-108" charset="0"/>
                <a:cs typeface="Century" pitchFamily="-108" charset="0"/>
              </a:rPr>
              <a:t>ad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> and </a:t>
            </a:r>
            <a:r>
              <a:rPr lang="en-US" altLang="en-US" dirty="0" err="1">
                <a:latin typeface="Century" pitchFamily="-108" charset="0"/>
                <a:cs typeface="Century" pitchFamily="-108" charset="0"/>
              </a:rPr>
              <a:t>A</a:t>
            </a:r>
            <a:r>
              <a:rPr lang="en-US" altLang="en-US" baseline="-25000" dirty="0" err="1">
                <a:latin typeface="Century" pitchFamily="-108" charset="0"/>
                <a:cs typeface="Century" pitchFamily="-108" charset="0"/>
              </a:rPr>
              <a:t>brand</a:t>
            </a:r>
            <a:endParaRPr lang="en-US" altLang="en-US" baseline="-25000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Times New Roman" pitchFamily="18" charset="0"/>
              </a:rPr>
              <a:t>Measure two attitudes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Attitudes-toward-the-ad (</a:t>
            </a:r>
            <a:r>
              <a:rPr lang="en-US" dirty="0" err="1">
                <a:ea typeface="+mn-ea"/>
                <a:cs typeface="Times New Roman" pitchFamily="18" charset="0"/>
              </a:rPr>
              <a:t>A</a:t>
            </a:r>
            <a:r>
              <a:rPr lang="en-US" baseline="-30000" dirty="0" err="1">
                <a:ea typeface="+mn-ea"/>
                <a:cs typeface="Times New Roman" pitchFamily="18" charset="0"/>
              </a:rPr>
              <a:t>ad</a:t>
            </a:r>
            <a:r>
              <a:rPr lang="en-US" dirty="0">
                <a:ea typeface="+mn-ea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Attitudes-toward-the-brand </a:t>
            </a:r>
            <a:r>
              <a:rPr lang="en-US" dirty="0">
                <a:ea typeface="+mn-ea"/>
              </a:rPr>
              <a:t>(</a:t>
            </a:r>
            <a:r>
              <a:rPr lang="en-US" dirty="0" err="1">
                <a:ea typeface="+mn-ea"/>
                <a:cs typeface="Times New Roman" pitchFamily="18" charset="0"/>
              </a:rPr>
              <a:t>A</a:t>
            </a:r>
            <a:r>
              <a:rPr lang="en-US" baseline="-30000" dirty="0" err="1">
                <a:ea typeface="+mn-ea"/>
                <a:cs typeface="Times New Roman" pitchFamily="18" charset="0"/>
              </a:rPr>
              <a:t>brand</a:t>
            </a:r>
            <a:r>
              <a:rPr lang="en-US" dirty="0">
                <a:ea typeface="+mn-ea"/>
                <a:cs typeface="Times New Roman" pitchFamily="18" charset="0"/>
              </a:rPr>
              <a:t>)</a:t>
            </a:r>
          </a:p>
          <a:p>
            <a:pPr>
              <a:defRPr/>
            </a:pPr>
            <a:endParaRPr lang="en-US" sz="2800" dirty="0"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 err="1">
                <a:ea typeface="+mn-ea"/>
                <a:cs typeface="Times New Roman" pitchFamily="18" charset="0"/>
              </a:rPr>
              <a:t>A</a:t>
            </a:r>
            <a:r>
              <a:rPr lang="en-US" sz="2800" baseline="-30000" dirty="0" err="1">
                <a:ea typeface="+mn-ea"/>
                <a:cs typeface="Times New Roman" pitchFamily="18" charset="0"/>
              </a:rPr>
              <a:t>ad</a:t>
            </a:r>
            <a:r>
              <a:rPr lang="en-US" sz="2800" baseline="-30000" dirty="0">
                <a:ea typeface="+mn-ea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>
                <a:ea typeface="+mn-ea"/>
                <a:cs typeface="Times New Roman" pitchFamily="18" charset="0"/>
              </a:rPr>
              <a:t>A</a:t>
            </a:r>
            <a:r>
              <a:rPr lang="en-US" sz="2800" baseline="-30000" dirty="0" err="1">
                <a:ea typeface="+mn-ea"/>
                <a:cs typeface="Times New Roman" pitchFamily="18" charset="0"/>
              </a:rPr>
              <a:t>brand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ea typeface="+mn-ea"/>
                <a:cs typeface="Times New Roman" pitchFamily="18" charset="0"/>
              </a:rPr>
              <a:t>likelihood to purchase</a:t>
            </a:r>
            <a:endParaRPr lang="en-US" sz="2800" dirty="0">
              <a:ea typeface="+mn-ea"/>
            </a:endParaRPr>
          </a:p>
          <a:p>
            <a:pPr>
              <a:defRPr/>
            </a:pPr>
            <a:endParaRPr lang="en-US" sz="2600" dirty="0"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en-US" sz="2600" dirty="0">
                <a:ea typeface="+mn-ea"/>
                <a:cs typeface="Times New Roman" pitchFamily="18" charset="0"/>
              </a:rPr>
              <a:t>Testing methods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Dial during an ad copy test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Diagnostics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#4</a:t>
            </a:r>
          </a:p>
        </p:txBody>
      </p:sp>
      <p:sp>
        <p:nvSpPr>
          <p:cNvPr id="35844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firm above has a problem with</a:t>
            </a:r>
          </a:p>
          <a:p>
            <a:pPr lvl="1"/>
            <a:r>
              <a:rPr lang="en-US" altLang="en-US" dirty="0"/>
              <a:t>Satisfaction?</a:t>
            </a:r>
          </a:p>
          <a:p>
            <a:pPr lvl="1"/>
            <a:r>
              <a:rPr lang="en-US" altLang="en-US" dirty="0"/>
              <a:t>Awareness?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brand would you most want to be associated with?</a:t>
            </a:r>
          </a:p>
        </p:txBody>
      </p:sp>
      <p:pic>
        <p:nvPicPr>
          <p:cNvPr id="40964" name="Picture 6" descr="Figure 11.9 Marketing Diagnost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4450" y="1371600"/>
            <a:ext cx="39751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Set goals in order to evaluate ads</a:t>
            </a:r>
          </a:p>
          <a:p>
            <a:pPr>
              <a:defRPr/>
            </a:pPr>
            <a:r>
              <a:rPr lang="en-US" dirty="0">
                <a:ea typeface="+mn-ea"/>
              </a:rPr>
              <a:t>Classes of ad messages 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Rational or cognitive ads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One- and two-sided arguments, comparative and non-comparative ads, product demonstrations, and dramas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Emotional ads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Humorous and fear-inducing appeals, image, and endorsements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sz="3200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Advertising is tested via concept testing and copy testing </a:t>
            </a:r>
          </a:p>
          <a:p>
            <a:pPr lvl="1"/>
            <a:r>
              <a:rPr lang="en-US" altLang="en-US" dirty="0"/>
              <a:t>Memory tests (recall and recognition)</a:t>
            </a:r>
          </a:p>
          <a:p>
            <a:pPr lvl="1"/>
            <a:r>
              <a:rPr lang="en-US" altLang="en-US" dirty="0"/>
              <a:t>Attitudinal tests</a:t>
            </a:r>
          </a:p>
          <a:p>
            <a:pPr lvl="1"/>
            <a:r>
              <a:rPr lang="en-US" altLang="en-US" dirty="0"/>
              <a:t>Behavioral measures  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3" y="2124075"/>
            <a:ext cx="69500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“Milk—It does the body good” and “Got milk?” are both advertisements for milk.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Which do you think is more effective? Why?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Why don’t the advertisements say “Smith’s Milk—it does the body good?”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Why do you think advertising is important?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What Is Advertising?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Times New Roman" pitchFamily="18" charset="0"/>
              </a:rPr>
              <a:t>Advertising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  <a:cs typeface="Times New Roman" pitchFamily="18" charset="0"/>
              </a:rPr>
              <a:t>Primary means to communicate with customers</a:t>
            </a: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MS PGothic" pitchFamily="34" charset="-128"/>
                <a:cs typeface="Times New Roman" pitchFamily="18" charset="0"/>
              </a:rPr>
              <a:t>Integrated Marketing Communications (IMC)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MS PGothic" pitchFamily="34" charset="-128"/>
                <a:cs typeface="Times New Roman" pitchFamily="18" charset="0"/>
              </a:rPr>
              <a:t>Message should be consistent and complementary across all media</a:t>
            </a:r>
            <a:r>
              <a:rPr lang="en-US" altLang="en-US" dirty="0">
                <a:ea typeface="MS PGothic" pitchFamily="34" charset="-128"/>
              </a:rPr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Why Is Advertising Important?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Two reasons for importance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Facilitates customers’ awareness 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Attempts to persuade potential customers that the brand is superior</a:t>
            </a:r>
          </a:p>
          <a:p>
            <a:r>
              <a:rPr lang="en-US" altLang="en-US" dirty="0">
                <a:cs typeface="Times New Roman" pitchFamily="18" charset="0"/>
              </a:rPr>
              <a:t>Effect</a:t>
            </a:r>
          </a:p>
          <a:p>
            <a:pPr lvl="1"/>
            <a:r>
              <a:rPr lang="en-US" altLang="en-US" dirty="0">
                <a:cs typeface="Times New Roman" pitchFamily="18" charset="0"/>
              </a:rPr>
              <a:t>Has </a:t>
            </a:r>
            <a:r>
              <a:rPr lang="en-US" altLang="en-US" dirty="0"/>
              <a:t>both short- and long-term effects</a:t>
            </a:r>
          </a:p>
          <a:p>
            <a:pPr lvl="1"/>
            <a:r>
              <a:rPr lang="en-US" altLang="en-US" dirty="0"/>
              <a:t>Expected to generate sales but it is hard to prove</a:t>
            </a:r>
          </a:p>
          <a:p>
            <a:pPr lvl="2"/>
            <a:r>
              <a:rPr lang="en-US" altLang="en-US" dirty="0"/>
              <a:t>Advertising effects are cumulative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Goal Models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AIDA: Attention, Interest, Desire, Action</a:t>
            </a:r>
          </a:p>
          <a:p>
            <a:pPr lvl="1"/>
            <a:r>
              <a:rPr lang="en-US" altLang="en-US" dirty="0"/>
              <a:t>Capture </a:t>
            </a:r>
            <a:r>
              <a:rPr lang="en-US" altLang="en-US" u="sng" dirty="0"/>
              <a:t>attention</a:t>
            </a:r>
          </a:p>
          <a:p>
            <a:pPr lvl="1"/>
            <a:r>
              <a:rPr lang="en-US" altLang="en-US" dirty="0"/>
              <a:t>Pique </a:t>
            </a:r>
            <a:r>
              <a:rPr lang="en-US" altLang="en-US" u="sng" dirty="0"/>
              <a:t>interest</a:t>
            </a:r>
          </a:p>
          <a:p>
            <a:pPr lvl="1"/>
            <a:r>
              <a:rPr lang="en-US" altLang="en-US" dirty="0"/>
              <a:t>Make consumer </a:t>
            </a:r>
            <a:r>
              <a:rPr lang="en-US" altLang="en-US" u="sng" dirty="0"/>
              <a:t>desire</a:t>
            </a:r>
            <a:r>
              <a:rPr lang="en-US" altLang="en-US" dirty="0"/>
              <a:t> the product</a:t>
            </a:r>
          </a:p>
          <a:p>
            <a:pPr lvl="1"/>
            <a:r>
              <a:rPr lang="en-US" altLang="en-US" dirty="0"/>
              <a:t>Get consumer to </a:t>
            </a:r>
            <a:r>
              <a:rPr lang="en-US" altLang="en-US" u="sng" dirty="0"/>
              <a:t>act</a:t>
            </a:r>
            <a:r>
              <a:rPr lang="en-US" altLang="en-US" dirty="0"/>
              <a:t> (buy)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Goal Models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Other models</a:t>
            </a:r>
          </a:p>
          <a:p>
            <a:pPr lvl="1"/>
            <a:r>
              <a:rPr lang="en-US" altLang="en-US" dirty="0"/>
              <a:t>Awareness </a:t>
            </a:r>
            <a:r>
              <a:rPr lang="en-US" altLang="en-US" dirty="0">
                <a:sym typeface="Wingdings" pitchFamily="2" charset="2"/>
              </a:rPr>
              <a:t> knowledge  preference  brand conviction  purchasing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Awareness  interest  brand evaluation  trial  adoption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Ad exposure  message received  attitude change  intent to buy  buy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Goal Models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2292" name="Text Placeholder 5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2514600"/>
          </a:xfrm>
        </p:spPr>
        <p:txBody>
          <a:bodyPr/>
          <a:lstStyle/>
          <a:p>
            <a:r>
              <a:rPr lang="en-US" altLang="en-US" dirty="0"/>
              <a:t>Three types of goals</a:t>
            </a:r>
          </a:p>
          <a:p>
            <a:pPr lvl="1"/>
            <a:r>
              <a:rPr lang="en-US" altLang="en-US" dirty="0"/>
              <a:t>Cognition: increase awareness and knowledge</a:t>
            </a:r>
          </a:p>
          <a:p>
            <a:pPr lvl="1"/>
            <a:r>
              <a:rPr lang="en-US" altLang="en-US" dirty="0"/>
              <a:t>Affect: enhance attitudes and associations</a:t>
            </a:r>
          </a:p>
          <a:p>
            <a:pPr lvl="1"/>
            <a:r>
              <a:rPr lang="en-US" altLang="en-US" dirty="0"/>
              <a:t>Behavior: encourage buying</a:t>
            </a:r>
          </a:p>
        </p:txBody>
      </p:sp>
      <p:pic>
        <p:nvPicPr>
          <p:cNvPr id="22532" name="Picture 6" descr="Figure 11.1 The Goal of an Ad Campaign: To Affect Consumer Decision Ma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2988" y="1512888"/>
            <a:ext cx="45180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14568</TotalTime>
  <Words>1011</Words>
  <Application>Microsoft Office PowerPoint</Application>
  <PresentationFormat>On-screen Show (4:3)</PresentationFormat>
  <Paragraphs>198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Century</vt:lpstr>
      <vt:lpstr>Times</vt:lpstr>
      <vt:lpstr>Times New Roman</vt:lpstr>
      <vt:lpstr>Wingdings</vt:lpstr>
      <vt:lpstr>Blank Presentation</vt:lpstr>
      <vt:lpstr>1_Blank Presentation</vt:lpstr>
      <vt:lpstr>PowerPoint Presentation</vt:lpstr>
      <vt:lpstr>Advertising Messages and Marketing Communications</vt:lpstr>
      <vt:lpstr>Marketing Framework</vt:lpstr>
      <vt:lpstr>Discussion Questions #1</vt:lpstr>
      <vt:lpstr>What Is Advertising?</vt:lpstr>
      <vt:lpstr>Why Is Advertising Important?</vt:lpstr>
      <vt:lpstr>Goal Models (slide 1 of 3)</vt:lpstr>
      <vt:lpstr>Goal Models (slide 2 of 3)</vt:lpstr>
      <vt:lpstr>Goal Models (slide 3 of 3)</vt:lpstr>
      <vt:lpstr>Discussion Questions #2</vt:lpstr>
      <vt:lpstr>Goals Correlate to Product Life Cycle</vt:lpstr>
      <vt:lpstr>Designing Advertising Messages</vt:lpstr>
      <vt:lpstr>Cognitive Ads (slide 1 of 3)</vt:lpstr>
      <vt:lpstr>Cognitive Ads (slide 2 of 3)</vt:lpstr>
      <vt:lpstr>Cognitive Ads (slide 3 of 3)</vt:lpstr>
      <vt:lpstr>Emotional Ads (slide 1 of 2)</vt:lpstr>
      <vt:lpstr>Emotional Ads (slide 2 of 2)</vt:lpstr>
      <vt:lpstr>Image Ads</vt:lpstr>
      <vt:lpstr>Endorsement Ads</vt:lpstr>
      <vt:lpstr>How Endorsements Work (slide 1 of 2)</vt:lpstr>
      <vt:lpstr>How Endorsements Work (slide 2 of 2)</vt:lpstr>
      <vt:lpstr>Discussion Questions #3</vt:lpstr>
      <vt:lpstr>Evaluating Advertising (slide 1 of 3)</vt:lpstr>
      <vt:lpstr>Evaluating Advertising (slide 2 of 3)</vt:lpstr>
      <vt:lpstr>Evaluating Advertising (slide 3 of 3)</vt:lpstr>
      <vt:lpstr>Aad and Abrand</vt:lpstr>
      <vt:lpstr>Discussion Questions #4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Amanda Blue</cp:lastModifiedBy>
  <cp:revision>407</cp:revision>
  <dcterms:created xsi:type="dcterms:W3CDTF">2011-05-18T16:06:45Z</dcterms:created>
  <dcterms:modified xsi:type="dcterms:W3CDTF">2016-10-06T21:17:17Z</dcterms:modified>
</cp:coreProperties>
</file>