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089" r:id="rId2"/>
  </p:sldMasterIdLst>
  <p:notesMasterIdLst>
    <p:notesMasterId r:id="rId45"/>
  </p:notesMasterIdLst>
  <p:handoutMasterIdLst>
    <p:handoutMasterId r:id="rId46"/>
  </p:handoutMasterIdLst>
  <p:sldIdLst>
    <p:sldId id="350" r:id="rId3"/>
    <p:sldId id="258" r:id="rId4"/>
    <p:sldId id="259" r:id="rId5"/>
    <p:sldId id="310" r:id="rId6"/>
    <p:sldId id="311" r:id="rId7"/>
    <p:sldId id="312" r:id="rId8"/>
    <p:sldId id="348" r:id="rId9"/>
    <p:sldId id="314" r:id="rId10"/>
    <p:sldId id="317" r:id="rId11"/>
    <p:sldId id="318" r:id="rId12"/>
    <p:sldId id="316" r:id="rId13"/>
    <p:sldId id="319" r:id="rId14"/>
    <p:sldId id="320" r:id="rId15"/>
    <p:sldId id="321" r:id="rId16"/>
    <p:sldId id="315" r:id="rId17"/>
    <p:sldId id="322" r:id="rId18"/>
    <p:sldId id="324" r:id="rId19"/>
    <p:sldId id="325" r:id="rId20"/>
    <p:sldId id="326" r:id="rId21"/>
    <p:sldId id="327" r:id="rId22"/>
    <p:sldId id="328" r:id="rId23"/>
    <p:sldId id="323" r:id="rId24"/>
    <p:sldId id="329" r:id="rId25"/>
    <p:sldId id="330" r:id="rId26"/>
    <p:sldId id="349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7" r:id="rId43"/>
    <p:sldId id="346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449"/>
    <a:srgbClr val="A90015"/>
    <a:srgbClr val="3F7681"/>
    <a:srgbClr val="627A91"/>
    <a:srgbClr val="002956"/>
    <a:srgbClr val="000000"/>
    <a:srgbClr val="1B4E8E"/>
    <a:srgbClr val="EB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3620" autoAdjust="0"/>
  </p:normalViewPr>
  <p:slideViewPr>
    <p:cSldViewPr>
      <p:cViewPr varScale="1">
        <p:scale>
          <a:sx n="88" d="100"/>
          <a:sy n="88" d="100"/>
        </p:scale>
        <p:origin x="1080" y="78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-1786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56588D66-2AD0-43C9-B9F5-E28A0D26E0D3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693D2D-8FE0-4489-9C1C-BB8A17720A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565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7FE877A8-9CE4-4522-9260-2BE6626DEE82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77B053-EDBD-47C0-88D1-BD99122A5E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224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C97364-D3E3-4DEF-B5A2-6E46F33A14E4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56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C855CF-179A-431F-A46C-C370274C8A8A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8457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7B053-EDBD-47C0-88D1-BD99122A5EFD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12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7B053-EDBD-47C0-88D1-BD99122A5EFD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45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12.  </a:t>
            </a:r>
          </a:p>
        </p:txBody>
      </p:sp>
    </p:spTree>
    <p:extLst>
      <p:ext uri="{BB962C8B-B14F-4D97-AF65-F5344CB8AC3E}">
        <p14:creationId xmlns:p14="http://schemas.microsoft.com/office/powerpoint/2010/main" val="140487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A6FB10-AD52-443E-A62A-C8193269B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18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45EA45A-3A3A-439F-833B-477102CCC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96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74676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8100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460B48-C9B4-4E99-B569-25AB7A8E1B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580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E43A70-DF2E-462B-924C-097E832D12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21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6553200"/>
            <a:ext cx="9144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1B4E8E"/>
                </a:solidFill>
                <a:latin typeface="Century" panose="02040604050505020304" pitchFamily="18" charset="0"/>
              </a:rPr>
              <a:t>12. 2</a:t>
            </a:r>
          </a:p>
        </p:txBody>
      </p:sp>
    </p:spTree>
    <p:extLst>
      <p:ext uri="{BB962C8B-B14F-4D97-AF65-F5344CB8AC3E}">
        <p14:creationId xmlns:p14="http://schemas.microsoft.com/office/powerpoint/2010/main" val="1046518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11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3181A5-674E-4120-A14D-ED35AB148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357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7DD9945-9B7E-490C-9AB3-E543E8AD8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192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6473752-BA8D-469B-91F8-941C24BF5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531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9FA81D-0A1B-40C4-8E3D-AC4F2C523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19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96213C0-6208-47FE-ADFE-5D4C007F82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60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8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11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57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DDCAB3B-1D73-4221-913C-EFAB02595A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60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A1CF92F-B322-4329-B2A8-FFC0FBA49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642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9EDE6F2-6A5C-486E-81CB-822876DD5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284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BB2BA6-6EBB-4E28-BF72-582AF581C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07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DC386E-612C-4819-92FA-80C5381D3F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76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56C65B2-D125-498D-B763-EEE61B6BF0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22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3887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B505276-10EF-4F19-9453-F8B4CA12F9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44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1CBCCE-1562-4E4B-8FF6-80A3AA8DC5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41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M_IacobucciPPT_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-92075"/>
            <a:ext cx="9186863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5BA95A-0DC5-4F99-85B1-354F057164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58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B54244-4085-496E-A77C-A8EC38922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20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AE3BA9-DE03-4644-99F0-8C97FBD7B1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7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/>
              <a:t>© 2018 Cengage Learning.</a:t>
            </a:r>
            <a:r>
              <a:rPr lang="en-US" sz="800" baseline="30000" dirty="0"/>
              <a:t>®</a:t>
            </a:r>
            <a:r>
              <a:rPr lang="en-US" sz="800" dirty="0"/>
              <a:t> May not be scanned, copied or duplicated, or posted to a publicly accessible website, in whole or in part. 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12.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  <p:sldLayoutId id="2147484088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© 2018 Cengage Learning.</a:t>
            </a:r>
            <a:r>
              <a:rPr lang="en-US" sz="800" baseline="30000" dirty="0">
                <a:solidFill>
                  <a:srgbClr val="000000"/>
                </a:solidFill>
              </a:rPr>
              <a:t>®</a:t>
            </a:r>
            <a:r>
              <a:rPr lang="en-US" sz="800" dirty="0">
                <a:solidFill>
                  <a:srgbClr val="00000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27493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© 2018 </a:t>
            </a:r>
            <a:r>
              <a:rPr kumimoji="0" lang="en-US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Cengage</a:t>
            </a: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Learning</a:t>
            </a:r>
            <a:r>
              <a:rPr kumimoji="0" lang="en-US" altLang="en-US" sz="800" b="0" i="0" u="none" strike="noStrike" kern="0" cap="none" spc="0" normalizeH="0" baseline="3000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®</a:t>
            </a: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.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7895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Reach, Frequency, and GRPs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For reach, the goal is to expose as many of the target customers as possible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Find the most cost-efficient media</a:t>
            </a: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Frequency depends on the goal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Awareness and memory—a few exposures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Persuasion may take more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Readily understood ads wear out quickly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When to Schedule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It costs more to get higher ratings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However, the relationship is not perfect</a:t>
            </a:r>
            <a:endParaRPr lang="en-US" altLang="en-US" dirty="0"/>
          </a:p>
        </p:txBody>
      </p:sp>
      <p:pic>
        <p:nvPicPr>
          <p:cNvPr id="24580" name="Picture 6" descr="Figure 12.2 Advertising Time Costs More During Popular TV Sh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2882900"/>
            <a:ext cx="475932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When to Schedule: Concept in </a:t>
            </a:r>
            <a:r>
              <a:rPr lang="en-US" altLang="en-US" sz="2800" dirty="0" smtClean="0">
                <a:latin typeface="Century" panose="02040604050505020304" pitchFamily="18" charset="0"/>
                <a:cs typeface="Century" panose="02040604050505020304" pitchFamily="18" charset="0"/>
              </a:rPr>
              <a:t>Action</a:t>
            </a:r>
            <a:r>
              <a:rPr lang="en-US" altLang="en-US" dirty="0" smtClean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 smtClean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 smtClean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sz="20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Big Bang Theory: 6.3 million TVs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$328,000 per 30 seconds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McDonald’s meal contribution: $0.50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$328,000/0.50 = 656,000 meals/breakeven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6.3 million viewers are exposed; thus, McDonald’s needs 10.4% to purchase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656,000/6.3 million = 10.4%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Is this reasonable?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When to Schedule: Concept in Action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</a:t>
            </a:r>
            <a:r>
              <a:rPr lang="en-US" altLang="en-US" sz="2000" dirty="0" smtClean="0">
                <a:latin typeface="Century" panose="02040604050505020304" pitchFamily="18" charset="0"/>
                <a:cs typeface="Century" panose="02040604050505020304" pitchFamily="18" charset="0"/>
              </a:rPr>
              <a:t>2 </a:t>
            </a: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Continuous: regularity in ad exposure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Occasional: pop up from time to time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2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Seasonal</a:t>
            </a:r>
            <a:r>
              <a:rPr lang="en-US" altLang="en-US" i="1" dirty="0"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cs typeface="Times New Roman" panose="02020603050405020304" pitchFamily="18" charset="0"/>
              </a:rPr>
              <a:t>infrequent and focused on the preterm season for the product</a:t>
            </a:r>
            <a:r>
              <a:rPr lang="en-US" altLang="en-US" sz="2600" dirty="0"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e.g., School supplies in August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Questions #2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/>
              <a:t>When would you recommend advertising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Your school?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Oil changes?</a:t>
            </a:r>
          </a:p>
          <a:p>
            <a:pPr lvl="1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Which Media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1 of 7)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choice of media outlet is difficult because… </a:t>
            </a:r>
          </a:p>
          <a:p>
            <a:pPr lvl="1"/>
            <a:r>
              <a:rPr lang="en-US" altLang="en-US" dirty="0"/>
              <a:t>There are more media outlets </a:t>
            </a:r>
          </a:p>
          <a:p>
            <a:pPr lvl="2"/>
            <a:r>
              <a:rPr lang="en-US" altLang="en-US" dirty="0"/>
              <a:t>e.g., More television stations, more radio stations via XM, and the Internet </a:t>
            </a:r>
          </a:p>
          <a:p>
            <a:pPr lvl="1"/>
            <a:r>
              <a:rPr lang="en-US" altLang="en-US" dirty="0"/>
              <a:t>Audiences are fragmented across the many media and use technology to zip past ads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Which Media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7)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543800" cy="4343400"/>
          </a:xfrm>
        </p:spPr>
        <p:txBody>
          <a:bodyPr/>
          <a:lstStyle/>
          <a:p>
            <a:r>
              <a:rPr lang="en-US" altLang="en-US" dirty="0"/>
              <a:t>Integrated marketing communication</a:t>
            </a:r>
          </a:p>
          <a:p>
            <a:pPr lvl="1"/>
            <a:r>
              <a:rPr lang="en-US" altLang="en-US" dirty="0"/>
              <a:t>When advertising across media</a:t>
            </a:r>
          </a:p>
          <a:p>
            <a:pPr lvl="2"/>
            <a:r>
              <a:rPr lang="en-US" altLang="en-US" dirty="0"/>
              <a:t>Consider the company’s overarching strategy</a:t>
            </a:r>
          </a:p>
          <a:p>
            <a:pPr lvl="2"/>
            <a:r>
              <a:rPr lang="en-US" altLang="en-US" dirty="0"/>
              <a:t>Ensure a consistent message</a:t>
            </a:r>
          </a:p>
          <a:p>
            <a:pPr lvl="3"/>
            <a:r>
              <a:rPr lang="en-US" altLang="en-US" dirty="0"/>
              <a:t>All communications </a:t>
            </a:r>
          </a:p>
          <a:p>
            <a:pPr lvl="4"/>
            <a:r>
              <a:rPr lang="en-US" altLang="en-US" dirty="0"/>
              <a:t>e.g., Trade advertising, personal selling, direct marketing, and product placements </a:t>
            </a:r>
          </a:p>
          <a:p>
            <a:pPr lvl="3"/>
            <a:r>
              <a:rPr lang="en-US" altLang="en-US" dirty="0"/>
              <a:t>As well as other marketing mix elements </a:t>
            </a:r>
          </a:p>
          <a:p>
            <a:pPr lvl="4"/>
            <a:r>
              <a:rPr lang="en-US" altLang="en-US" dirty="0"/>
              <a:t>e.g., Product design, pricing, and channels </a:t>
            </a:r>
          </a:p>
          <a:p>
            <a:pPr lvl="2"/>
            <a:r>
              <a:rPr lang="en-US" altLang="en-US" dirty="0"/>
              <a:t>Play to each media’s strength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Which Media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3 of 7)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0723" name="Text Placeholder 2"/>
          <p:cNvSpPr>
            <a:spLocks noGrp="1"/>
          </p:cNvSpPr>
          <p:nvPr>
            <p:ph type="body" sz="half" idx="2"/>
          </p:nvPr>
        </p:nvSpPr>
        <p:spPr>
          <a:xfrm>
            <a:off x="990600" y="4724400"/>
            <a:ext cx="7467600" cy="198120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Media Choices: Relative Strengths on Business Measures</a:t>
            </a:r>
          </a:p>
        </p:txBody>
      </p:sp>
      <p:pic>
        <p:nvPicPr>
          <p:cNvPr id="30724" name="Picture 6" descr="Figure 12.3 Media Choices: Relative Strengths on Business Measur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9875" y="1397000"/>
            <a:ext cx="6064250" cy="386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Which Media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4 of 7)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150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Media comparisons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TV ads </a:t>
            </a:r>
          </a:p>
          <a:p>
            <a:pPr lvl="2"/>
            <a:r>
              <a:rPr lang="en-US" altLang="en-US" dirty="0">
                <a:cs typeface="Times New Roman" panose="02020603050405020304" pitchFamily="18" charset="0"/>
              </a:rPr>
              <a:t>Most expensive; yield the largest reach; yield a broad not targeted reach; cable allows some targeting; frequency is expensive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Magazines </a:t>
            </a:r>
          </a:p>
          <a:p>
            <a:pPr lvl="2"/>
            <a:r>
              <a:rPr lang="en-US" altLang="en-US" dirty="0">
                <a:cs typeface="Times New Roman" panose="02020603050405020304" pitchFamily="18" charset="0"/>
              </a:rPr>
              <a:t>Have broad appeal or can be targeted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Radio and newspapers </a:t>
            </a:r>
          </a:p>
          <a:p>
            <a:pPr lvl="2"/>
            <a:r>
              <a:rPr lang="en-US" altLang="en-US" dirty="0">
                <a:cs typeface="Times New Roman" panose="02020603050405020304" pitchFamily="18" charset="0"/>
              </a:rPr>
              <a:t>Purchased nationally, but can be purchased for local markets</a:t>
            </a:r>
            <a:endParaRPr lang="en-US" altLang="en-US" sz="3400" dirty="0">
              <a:cs typeface="Times New Roman" panose="02020603050405020304" pitchFamily="18" charset="0"/>
            </a:endParaRP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Which Media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5 of 7)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Media comparisons</a:t>
            </a:r>
          </a:p>
          <a:p>
            <a:pPr lvl="1"/>
            <a:r>
              <a:rPr lang="en-US" altLang="en-US" dirty="0"/>
              <a:t>Billboards are relatively inexpensive; good for local coverage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Radio, newspapers, and magazines are less expensive than TV, but they also deliver smaller audiences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Magazines require long lead times for production; have good reproduction quality</a:t>
            </a:r>
            <a:endParaRPr lang="en-US" altLang="en-US" sz="2200" dirty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0" y="1270000"/>
            <a:ext cx="137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7200" b="1">
                <a:solidFill>
                  <a:srgbClr val="800000"/>
                </a:solidFill>
                <a:latin typeface="Century" panose="02040604050505020304" pitchFamily="18" charset="0"/>
              </a:rPr>
              <a:t>12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Integrated Marketing Communications and Media Choices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9144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800">
                <a:solidFill>
                  <a:srgbClr val="606060"/>
                </a:solidFill>
              </a:rPr>
              <a:t>© 2018 Cengage Learning.</a:t>
            </a:r>
            <a:r>
              <a:rPr lang="en-US" altLang="en-US" sz="800" baseline="30000">
                <a:solidFill>
                  <a:srgbClr val="606060"/>
                </a:solidFill>
              </a:rPr>
              <a:t>®</a:t>
            </a:r>
            <a:r>
              <a:rPr lang="en-US" altLang="en-US" sz="800">
                <a:solidFill>
                  <a:srgbClr val="60606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1B4E8E"/>
                </a:solidFill>
                <a:latin typeface="Century" panose="02040604050505020304" pitchFamily="18" charset="0"/>
              </a:rPr>
              <a:t>12.  </a:t>
            </a:r>
            <a:fld id="{8D6409E8-F63F-4324-B80E-80F0CF573471}" type="slidenum">
              <a:rPr lang="en-US" altLang="en-US" sz="1200" smtClean="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Which Media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6 of 7)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Media comparisons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Newspapers and magazines are nonintrusive; viewers can ignore ads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Online and direct mail can be customized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Online ads are inexpensive and can be targeted; Internet penetration isn’t 100%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Direct mail is relatively inexpensive and targeted; not efficient (junk mail)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endParaRPr lang="en-US" altLang="en-US" sz="2600" dirty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Which Media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7 of 7)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4819" name="Text Placeholder 2"/>
          <p:cNvSpPr>
            <a:spLocks noGrp="1"/>
          </p:cNvSpPr>
          <p:nvPr>
            <p:ph type="body" sz="half" idx="2"/>
          </p:nvPr>
        </p:nvSpPr>
        <p:spPr>
          <a:xfrm>
            <a:off x="990600" y="4495800"/>
            <a:ext cx="7467600" cy="198120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Media Choices: Relative Strengths on Ad Content</a:t>
            </a:r>
          </a:p>
        </p:txBody>
      </p:sp>
      <p:pic>
        <p:nvPicPr>
          <p:cNvPr id="34820" name="Picture 5" descr="Figure 12.4 Media Choices: Relative Strengths on Ad Content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9688" y="1374775"/>
            <a:ext cx="6524625" cy="350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Questions #3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Which media would you choose to advertise a new local restaurant? Why?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What should you consider to help guarantee an integrated approach?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Beyond Advertising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Personal selling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Is an essential communication vehicle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Accounts for 14 million jobs</a:t>
            </a:r>
          </a:p>
          <a:p>
            <a:pPr lvl="3"/>
            <a:r>
              <a:rPr lang="en-US" altLang="en-US" dirty="0">
                <a:cs typeface="Times New Roman" panose="02020603050405020304" pitchFamily="18" charset="0"/>
              </a:rPr>
              <a:t>Over 10% of workforce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Is especially important for expensive, complicated products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Designing a Sales </a:t>
            </a:r>
            <a:r>
              <a:rPr lang="en-US" altLang="en-US" sz="2800" dirty="0" smtClean="0">
                <a:latin typeface="Century" panose="02040604050505020304" pitchFamily="18" charset="0"/>
                <a:cs typeface="Century" panose="02040604050505020304" pitchFamily="18" charset="0"/>
              </a:rPr>
              <a:t>Force</a:t>
            </a:r>
            <a:r>
              <a:rPr lang="en-US" altLang="en-US" dirty="0" smtClean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 smtClean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 smtClean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sz="20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Questions to consider…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salespeople do I need?</a:t>
            </a:r>
          </a:p>
          <a:p>
            <a:pPr lvl="2"/>
            <a:r>
              <a:rPr lang="en-US" altLang="en-US" dirty="0"/>
              <a:t>More with an aggressive launch or to protect territories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Where do I deploy them?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How do I compensate them? </a:t>
            </a:r>
          </a:p>
          <a:p>
            <a:pPr lvl="2"/>
            <a:r>
              <a:rPr lang="en-US" altLang="en-US" dirty="0"/>
              <a:t>Salary and commission</a:t>
            </a:r>
          </a:p>
          <a:p>
            <a:pPr lvl="3"/>
            <a:r>
              <a:rPr lang="en-US" altLang="en-US" dirty="0"/>
              <a:t>Proportion determined by tradition and 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Advertising vs. Personal Selling</a:t>
            </a:r>
          </a:p>
        </p:txBody>
      </p:sp>
      <p:pic>
        <p:nvPicPr>
          <p:cNvPr id="38915" name="Picture 2" descr="Figure 12.5 Choice between Advertising and a Sales Forc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8425" y="1855788"/>
            <a:ext cx="6407150" cy="187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Choice Between Advertising and a </a:t>
            </a:r>
            <a:br>
              <a:rPr lang="en-US" altLang="en-US" dirty="0"/>
            </a:br>
            <a:r>
              <a:rPr lang="en-US" altLang="en-US" dirty="0"/>
              <a:t>Sales Force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 #4</a:t>
            </a:r>
          </a:p>
        </p:txBody>
      </p:sp>
      <p:pic>
        <p:nvPicPr>
          <p:cNvPr id="39940" name="Picture 6" descr="Figure 12.6 Allocation of Communication and&#10;Promotion Budg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1371600"/>
            <a:ext cx="29972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Why do you think such a large proportion of the promotional budget is spent on trade promotion?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Designing a Sales Force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 smtClean="0"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Pull strategies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Direct promotional efforts to consumers 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Rely on advertising and sales promotions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Push relies more on personal selling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Direct promotional efforts to channel</a:t>
            </a:r>
          </a:p>
          <a:p>
            <a:pPr lvl="2">
              <a:lnSpc>
                <a:spcPct val="80000"/>
              </a:lnSpc>
            </a:pPr>
            <a:r>
              <a:rPr lang="en-US" altLang="en-US" sz="2200" dirty="0">
                <a:cs typeface="Times New Roman" panose="02020603050405020304" pitchFamily="18" charset="0"/>
              </a:rPr>
              <a:t>Rely on trade allowances—price reductions to intermediaries for allocating space, etc. </a:t>
            </a:r>
          </a:p>
          <a:p>
            <a:pPr lvl="3">
              <a:lnSpc>
                <a:spcPct val="8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May be passed on to retailer’s salespeople as cash, training and product demonstrations, free merchandise, conventions, etc.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Public Relations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3)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Purpose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Provide information and build brand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PR lines of communication are a company’s attempt to reach its constituency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Customers, suppliers, stockholders, government, employees, general community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Convey a positive image and educate a constituency about the company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Generate goodwill on behalf of the company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Public Relations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PR people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Issue press kits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Press releases </a:t>
            </a:r>
            <a:r>
              <a:rPr lang="en-US" altLang="en-US" dirty="0">
                <a:cs typeface="Times New Roman" panose="02020603050405020304" pitchFamily="18" charset="0"/>
              </a:rPr>
              <a:t>for newsworthy occurrences</a:t>
            </a:r>
            <a:br>
              <a:rPr lang="en-US" altLang="en-US" dirty="0">
                <a:cs typeface="Times New Roman" panose="02020603050405020304" pitchFamily="18" charset="0"/>
              </a:rPr>
            </a:br>
            <a:r>
              <a:rPr lang="en-US" altLang="en-US" dirty="0">
                <a:cs typeface="Times New Roman" panose="02020603050405020304" pitchFamily="18" charset="0"/>
              </a:rPr>
              <a:t>(e.g., product launch), company information, bios, and history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Maintain company information on website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Arrange events (e.g., speaking engagements), sponsorships, and community philanthropy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Marketing Framework</a:t>
            </a:r>
          </a:p>
        </p:txBody>
      </p:sp>
      <p:pic>
        <p:nvPicPr>
          <p:cNvPr id="16387" name="Picture 5" descr="Managerial Checklist&#10;What are the three phases of the buying process?&#10;What kinds of purchases are there?&#10;How do consumers make purchase decisions—and how can marketers use this informa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1906588"/>
            <a:ext cx="6892925" cy="350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Public Relations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3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/>
              <a:t>Publicity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Is a communication tool the company </a:t>
            </a:r>
            <a:br>
              <a:rPr lang="en-US" dirty="0"/>
            </a:br>
            <a:r>
              <a:rPr lang="en-US" dirty="0"/>
              <a:t>does not pay for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PR can issue press releases, but there is no guarantee that they will be picked up 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Can be negative or positive because companies cannot directly control it</a:t>
            </a:r>
          </a:p>
          <a:p>
            <a:pPr lvl="2">
              <a:defRPr/>
            </a:pPr>
            <a:r>
              <a:rPr lang="en-US" dirty="0"/>
              <a:t>Has the appearance of objectivity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Questions #5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Give an example of negative publicity that you think the company handled well.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Give an example of positive publicity and the potential benefits of this publicity.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Product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pitchFamily="-108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Products are integrated into movies, TV shows, and video games </a:t>
            </a:r>
          </a:p>
          <a:p>
            <a:pPr>
              <a:lnSpc>
                <a:spcPct val="90000"/>
              </a:lnSpc>
              <a:buFont typeface="Times" pitchFamily="-108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More subtle than ads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e.g., James Bond’s cars </a:t>
            </a:r>
            <a:endParaRPr lang="en-US" sz="22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" pitchFamily="-108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Consumers can’t “zip” past them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Event Sponsorship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pitchFamily="-108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Occurs in sports and cultural or artistic endeavors</a:t>
            </a:r>
          </a:p>
          <a:p>
            <a:pPr>
              <a:lnSpc>
                <a:spcPct val="90000"/>
              </a:lnSpc>
              <a:buFont typeface="Times" pitchFamily="-108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Brands draw from event’s positive valence and energy</a:t>
            </a:r>
          </a:p>
          <a:p>
            <a:pPr marL="1147763" lvl="1" indent="-233363">
              <a:lnSpc>
                <a:spcPct val="90000"/>
              </a:lnSpc>
              <a:buClrTx/>
              <a:buFont typeface="Arial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e.g., Sponsoring NASCAR racing</a:t>
            </a:r>
          </a:p>
          <a:p>
            <a:pPr>
              <a:lnSpc>
                <a:spcPct val="90000"/>
              </a:lnSpc>
              <a:buFont typeface="Times" pitchFamily="-108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Not clear if it is cost-effective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Sales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pitchFamily="-108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Activate purchase interest and influence  short-term sales </a:t>
            </a:r>
          </a:p>
          <a:p>
            <a:pPr>
              <a:lnSpc>
                <a:spcPct val="90000"/>
              </a:lnSpc>
              <a:buFont typeface="Times" pitchFamily="-108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Can entice customers to switch brands</a:t>
            </a:r>
          </a:p>
          <a:p>
            <a:pPr>
              <a:lnSpc>
                <a:spcPct val="90000"/>
              </a:lnSpc>
              <a:buFont typeface="Times" pitchFamily="-108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Forms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Coupons, rebates, promotional pricing, trade-ins, loyalty programs, trials, contests,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IMC Choices Depend on Goals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determining which promotional method to choose, consider …</a:t>
            </a:r>
          </a:p>
          <a:p>
            <a:pPr lvl="1"/>
            <a:r>
              <a:rPr lang="en-US" altLang="en-US" dirty="0"/>
              <a:t>The target audience</a:t>
            </a:r>
          </a:p>
          <a:p>
            <a:pPr lvl="1"/>
            <a:r>
              <a:rPr lang="en-US" altLang="en-US" dirty="0"/>
              <a:t>The company’s goals</a:t>
            </a:r>
          </a:p>
          <a:p>
            <a:pPr lvl="2"/>
            <a:r>
              <a:rPr lang="en-US" altLang="en-US" dirty="0"/>
              <a:t>e.g., Awareness, information, preferences, purchase trial, and repeat purchase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IMC Choices Depend on Goals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Additional questions to consider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Should we schedule continuously, occasionally, or seasonally?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What is the consumer’s purchase cycle?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What is the level of saturation desired?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What life cycle stage is the product in?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What can we afford?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What is best for our target?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What do we want the target to know?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IMC Schedule</a:t>
            </a:r>
          </a:p>
        </p:txBody>
      </p:sp>
      <p:pic>
        <p:nvPicPr>
          <p:cNvPr id="51203" name="Picture 5" descr="Figure 12.7 An IMC Schedul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7150" y="1798638"/>
            <a:ext cx="6489700" cy="425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Assessing Media Effectiveness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3)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If goal is awareness, reach matters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Measure viewership, readership, circulation numbers, traffic indices, etc.</a:t>
            </a:r>
          </a:p>
          <a:p>
            <a:pPr>
              <a:lnSpc>
                <a:spcPct val="90000"/>
              </a:lnSpc>
            </a:pPr>
            <a:endParaRPr lang="en-US" altLang="en-US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If goal is attitudinal, use surveys</a:t>
            </a:r>
          </a:p>
          <a:p>
            <a:pPr>
              <a:lnSpc>
                <a:spcPct val="90000"/>
              </a:lnSpc>
            </a:pPr>
            <a:endParaRPr lang="en-US" altLang="en-US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It can be difficult to assess ROMI because customers may not remember where they saw the ad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Assessing Media Effectiveness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Considerations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Increasing ad budget relative to competition doesn’t increase sales in general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Qualitative differences, such as better ad copy, can increase the likelihood of sales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Ads that evoke positive feelings have been related to sales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Some believe that ad budgets should not be spent on current customers who already prefer the brand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Questions #1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Name all of the media in which you have seen Kentucky Fried Chicken (KFC) promoted.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Why do you think these media were chosen?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Assessing Media Effectiveness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3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Online advertising</a:t>
            </a:r>
          </a:p>
          <a:p>
            <a:pPr lvl="1"/>
            <a:r>
              <a:rPr lang="en-US" altLang="en-US"/>
              <a:t>Track c</a:t>
            </a:r>
            <a:r>
              <a:rPr lang="en-US" altLang="en-US">
                <a:cs typeface="Times New Roman" panose="02020603050405020304" pitchFamily="18" charset="0"/>
              </a:rPr>
              <a:t>lick-thru rates, downloads, inquiries, purchases, returns, etc. 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Compare with cost per click, per download, per acquisition, etc. 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Online ad cost is low, but effectiveness is not great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Questions #6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If you are recruiting for the Army with the “Be All You Can Be” message </a:t>
            </a:r>
          </a:p>
          <a:p>
            <a:pPr marL="971550" lvl="1" indent="-514350">
              <a:buFont typeface="+mj-lt"/>
              <a:buAutoNum type="alphaLcParenR"/>
              <a:defRPr/>
            </a:pPr>
            <a:r>
              <a:rPr lang="en-US" dirty="0"/>
              <a:t>Which media would you choose?</a:t>
            </a:r>
          </a:p>
          <a:p>
            <a:pPr marL="971550" lvl="1" indent="-514350">
              <a:buFont typeface="+mj-lt"/>
              <a:buAutoNum type="alphaLcParenR"/>
              <a:defRPr/>
            </a:pPr>
            <a:r>
              <a:rPr lang="en-US" dirty="0"/>
              <a:t>When would you schedule the ads?</a:t>
            </a:r>
          </a:p>
          <a:p>
            <a:pPr marL="971550" lvl="1" indent="-514350">
              <a:buFont typeface="+mj-lt"/>
              <a:buAutoNum type="alphaLcParenR"/>
              <a:defRPr/>
            </a:pPr>
            <a:r>
              <a:rPr lang="en-US" dirty="0"/>
              <a:t>How would you measure effectiveness?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Beyond advertising, what other promotional methods might be effective?</a:t>
            </a:r>
          </a:p>
          <a:p>
            <a:pPr lvl="1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Managerial Recap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/>
              <a:t>Decisions about expenditure and timing are integral to promotional campaigns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buFont typeface="Times" pitchFamily="-108" charset="0"/>
              <a:buChar char="•"/>
              <a:defRPr/>
            </a:pPr>
            <a:r>
              <a:rPr lang="en-US" dirty="0"/>
              <a:t>Marketers must integrate marketing communications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buFont typeface="Times" pitchFamily="-108" charset="0"/>
              <a:buChar char="•"/>
              <a:defRPr/>
            </a:pPr>
            <a:r>
              <a:rPr lang="en-US" dirty="0"/>
              <a:t>The effectiveness of advertising is measured using long- and short-term measures</a:t>
            </a:r>
          </a:p>
          <a:p>
            <a:pPr>
              <a:buFont typeface="Times" pitchFamily="-108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What Media Decisions Are Made?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much do we spend?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What is the schedule of expenditure?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Which media do we use as channels of our communications?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How Much to Spend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9588" indent="-509588">
              <a:buFont typeface="Arial" panose="020B0604020202020204" pitchFamily="34" charset="0"/>
              <a:buAutoNum type="arabicPeriod"/>
            </a:pPr>
            <a:r>
              <a:rPr lang="en-US" altLang="en-US" dirty="0"/>
              <a:t>Percentage of sales</a:t>
            </a:r>
          </a:p>
          <a:p>
            <a:pPr lvl="1"/>
            <a:r>
              <a:rPr lang="en-US" altLang="en-US" dirty="0"/>
              <a:t>Percentage is determined by prior years’ sales or industry norms </a:t>
            </a:r>
          </a:p>
          <a:p>
            <a:pPr lvl="1"/>
            <a:r>
              <a:rPr lang="en-US" altLang="en-US" dirty="0"/>
              <a:t>Percentage is then adjusted depending upon this year’s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How Much to Spend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2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9588" indent="-509588">
              <a:buFont typeface="+mj-lt"/>
              <a:buAutoNum type="arabicPeriod" startAt="2"/>
              <a:defRPr/>
            </a:pPr>
            <a:r>
              <a:rPr lang="en-US" dirty="0"/>
              <a:t>Competitive parity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Determine what competitors are spending</a:t>
            </a:r>
          </a:p>
          <a:p>
            <a:pPr lvl="2">
              <a:defRPr/>
            </a:pPr>
            <a:r>
              <a:rPr lang="en-US" dirty="0"/>
              <a:t>In some industries, ad spending is proportional to income</a:t>
            </a:r>
          </a:p>
        </p:txBody>
      </p:sp>
      <p:pic>
        <p:nvPicPr>
          <p:cNvPr id="20484" name="Picture 3" descr="Figure 12.1 Proportion of Ad Spending to Sal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2513" y="2133600"/>
            <a:ext cx="3533775" cy="3038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How Much to Spend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3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9588" indent="-509588">
              <a:buFont typeface="Arial" panose="020B0604020202020204" pitchFamily="34" charset="0"/>
              <a:buAutoNum type="arabicPeriod" startAt="3"/>
            </a:pPr>
            <a:r>
              <a:rPr lang="en-US" altLang="en-US" dirty="0"/>
              <a:t>Strategic advertising goal</a:t>
            </a:r>
          </a:p>
          <a:p>
            <a:pPr lvl="1"/>
            <a:r>
              <a:rPr lang="en-US" altLang="en-US" dirty="0"/>
              <a:t>Set a strategic goal (awareness, attitude change, etc.) and then work backward to determine how much should be spent to reach the goal</a:t>
            </a:r>
          </a:p>
          <a:p>
            <a:pPr lvl="1"/>
            <a:r>
              <a:rPr lang="en-US" altLang="en-US" dirty="0"/>
              <a:t>Advertising is viewed as an investment that will return sales and profits</a:t>
            </a:r>
          </a:p>
          <a:p>
            <a:pPr lvl="2"/>
            <a:r>
              <a:rPr lang="en-US" altLang="en-US" dirty="0"/>
              <a:t>Need to understand reach and frequency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Reach, Frequency, and GRPs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Reach</a:t>
            </a:r>
          </a:p>
          <a:p>
            <a:pPr lvl="1"/>
            <a:r>
              <a:rPr lang="en-US" altLang="en-US" dirty="0"/>
              <a:t>The share of your target that has seen your ad at least once </a:t>
            </a:r>
          </a:p>
          <a:p>
            <a:r>
              <a:rPr lang="en-US" altLang="en-US" dirty="0"/>
              <a:t>Frequency</a:t>
            </a:r>
          </a:p>
          <a:p>
            <a:pPr lvl="1"/>
            <a:r>
              <a:rPr lang="en-US" altLang="en-US" dirty="0"/>
              <a:t>The average number of times target saw the ad (within set duration)</a:t>
            </a:r>
          </a:p>
          <a:p>
            <a:r>
              <a:rPr lang="en-US" altLang="en-US" dirty="0"/>
              <a:t>GRPs: Reach × Frequency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Ad reached 25% of target an average of 3 times—the ad delivered 75 GRPs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594C2-C11D-43C5-A0A0-85D90A7146F6}" type="slidenum">
              <a:rPr lang="en-US" altLang="en-US" sz="120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10533</TotalTime>
  <Words>1483</Words>
  <Application>Microsoft Office PowerPoint</Application>
  <PresentationFormat>On-screen Show (4:3)</PresentationFormat>
  <Paragraphs>262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ＭＳ Ｐゴシック</vt:lpstr>
      <vt:lpstr>Arial</vt:lpstr>
      <vt:lpstr>Calibri</vt:lpstr>
      <vt:lpstr>Century</vt:lpstr>
      <vt:lpstr>Times</vt:lpstr>
      <vt:lpstr>Times New Roman</vt:lpstr>
      <vt:lpstr>Blank Presentation</vt:lpstr>
      <vt:lpstr>1_Blank Presentation</vt:lpstr>
      <vt:lpstr>PowerPoint Presentation</vt:lpstr>
      <vt:lpstr>Integrated Marketing Communications and Media Choices</vt:lpstr>
      <vt:lpstr>Marketing Framework</vt:lpstr>
      <vt:lpstr>Discussion Questions #1</vt:lpstr>
      <vt:lpstr>What Media Decisions Are Made?</vt:lpstr>
      <vt:lpstr>How Much to Spend (slide 1 of 3)</vt:lpstr>
      <vt:lpstr>How Much to Spend (slide 2 of 3)</vt:lpstr>
      <vt:lpstr>How Much to Spend (slide 3 of 3)</vt:lpstr>
      <vt:lpstr>Reach, Frequency, and GRPs (slide 1 of 2)</vt:lpstr>
      <vt:lpstr>Reach, Frequency, and GRPs (slide 2 of 2)</vt:lpstr>
      <vt:lpstr>When to Schedule</vt:lpstr>
      <vt:lpstr>When to Schedule: Concept in Action (slide 1 of 2)</vt:lpstr>
      <vt:lpstr>When to Schedule: Concept in Action (slide 2 of 2)</vt:lpstr>
      <vt:lpstr>Discussion Questions #2</vt:lpstr>
      <vt:lpstr>Which Media (slide 1 of 7)</vt:lpstr>
      <vt:lpstr>Which Media (slide 2 of 7)</vt:lpstr>
      <vt:lpstr>Which Media (slide 3 of 7)</vt:lpstr>
      <vt:lpstr>Which Media (slide 4 of 7)</vt:lpstr>
      <vt:lpstr>Which Media (slide 5 of 7)</vt:lpstr>
      <vt:lpstr>Which Media (slide 6 of 7)</vt:lpstr>
      <vt:lpstr>Which Media (slide 7 of 7)</vt:lpstr>
      <vt:lpstr>Discussion Questions #3</vt:lpstr>
      <vt:lpstr>Beyond Advertising</vt:lpstr>
      <vt:lpstr>Designing a Sales Force (slide 1 of 2)</vt:lpstr>
      <vt:lpstr>Advertising vs. Personal Selling</vt:lpstr>
      <vt:lpstr>Discussion Question #4</vt:lpstr>
      <vt:lpstr>Designing a Sales Force (slide 2 of 2)</vt:lpstr>
      <vt:lpstr>Public Relations (slide 1 of 3)</vt:lpstr>
      <vt:lpstr>Public Relations (slide 2 of 3)</vt:lpstr>
      <vt:lpstr>Public Relations (slide 3 of 3)</vt:lpstr>
      <vt:lpstr>Discussion Questions #5</vt:lpstr>
      <vt:lpstr>Product Placement</vt:lpstr>
      <vt:lpstr>Event Sponsorship</vt:lpstr>
      <vt:lpstr>Sales Promotion</vt:lpstr>
      <vt:lpstr>IMC Choices Depend on Goals (slide 1 of 2)</vt:lpstr>
      <vt:lpstr>IMC Choices Depend on Goals (slide 2 of 2)</vt:lpstr>
      <vt:lpstr>IMC Schedule</vt:lpstr>
      <vt:lpstr>Assessing Media Effectiveness (slide 1 of 3)</vt:lpstr>
      <vt:lpstr>Assessing Media Effectiveness (slide 2 of 3)</vt:lpstr>
      <vt:lpstr>Assessing Media Effectiveness (slide 3 of 3)</vt:lpstr>
      <vt:lpstr>Discussion Questions #6</vt:lpstr>
      <vt:lpstr>Managerial Recap </vt:lpstr>
    </vt:vector>
  </TitlesOfParts>
  <Company>ted knapke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ted knapke</dc:creator>
  <cp:lastModifiedBy>Leslie Kauffman</cp:lastModifiedBy>
  <cp:revision>436</cp:revision>
  <dcterms:created xsi:type="dcterms:W3CDTF">2011-05-18T16:06:45Z</dcterms:created>
  <dcterms:modified xsi:type="dcterms:W3CDTF">2016-10-20T06:43:17Z</dcterms:modified>
</cp:coreProperties>
</file>