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44" r:id="rId2"/>
  </p:sldMasterIdLst>
  <p:notesMasterIdLst>
    <p:notesMasterId r:id="rId35"/>
  </p:notesMasterIdLst>
  <p:handoutMasterIdLst>
    <p:handoutMasterId r:id="rId36"/>
  </p:handoutMasterIdLst>
  <p:sldIdLst>
    <p:sldId id="341" r:id="rId3"/>
    <p:sldId id="258" r:id="rId4"/>
    <p:sldId id="259" r:id="rId5"/>
    <p:sldId id="310" r:id="rId6"/>
    <p:sldId id="312" r:id="rId7"/>
    <p:sldId id="311" r:id="rId8"/>
    <p:sldId id="313" r:id="rId9"/>
    <p:sldId id="338" r:id="rId10"/>
    <p:sldId id="315" r:id="rId11"/>
    <p:sldId id="317" r:id="rId12"/>
    <p:sldId id="318" r:id="rId13"/>
    <p:sldId id="320" r:id="rId14"/>
    <p:sldId id="316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40" r:id="rId32"/>
    <p:sldId id="337" r:id="rId33"/>
    <p:sldId id="33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449"/>
    <a:srgbClr val="A90015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5279" autoAdjust="0"/>
  </p:normalViewPr>
  <p:slideViewPr>
    <p:cSldViewPr>
      <p:cViewPr varScale="1">
        <p:scale>
          <a:sx n="89" d="100"/>
          <a:sy n="89" d="100"/>
        </p:scale>
        <p:origin x="1056" y="90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ACF6A782-5A74-4FA8-954D-ECE02367D637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80D984-0BDE-4E17-950D-65791E9C7C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21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165A6061-C20B-496A-B36D-D5D5D0732B5D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7839EA-2123-4371-A433-320DE77EA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579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C97364-D3E3-4DEF-B5A2-6E46F33A14E4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44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902846-A593-472D-A414-CC927A812D81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865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12.  </a:t>
            </a:r>
          </a:p>
        </p:txBody>
      </p:sp>
    </p:spTree>
    <p:extLst>
      <p:ext uri="{BB962C8B-B14F-4D97-AF65-F5344CB8AC3E}">
        <p14:creationId xmlns:p14="http://schemas.microsoft.com/office/powerpoint/2010/main" val="405045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F4B88C-D149-4EA9-BA3B-D5E450109E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7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60F655-38BD-4C05-A769-31B4FA2D0E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6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F6B6A4-FD9E-476D-BA7C-30A7B2504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43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DDC597-0F01-47AC-A623-54135E2306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44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6713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13.</a:t>
            </a:r>
          </a:p>
        </p:txBody>
      </p:sp>
    </p:spTree>
    <p:extLst>
      <p:ext uri="{BB962C8B-B14F-4D97-AF65-F5344CB8AC3E}">
        <p14:creationId xmlns:p14="http://schemas.microsoft.com/office/powerpoint/2010/main" val="420283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246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89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793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8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457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0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13.</a:t>
            </a:r>
          </a:p>
        </p:txBody>
      </p:sp>
    </p:spTree>
    <p:extLst>
      <p:ext uri="{BB962C8B-B14F-4D97-AF65-F5344CB8AC3E}">
        <p14:creationId xmlns:p14="http://schemas.microsoft.com/office/powerpoint/2010/main" val="385826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13.</a:t>
            </a:r>
          </a:p>
        </p:txBody>
      </p:sp>
    </p:spTree>
    <p:extLst>
      <p:ext uri="{BB962C8B-B14F-4D97-AF65-F5344CB8AC3E}">
        <p14:creationId xmlns:p14="http://schemas.microsoft.com/office/powerpoint/2010/main" val="3709475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469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652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959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4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BD8F4B-894C-4728-9496-A9D08A8D6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2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02BD6B-1A3A-450B-A848-11C20AD46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20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0E99A9-C201-40A9-AEAE-CDFD13F16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0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E039B1-1DC8-4693-BFC9-7257A799B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5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2075"/>
            <a:ext cx="9186863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5E9422-E363-4963-9917-EE8DFACFB2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04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659603-B83D-4F29-B54C-F51D888E83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76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39B449-B43B-4579-8A92-353A73653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44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13.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EF17EF33-494F-4B1D-91EA-4BD5E43CFC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26438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© 2018 </a:t>
            </a:r>
            <a:r>
              <a:rPr kumimoji="0" lang="en-US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Cengage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Learning</a:t>
            </a:r>
            <a:r>
              <a:rPr kumimoji="0" lang="en-US" altLang="en-US" sz="800" b="0" i="0" u="none" strike="noStrike" kern="0" cap="none" spc="0" normalizeH="0" baseline="3000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®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18890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Word-of-Mouth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Word-of-mouth works well with </a:t>
            </a:r>
          </a:p>
          <a:p>
            <a:pPr lvl="1"/>
            <a:r>
              <a:rPr lang="en-US" altLang="en-US"/>
              <a:t>Exciting products</a:t>
            </a:r>
          </a:p>
          <a:p>
            <a:pPr lvl="1"/>
            <a:r>
              <a:rPr lang="en-US" altLang="en-US"/>
              <a:t>Clever ad campaigns </a:t>
            </a:r>
          </a:p>
          <a:p>
            <a:pPr lvl="2"/>
            <a:r>
              <a:rPr lang="en-US" altLang="en-US"/>
              <a:t>Humor, free give-aways, social causes</a:t>
            </a:r>
          </a:p>
          <a:p>
            <a:pPr lvl="3"/>
            <a:r>
              <a:rPr lang="en-US" altLang="en-US"/>
              <a:t>e.g., Geico Gecko has Facebook friends</a:t>
            </a:r>
          </a:p>
          <a:p>
            <a:pPr lvl="1"/>
            <a:r>
              <a:rPr lang="en-US" altLang="en-US"/>
              <a:t>Extraverted consumers</a:t>
            </a:r>
          </a:p>
          <a:p>
            <a:pPr lvl="2"/>
            <a:r>
              <a:rPr lang="en-US" altLang="en-US"/>
              <a:t>Consumers with large social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Social Networks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Sociogram: networks in graphical form</a:t>
            </a:r>
          </a:p>
          <a:p>
            <a:pPr lvl="1"/>
            <a:r>
              <a:rPr lang="en-US" altLang="en-US"/>
              <a:t>The set of actors and relational ties </a:t>
            </a:r>
          </a:p>
          <a:p>
            <a:pPr lvl="1"/>
            <a:r>
              <a:rPr lang="en-US" altLang="en-US"/>
              <a:t>Actors may be customers, firms, brands, etc. </a:t>
            </a:r>
          </a:p>
          <a:p>
            <a:pPr lvl="1"/>
            <a:r>
              <a:rPr lang="en-US" altLang="en-US"/>
              <a:t>Ties can be symmetric </a:t>
            </a:r>
          </a:p>
          <a:p>
            <a:pPr lvl="2"/>
            <a:r>
              <a:rPr lang="en-US" altLang="en-US"/>
              <a:t>e.g., Joe and Sally are coworkers</a:t>
            </a:r>
          </a:p>
          <a:p>
            <a:pPr lvl="1"/>
            <a:r>
              <a:rPr lang="en-US" altLang="en-US"/>
              <a:t>Ties can be directional</a:t>
            </a:r>
          </a:p>
          <a:p>
            <a:pPr lvl="2"/>
            <a:r>
              <a:rPr lang="en-US" altLang="en-US"/>
              <a:t>e.g., Joe likes Sally </a:t>
            </a:r>
          </a:p>
          <a:p>
            <a:pPr lvl="1"/>
            <a:r>
              <a:rPr lang="en-US" altLang="en-US"/>
              <a:t>Ties vary in strength</a:t>
            </a:r>
          </a:p>
          <a:p>
            <a:pPr lvl="1"/>
            <a:r>
              <a:rPr lang="en-US" altLang="en-US"/>
              <a:t>Network analysis requires tabular representation (sociomatrix)  </a:t>
            </a:r>
          </a:p>
          <a:p>
            <a:pPr lvl="1"/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Social Network Example</a:t>
            </a:r>
          </a:p>
        </p:txBody>
      </p:sp>
      <p:pic>
        <p:nvPicPr>
          <p:cNvPr id="25604" name="Picture 6" descr="Figure 13.2 A Sociogram and a Socio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04938"/>
            <a:ext cx="4114800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Placeholder 5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r>
              <a:rPr lang="en-US" altLang="en-US" sz="2800"/>
              <a:t>Strong mutual link between actors B and E</a:t>
            </a:r>
          </a:p>
          <a:p>
            <a:r>
              <a:rPr lang="en-US" altLang="en-US" sz="2800"/>
              <a:t>Weak unidirectional link from C to B</a:t>
            </a:r>
          </a:p>
          <a:p>
            <a:r>
              <a:rPr lang="en-US" altLang="en-US" sz="2800"/>
              <a:t>F is isolated</a:t>
            </a:r>
          </a:p>
          <a:p>
            <a:r>
              <a:rPr lang="en-US" altLang="en-US" sz="2800"/>
              <a:t>B, C, and E form a group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Identifying </a:t>
            </a:r>
            <a:r>
              <a:rPr lang="en-US" altLang="en-US" sz="2800" dirty="0" err="1">
                <a:latin typeface="Century" panose="02040604050505020304" pitchFamily="18" charset="0"/>
                <a:cs typeface="Century" panose="02040604050505020304" pitchFamily="18" charset="0"/>
              </a:rPr>
              <a:t>Influentials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social networks, some members are more connected &amp; influential than others</a:t>
            </a:r>
          </a:p>
          <a:p>
            <a:pPr lvl="1"/>
            <a:r>
              <a:rPr lang="en-US" altLang="en-US"/>
              <a:t>Goal is to locate highly influential members, induce their trial of products, and propel the diffusion process</a:t>
            </a:r>
          </a:p>
          <a:p>
            <a:endParaRPr lang="en-US" altLang="en-US"/>
          </a:p>
          <a:p>
            <a:r>
              <a:rPr lang="en-US" altLang="en-US"/>
              <a:t>Locating central members</a:t>
            </a:r>
          </a:p>
          <a:p>
            <a:pPr lvl="1"/>
            <a:r>
              <a:rPr lang="en-US" altLang="en-US"/>
              <a:t>Centrality indices are computed for each actor in the network to describe the position of that actor relative to the others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Identifying </a:t>
            </a:r>
            <a:r>
              <a:rPr lang="en-US" altLang="en-US" sz="2800" dirty="0" err="1">
                <a:latin typeface="Century" panose="02040604050505020304" pitchFamily="18" charset="0"/>
                <a:cs typeface="Century" panose="02040604050505020304" pitchFamily="18" charset="0"/>
              </a:rPr>
              <a:t>Influentials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Centrality: Number of connections each actor has with the others </a:t>
            </a:r>
          </a:p>
          <a:p>
            <a:r>
              <a:rPr lang="en-US" altLang="en-US"/>
              <a:t>Centrality index</a:t>
            </a:r>
          </a:p>
          <a:p>
            <a:pPr lvl="1"/>
            <a:r>
              <a:rPr lang="en-US" altLang="en-US"/>
              <a:t>Central = many links</a:t>
            </a:r>
          </a:p>
          <a:p>
            <a:pPr lvl="1"/>
            <a:r>
              <a:rPr lang="en-US" altLang="en-US"/>
              <a:t>Peripheral = fewer links </a:t>
            </a:r>
          </a:p>
          <a:p>
            <a:endParaRPr lang="en-US" altLang="en-US"/>
          </a:p>
        </p:txBody>
      </p:sp>
      <p:pic>
        <p:nvPicPr>
          <p:cNvPr id="27652" name="Picture 6" descr="Figure 13.3 Degree Centr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76463"/>
            <a:ext cx="3138488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Identifying </a:t>
            </a:r>
            <a:r>
              <a:rPr lang="en-US" altLang="en-US" sz="2800" dirty="0" err="1">
                <a:latin typeface="Century" panose="02040604050505020304" pitchFamily="18" charset="0"/>
                <a:cs typeface="Century" panose="02040604050505020304" pitchFamily="18" charset="0"/>
              </a:rPr>
              <a:t>Influentials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</a:p>
        </p:txBody>
      </p:sp>
      <p:sp>
        <p:nvSpPr>
          <p:cNvPr id="2867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Cliques</a:t>
            </a:r>
          </a:p>
          <a:p>
            <a:pPr lvl="1"/>
            <a:r>
              <a:rPr lang="en-US" altLang="en-US"/>
              <a:t>Groups of people in the network</a:t>
            </a:r>
          </a:p>
          <a:p>
            <a:pPr lvl="1"/>
            <a:r>
              <a:rPr lang="en-US" altLang="en-US"/>
              <a:t>Common in brand communities, affinity groups, cell phone friend networks, etc.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Recommendation Systems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Structural equivalence</a:t>
            </a:r>
          </a:p>
          <a:p>
            <a:pPr lvl="1"/>
            <a:r>
              <a:rPr lang="en-US" altLang="en-US"/>
              <a:t>Two customers are equivalent if their purchase patterns are the same</a:t>
            </a:r>
          </a:p>
          <a:p>
            <a:pPr lvl="2"/>
            <a:r>
              <a:rPr lang="en-US" altLang="en-US"/>
              <a:t>Used in recommendation agents</a:t>
            </a:r>
          </a:p>
          <a:p>
            <a:endParaRPr lang="en-US" altLang="en-US"/>
          </a:p>
        </p:txBody>
      </p:sp>
      <p:pic>
        <p:nvPicPr>
          <p:cNvPr id="29700" name="Picture 6" descr="Figure 13.4 Structural Equivalence in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3581400"/>
            <a:ext cx="523240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Recommendation Systems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Result of social media</a:t>
            </a:r>
          </a:p>
          <a:p>
            <a:pPr lvl="1"/>
            <a:r>
              <a:rPr lang="en-US" altLang="en-US"/>
              <a:t>Data of purchase patterns or ratings are aggregated over many people</a:t>
            </a:r>
          </a:p>
          <a:p>
            <a:pPr lvl="2"/>
            <a:r>
              <a:rPr lang="en-US" altLang="en-US"/>
              <a:t>Customers trust online recommendations</a:t>
            </a:r>
          </a:p>
          <a:p>
            <a:pPr lvl="2"/>
            <a:r>
              <a:rPr lang="en-US" altLang="en-US"/>
              <a:t>It is more authentic than advertising</a:t>
            </a:r>
          </a:p>
          <a:p>
            <a:r>
              <a:rPr lang="en-US" altLang="en-US"/>
              <a:t>Resistance</a:t>
            </a:r>
          </a:p>
          <a:p>
            <a:pPr lvl="1"/>
            <a:r>
              <a:rPr lang="en-US" altLang="en-US"/>
              <a:t>Conservative, older CEOs don’t spend money on something they don’t understand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Social Media ROI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Social media seems free but is not</a:t>
            </a:r>
          </a:p>
          <a:p>
            <a:pPr lvl="1"/>
            <a:r>
              <a:rPr lang="en-US" altLang="en-US"/>
              <a:t>Main cost may be salaries for thought and labor</a:t>
            </a:r>
          </a:p>
          <a:p>
            <a:endParaRPr lang="en-US" altLang="en-US"/>
          </a:p>
          <a:p>
            <a:r>
              <a:rPr lang="en-US" altLang="en-US"/>
              <a:t>Key performance indicators (KPIs)</a:t>
            </a:r>
          </a:p>
          <a:p>
            <a:pPr lvl="1"/>
            <a:r>
              <a:rPr lang="en-US" altLang="en-US"/>
              <a:t>Reach, frequency, monetary value of customers, customers’ behaviors, attitudes, memory, etc.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Social Media ROI: Awareness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/>
              <a:t>Pre-purchase: awareness</a:t>
            </a:r>
          </a:p>
          <a:p>
            <a:pPr lvl="1"/>
            <a:r>
              <a:rPr lang="en-US" altLang="en-US"/>
              <a:t>Reach can be achieved via</a:t>
            </a:r>
          </a:p>
          <a:p>
            <a:pPr lvl="2"/>
            <a:r>
              <a:rPr lang="en-US" altLang="en-US"/>
              <a:t>Traditional media and measured online</a:t>
            </a:r>
          </a:p>
          <a:p>
            <a:pPr lvl="3"/>
            <a:r>
              <a:rPr lang="en-US" altLang="en-US"/>
              <a:t>e.g., Magazine tells reader to learn more by going to a particular Web page</a:t>
            </a:r>
          </a:p>
          <a:p>
            <a:pPr lvl="2"/>
            <a:r>
              <a:rPr lang="en-US" altLang="en-US"/>
              <a:t>Online and measured online</a:t>
            </a:r>
          </a:p>
          <a:p>
            <a:pPr lvl="3"/>
            <a:r>
              <a:rPr lang="en-US" altLang="en-US"/>
              <a:t>e.g., Web ads, search engine status </a:t>
            </a:r>
          </a:p>
          <a:p>
            <a:pPr lvl="1"/>
            <a:r>
              <a:rPr lang="en-US" altLang="en-US"/>
              <a:t>Media that optimize reach</a:t>
            </a:r>
          </a:p>
          <a:p>
            <a:pPr lvl="2"/>
            <a:r>
              <a:rPr lang="en-US" altLang="en-US"/>
              <a:t>Twitter, Facebook, YouTube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7200" b="1">
                <a:solidFill>
                  <a:srgbClr val="800000"/>
                </a:solidFill>
                <a:latin typeface="Century" panose="02040604050505020304" pitchFamily="18" charset="0"/>
              </a:rPr>
              <a:t>13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Social Media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553200"/>
            <a:ext cx="609600" cy="22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13.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Social Media ROI: Brand Consideration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Pre-purchase: brand consideration</a:t>
            </a:r>
          </a:p>
          <a:p>
            <a:pPr lvl="1"/>
            <a:r>
              <a:rPr lang="en-US" altLang="en-US"/>
              <a:t>Offer more information to build knowledge and persuade</a:t>
            </a:r>
          </a:p>
          <a:p>
            <a:pPr lvl="1"/>
            <a:r>
              <a:rPr lang="en-US" altLang="en-US"/>
              <a:t>Use media that give more content</a:t>
            </a:r>
          </a:p>
          <a:p>
            <a:pPr lvl="2"/>
            <a:r>
              <a:rPr lang="en-US" altLang="en-US"/>
              <a:t>e.g., Search engine ad placement, podcasts, post information in brand community, give customer testimonials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Social Media ROI: Brand Consideration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Pre-purchase: brand consideration (continued)</a:t>
            </a:r>
          </a:p>
          <a:p>
            <a:pPr lvl="1"/>
            <a:r>
              <a:rPr lang="en-US" altLang="en-US"/>
              <a:t>Search engine optimization (SEO)	</a:t>
            </a:r>
          </a:p>
          <a:p>
            <a:pPr lvl="2"/>
            <a:r>
              <a:rPr lang="en-US" altLang="en-US"/>
              <a:t>Consumers search when they don’t have a preferred brand</a:t>
            </a:r>
          </a:p>
          <a:p>
            <a:pPr lvl="2"/>
            <a:r>
              <a:rPr lang="en-US" altLang="en-US"/>
              <a:t>Keywords depend on customer knowledge</a:t>
            </a:r>
          </a:p>
          <a:p>
            <a:pPr lvl="1"/>
            <a:r>
              <a:rPr lang="en-US" altLang="en-US"/>
              <a:t>To improve SEO</a:t>
            </a:r>
          </a:p>
          <a:p>
            <a:pPr lvl="2"/>
            <a:r>
              <a:rPr lang="en-US" altLang="en-US"/>
              <a:t>Put meaningful keywords in Web page title  </a:t>
            </a:r>
          </a:p>
          <a:p>
            <a:pPr lvl="2"/>
            <a:r>
              <a:rPr lang="en-US" altLang="en-US"/>
              <a:t>Order the words with most important first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Social Media ROI: Brand Consideration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Pre-purchase: brand consideration (continued)</a:t>
            </a:r>
          </a:p>
          <a:p>
            <a:pPr lvl="1"/>
            <a:r>
              <a:rPr lang="en-US" altLang="en-US" dirty="0"/>
              <a:t>Key Web analytics</a:t>
            </a:r>
          </a:p>
          <a:p>
            <a:pPr lvl="2"/>
            <a:r>
              <a:rPr lang="en-US" altLang="en-US" dirty="0"/>
              <a:t>Frequency: number of visits and number of unique visitors </a:t>
            </a:r>
          </a:p>
          <a:p>
            <a:pPr lvl="2"/>
            <a:r>
              <a:rPr lang="en-US" altLang="en-US" dirty="0"/>
              <a:t>Duration: time spent per page and overall time spent on the site</a:t>
            </a:r>
          </a:p>
          <a:p>
            <a:pPr lvl="3"/>
            <a:r>
              <a:rPr lang="en-US" altLang="en-US" dirty="0"/>
              <a:t>Bounce rates: percent of one page visits</a:t>
            </a:r>
          </a:p>
          <a:p>
            <a:pPr lvl="3"/>
            <a:r>
              <a:rPr lang="en-US" altLang="en-US" dirty="0"/>
              <a:t>Conversion rates: when a visitor transitions from a looker to a doer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Social Media ROI: Purchase/Behavior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Purchase/behavioral engagement</a:t>
            </a:r>
          </a:p>
          <a:p>
            <a:pPr lvl="1"/>
            <a:r>
              <a:rPr lang="en-US" altLang="en-US"/>
              <a:t>Induce any action that engages the prospective customer</a:t>
            </a:r>
          </a:p>
          <a:p>
            <a:pPr lvl="2"/>
            <a:r>
              <a:rPr lang="en-US" altLang="en-US"/>
              <a:t>What do they open, what do they download?</a:t>
            </a:r>
          </a:p>
          <a:p>
            <a:pPr lvl="2"/>
            <a:r>
              <a:rPr lang="en-US" altLang="en-US"/>
              <a:t>Do they watch demos that may be available?</a:t>
            </a:r>
          </a:p>
          <a:p>
            <a:pPr lvl="2"/>
            <a:r>
              <a:rPr lang="en-US" altLang="en-US"/>
              <a:t>How much time are they spending on which purchase-related pages?</a:t>
            </a:r>
          </a:p>
          <a:p>
            <a:pPr lvl="2"/>
            <a:r>
              <a:rPr lang="en-US" altLang="en-US"/>
              <a:t>Do they register to subscribe to newsletters?</a:t>
            </a:r>
          </a:p>
          <a:p>
            <a:pPr lvl="1"/>
            <a:r>
              <a:rPr lang="en-US" altLang="en-US"/>
              <a:t>Instead of “Contact Us” marketers prefer forms that capture specific information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Social Media ROI: Purchase/Behavior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Purchase/behavioral engagement (continued)</a:t>
            </a:r>
          </a:p>
          <a:p>
            <a:pPr lvl="1"/>
            <a:r>
              <a:rPr lang="en-US" altLang="en-US"/>
              <a:t>KPIs may include</a:t>
            </a:r>
          </a:p>
          <a:p>
            <a:pPr lvl="2"/>
            <a:r>
              <a:rPr lang="en-US" altLang="en-US"/>
              <a:t>Number of posts about the brand</a:t>
            </a:r>
          </a:p>
          <a:p>
            <a:pPr lvl="2"/>
            <a:r>
              <a:rPr lang="en-US" altLang="en-US"/>
              <a:t>Audience build as measured by incoming links and the speed of that growth</a:t>
            </a:r>
          </a:p>
          <a:p>
            <a:pPr lvl="2"/>
            <a:r>
              <a:rPr lang="en-US" altLang="en-US"/>
              <a:t>Conversion rates: frequencies of Web visitors to engage in the focal behavior relative to the number of visitors who come to the website   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Social Media ROI: Purchase/Behavior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660066"/>
              </a:buClr>
              <a:buSzTx/>
              <a:buFont typeface="Times" panose="02020603050405020304" pitchFamily="18" charset="0"/>
              <a:buChar char="•"/>
            </a:pPr>
            <a:r>
              <a:rPr lang="en-US" altLang="en-US" sz="3000" i="0"/>
              <a:t>Costs of the actions depend on goals</a:t>
            </a:r>
          </a:p>
          <a:p>
            <a:pPr marL="742950" lvl="2" indent="-342900">
              <a:buClr>
                <a:srgbClr val="660066"/>
              </a:buClr>
              <a:buFont typeface="Times" panose="02020603050405020304" pitchFamily="18" charset="0"/>
              <a:buChar char="•"/>
            </a:pPr>
            <a:r>
              <a:rPr lang="en-US" altLang="en-US"/>
              <a:t>Estimates of acquisition costs; payment for placement in search engines or banner ads, sending emails from a rented address database, etc. </a:t>
            </a:r>
          </a:p>
          <a:p>
            <a:pPr marL="342900" lvl="1" indent="-342900">
              <a:buClr>
                <a:srgbClr val="660066"/>
              </a:buClr>
              <a:buFont typeface="Times" panose="02020603050405020304" pitchFamily="18" charset="0"/>
              <a:buChar char="•"/>
            </a:pPr>
            <a:endParaRPr lang="en-US" altLang="en-US"/>
          </a:p>
          <a:p>
            <a:pPr marL="342900" lvl="1" indent="-342900">
              <a:buClr>
                <a:srgbClr val="660066"/>
              </a:buClr>
              <a:buFont typeface="Times" panose="02020603050405020304" pitchFamily="18" charset="0"/>
              <a:buChar char="•"/>
            </a:pPr>
            <a:r>
              <a:rPr lang="en-US" altLang="en-US" sz="3000" i="0"/>
              <a:t>Effectiveness of actions can be assessed by frequencies, rates, and durations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ROI for Social Media: Post-Purchase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/>
              <a:t> Post-purchase</a:t>
            </a:r>
          </a:p>
          <a:p>
            <a:pPr lvl="1"/>
            <a:r>
              <a:rPr lang="en-US" altLang="en-US"/>
              <a:t>Satisfied customers </a:t>
            </a:r>
          </a:p>
          <a:p>
            <a:pPr lvl="2"/>
            <a:r>
              <a:rPr lang="en-US" altLang="en-US"/>
              <a:t>Customers may post positive reviews, give </a:t>
            </a:r>
            <a:br>
              <a:rPr lang="en-US" altLang="en-US"/>
            </a:br>
            <a:r>
              <a:rPr lang="en-US" altLang="en-US"/>
              <a:t>endorsements, etc. </a:t>
            </a:r>
          </a:p>
          <a:p>
            <a:pPr lvl="2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Dissatisfied customers</a:t>
            </a:r>
          </a:p>
          <a:p>
            <a:pPr lvl="2"/>
            <a:r>
              <a:rPr lang="en-US" altLang="en-US"/>
              <a:t>Company can read complaints, address issues, give incentives, etc.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How to Proceed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Engaging in all social media is not desirable</a:t>
            </a:r>
          </a:p>
          <a:p>
            <a:r>
              <a:rPr lang="en-US" altLang="en-US"/>
              <a:t>Some media fit marketing goals and target market better than others</a:t>
            </a:r>
          </a:p>
          <a:p>
            <a:r>
              <a:rPr lang="en-US" altLang="en-US"/>
              <a:t>Social media require maintenance and constant activity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How to Proceed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Companies can learn by lurking or Web crawling</a:t>
            </a:r>
          </a:p>
          <a:p>
            <a:pPr lvl="1"/>
            <a:r>
              <a:rPr lang="en-US" altLang="en-US"/>
              <a:t>Monitoring tweets, blogs, and discussions</a:t>
            </a:r>
          </a:p>
          <a:p>
            <a:pPr lvl="1"/>
            <a:r>
              <a:rPr lang="en-US" altLang="en-US"/>
              <a:t>Analyzing text on Facebook to understand customers’ opinions about brands</a:t>
            </a:r>
          </a:p>
          <a:p>
            <a:pPr lvl="2"/>
            <a:r>
              <a:rPr lang="en-US" altLang="en-US"/>
              <a:t>Search brand’s page or search for brand name on other postings</a:t>
            </a:r>
          </a:p>
          <a:p>
            <a:pPr lvl="1"/>
            <a:r>
              <a:rPr lang="en-US" altLang="en-US"/>
              <a:t>Analyzing content to detect consumer trends</a:t>
            </a:r>
          </a:p>
          <a:p>
            <a:pPr lvl="1"/>
            <a:r>
              <a:rPr lang="en-US" altLang="en-US"/>
              <a:t>Checking websites for misinformation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How to Proceed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Companies can actively create interventions</a:t>
            </a:r>
          </a:p>
          <a:p>
            <a:pPr lvl="1"/>
            <a:r>
              <a:rPr lang="en-US" altLang="en-US"/>
              <a:t>Enter online communities and ask for volunteers for beta testing</a:t>
            </a:r>
          </a:p>
          <a:p>
            <a:pPr lvl="1"/>
            <a:r>
              <a:rPr lang="en-US" altLang="en-US"/>
              <a:t>Experiment to measure the effect of changes in the marketing mix</a:t>
            </a:r>
          </a:p>
          <a:p>
            <a:pPr lvl="1"/>
            <a:r>
              <a:rPr lang="en-US" altLang="en-US"/>
              <a:t>Measure attitudes, click-through rates, sign-up rates, etc.</a:t>
            </a:r>
          </a:p>
          <a:p>
            <a:pPr lvl="1"/>
            <a:r>
              <a:rPr lang="en-US" altLang="en-US"/>
              <a:t>Use GPS data to track customers and give offers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Marketing Framework</a:t>
            </a:r>
          </a:p>
        </p:txBody>
      </p:sp>
      <p:pic>
        <p:nvPicPr>
          <p:cNvPr id="1638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135188"/>
            <a:ext cx="6223000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are a marketing manager for Nike.  Discuss a social media plan to 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Learn about your customers.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Encourage trial.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Managerial Recap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Social networks are an important and provocative channel</a:t>
            </a:r>
          </a:p>
          <a:p>
            <a:r>
              <a:rPr lang="en-US" altLang="en-US"/>
              <a:t>Social media are Web-based means of interacting with others by posting opinions, pictures, and videos</a:t>
            </a:r>
          </a:p>
          <a:p>
            <a:r>
              <a:rPr lang="en-US" altLang="en-US"/>
              <a:t>Social networks are the structures of interconnections among customers that propagate word-of-mouth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Managerial Recap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Networks can be analyzed</a:t>
            </a:r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Social media ROI and KPIs can be computed with the help of online analytics after the marketing goals are understood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/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 #1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Describe a social media campaign in which you have participated.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entury" panose="02040604050505020304" pitchFamily="18" charset="0"/>
                <a:cs typeface="Century" panose="02040604050505020304" pitchFamily="18" charset="0"/>
              </a:rPr>
              <a:t>What Are Social Media?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Social media </a:t>
            </a:r>
          </a:p>
          <a:p>
            <a:pPr lvl="1"/>
            <a:r>
              <a:rPr lang="en-US" altLang="en-US" dirty="0"/>
              <a:t>People interacting and connecting with others via online software or alternative electronic access technologies </a:t>
            </a:r>
          </a:p>
          <a:p>
            <a:r>
              <a:rPr lang="en-US" altLang="en-US" dirty="0"/>
              <a:t>Traditionally, customers were recipients</a:t>
            </a:r>
          </a:p>
          <a:p>
            <a:r>
              <a:rPr lang="en-US" altLang="en-US" dirty="0"/>
              <a:t>With social media, customers now have dialogue with brands</a:t>
            </a:r>
          </a:p>
          <a:p>
            <a:pPr lvl="2"/>
            <a:r>
              <a:rPr lang="en-US" altLang="en-US" dirty="0"/>
              <a:t>Customers post endorsements and vent</a:t>
            </a:r>
          </a:p>
          <a:p>
            <a:pPr lvl="2"/>
            <a:r>
              <a:rPr lang="en-US" altLang="en-US" dirty="0"/>
              <a:t>Marketers have less control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Media Trends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/>
              <a:t>Social media and mobile marketing are growing</a:t>
            </a:r>
          </a:p>
          <a:p>
            <a:r>
              <a:rPr lang="en-US" altLang="en-US"/>
              <a:t>Newspapers and magazines are declining </a:t>
            </a:r>
          </a:p>
          <a:p>
            <a:r>
              <a:rPr lang="en-US" altLang="en-US"/>
              <a:t>The number of radio stations is growing, </a:t>
            </a:r>
            <a:br>
              <a:rPr lang="en-US" altLang="en-US"/>
            </a:br>
            <a:r>
              <a:rPr lang="en-US" altLang="en-US"/>
              <a:t>but consumers listen less  </a:t>
            </a:r>
          </a:p>
          <a:p>
            <a:r>
              <a:rPr lang="en-US" altLang="en-US"/>
              <a:t>The number of TV channels is growing </a:t>
            </a:r>
          </a:p>
          <a:p>
            <a:pPr lvl="1"/>
            <a:r>
              <a:rPr lang="en-US" altLang="en-US"/>
              <a:t>Fragmented audience facilitates targeting </a:t>
            </a:r>
          </a:p>
          <a:p>
            <a:pPr lvl="1"/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Social Media Properties/Types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social media </a:t>
            </a:r>
          </a:p>
          <a:p>
            <a:pPr lvl="1"/>
            <a:r>
              <a:rPr lang="en-US" altLang="en-US"/>
              <a:t>Offer very rich, vivid sensory experiences: e.g., Virtual worlds, video games</a:t>
            </a:r>
          </a:p>
          <a:p>
            <a:pPr lvl="1"/>
            <a:r>
              <a:rPr lang="en-US" altLang="en-US"/>
              <a:t>Are simple: e.g., Blogs, forums </a:t>
            </a:r>
          </a:p>
          <a:p>
            <a:pPr lvl="1"/>
            <a:r>
              <a:rPr lang="en-US" altLang="en-US"/>
              <a:t>Are primarily social: e.g., Facebook</a:t>
            </a:r>
          </a:p>
          <a:p>
            <a:pPr lvl="1"/>
            <a:r>
              <a:rPr lang="en-US" altLang="en-US"/>
              <a:t>Are industrious: e.g., Wiki, LinkedIn </a:t>
            </a:r>
          </a:p>
          <a:p>
            <a:pPr lvl="1"/>
            <a:r>
              <a:rPr lang="en-US" altLang="en-US"/>
              <a:t>Vary in commerciality: e.g., Facebook has social content and ads for revenue</a:t>
            </a:r>
          </a:p>
          <a:p>
            <a:pPr lvl="2"/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 #2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the previous slides and a limited budget, how might you promote the launch of a new designer clothing label?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Word-of-Mouth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2531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Social media facilitates word-of-mouth</a:t>
            </a:r>
          </a:p>
          <a:p>
            <a:pPr lvl="1"/>
            <a:r>
              <a:rPr lang="en-US" altLang="en-US"/>
              <a:t>Word-of-mouth is powerful and credible</a:t>
            </a:r>
          </a:p>
          <a:p>
            <a:pPr lvl="2"/>
            <a:r>
              <a:rPr lang="en-US" altLang="en-US"/>
              <a:t>Going viral; creating buzz</a:t>
            </a:r>
          </a:p>
        </p:txBody>
      </p:sp>
      <p:pic>
        <p:nvPicPr>
          <p:cNvPr id="22532" name="Picture 6" descr="Figure 13.1 Word-of- Mouth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3243263"/>
            <a:ext cx="3549650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7A419-75F4-439F-A590-D3974E49CA07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10846</TotalTime>
  <Words>1176</Words>
  <Application>Microsoft Office PowerPoint</Application>
  <PresentationFormat>On-screen Show (4:3)</PresentationFormat>
  <Paragraphs>205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Century</vt:lpstr>
      <vt:lpstr>Times</vt:lpstr>
      <vt:lpstr>Blank Presentation</vt:lpstr>
      <vt:lpstr>1_Blank Presentation</vt:lpstr>
      <vt:lpstr>PowerPoint Presentation</vt:lpstr>
      <vt:lpstr>Social Media</vt:lpstr>
      <vt:lpstr>Marketing Framework</vt:lpstr>
      <vt:lpstr>Discussion Question #1</vt:lpstr>
      <vt:lpstr>What Are Social Media?</vt:lpstr>
      <vt:lpstr>Media Trends</vt:lpstr>
      <vt:lpstr>Social Media Properties/Types</vt:lpstr>
      <vt:lpstr>Discussion Question #2</vt:lpstr>
      <vt:lpstr>Word-of-Mouth (slide 1 of 2)</vt:lpstr>
      <vt:lpstr>Word-of-Mouth (slide 2 of 2)</vt:lpstr>
      <vt:lpstr>Social Networks</vt:lpstr>
      <vt:lpstr>Social Network Example</vt:lpstr>
      <vt:lpstr>Identifying Influentials (slide 1 of 3)</vt:lpstr>
      <vt:lpstr>Identifying Influentials (slide 2 of 3)</vt:lpstr>
      <vt:lpstr>Identifying Influentials (slide 3 of 3)</vt:lpstr>
      <vt:lpstr>Recommendation Systems (slide 1 of 2)</vt:lpstr>
      <vt:lpstr>Recommendation Systems (slide 2 of 2)</vt:lpstr>
      <vt:lpstr>Social Media ROI</vt:lpstr>
      <vt:lpstr>Social Media ROI: Awareness</vt:lpstr>
      <vt:lpstr>Social Media ROI: Brand Consideration (slide 1 of 3)</vt:lpstr>
      <vt:lpstr>Social Media ROI: Brand Consideration (slide 2 of 3)</vt:lpstr>
      <vt:lpstr>Social Media ROI: Brand Consideration (slide 3 of 3)</vt:lpstr>
      <vt:lpstr>Social Media ROI: Purchase/Behavior (slide 1 of 3)</vt:lpstr>
      <vt:lpstr>Social Media ROI: Purchase/Behavior (slide 2 of 3)</vt:lpstr>
      <vt:lpstr>Social Media ROI: Purchase/Behavior (slide 3 of 3)</vt:lpstr>
      <vt:lpstr>ROI for Social Media: Post-Purchase</vt:lpstr>
      <vt:lpstr>How to Proceed (slide 1 of 3)</vt:lpstr>
      <vt:lpstr>How to Proceed (slide 2 of 3)</vt:lpstr>
      <vt:lpstr>How to Proceed (slide 3 of 3)</vt:lpstr>
      <vt:lpstr>Discussion Questions #3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458</cp:revision>
  <dcterms:created xsi:type="dcterms:W3CDTF">2011-05-18T16:06:45Z</dcterms:created>
  <dcterms:modified xsi:type="dcterms:W3CDTF">2016-10-20T06:47:20Z</dcterms:modified>
</cp:coreProperties>
</file>