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4104" r:id="rId2"/>
  </p:sldMasterIdLst>
  <p:notesMasterIdLst>
    <p:notesMasterId r:id="rId53"/>
  </p:notesMasterIdLst>
  <p:handoutMasterIdLst>
    <p:handoutMasterId r:id="rId54"/>
  </p:handoutMasterIdLst>
  <p:sldIdLst>
    <p:sldId id="367" r:id="rId3"/>
    <p:sldId id="258" r:id="rId4"/>
    <p:sldId id="259" r:id="rId5"/>
    <p:sldId id="310" r:id="rId6"/>
    <p:sldId id="261" r:id="rId7"/>
    <p:sldId id="311" r:id="rId8"/>
    <p:sldId id="312" r:id="rId9"/>
    <p:sldId id="314" r:id="rId10"/>
    <p:sldId id="315" r:id="rId11"/>
    <p:sldId id="316" r:id="rId12"/>
    <p:sldId id="317" r:id="rId13"/>
    <p:sldId id="318" r:id="rId14"/>
    <p:sldId id="364" r:id="rId15"/>
    <p:sldId id="320" r:id="rId16"/>
    <p:sldId id="321" r:id="rId17"/>
    <p:sldId id="325" r:id="rId18"/>
    <p:sldId id="322" r:id="rId19"/>
    <p:sldId id="323" r:id="rId20"/>
    <p:sldId id="324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8" r:id="rId32"/>
    <p:sldId id="339" r:id="rId33"/>
    <p:sldId id="340" r:id="rId34"/>
    <p:sldId id="343" r:id="rId35"/>
    <p:sldId id="345" r:id="rId36"/>
    <p:sldId id="347" r:id="rId37"/>
    <p:sldId id="346" r:id="rId38"/>
    <p:sldId id="348" r:id="rId39"/>
    <p:sldId id="349" r:id="rId40"/>
    <p:sldId id="351" r:id="rId41"/>
    <p:sldId id="365" r:id="rId42"/>
    <p:sldId id="352" r:id="rId43"/>
    <p:sldId id="353" r:id="rId44"/>
    <p:sldId id="354" r:id="rId45"/>
    <p:sldId id="366" r:id="rId46"/>
    <p:sldId id="356" r:id="rId47"/>
    <p:sldId id="357" r:id="rId48"/>
    <p:sldId id="358" r:id="rId49"/>
    <p:sldId id="361" r:id="rId50"/>
    <p:sldId id="360" r:id="rId51"/>
    <p:sldId id="363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-10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5449"/>
    <a:srgbClr val="A90015"/>
    <a:srgbClr val="3F7681"/>
    <a:srgbClr val="627A91"/>
    <a:srgbClr val="002956"/>
    <a:srgbClr val="000000"/>
    <a:srgbClr val="1B4E8E"/>
    <a:srgbClr val="EBB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6508" autoAdjust="0"/>
  </p:normalViewPr>
  <p:slideViewPr>
    <p:cSldViewPr>
      <p:cViewPr varScale="1">
        <p:scale>
          <a:sx n="72" d="100"/>
          <a:sy n="72" d="100"/>
        </p:scale>
        <p:origin x="1546" y="72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29964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8" charset="-128"/>
              </a:defRPr>
            </a:lvl1pPr>
          </a:lstStyle>
          <a:p>
            <a:pPr>
              <a:defRPr/>
            </a:pPr>
            <a:fld id="{0D34273E-484F-4B88-905A-51FA40286F28}" type="datetime1">
              <a:rPr lang="en-US"/>
              <a:pPr>
                <a:defRPr/>
              </a:pPr>
              <a:t>10/6/2016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8" charset="-128"/>
              </a:defRPr>
            </a:lvl1pPr>
          </a:lstStyle>
          <a:p>
            <a:pPr>
              <a:defRPr/>
            </a:pPr>
            <a:fld id="{A25553BB-E5FA-4061-9E00-52B1190D24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8" charset="-128"/>
              </a:defRPr>
            </a:lvl1pPr>
          </a:lstStyle>
          <a:p>
            <a:pPr>
              <a:defRPr/>
            </a:pPr>
            <a:fld id="{B4E7E498-9FBD-475F-A111-4F8CDE97D639}" type="datetime1">
              <a:rPr lang="en-US"/>
              <a:pPr>
                <a:defRPr/>
              </a:pPr>
              <a:t>10/6/2016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-108" charset="-128"/>
              </a:defRPr>
            </a:lvl1pPr>
          </a:lstStyle>
          <a:p>
            <a:pPr>
              <a:defRPr/>
            </a:pPr>
            <a:fld id="{FAD7E480-DA8B-4625-801F-5B54637F28F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ＭＳ Ｐゴシック" pitchFamily="-108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8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C97364-D3E3-4DEF-B5A2-6E46F33A14E4}" type="slidenum">
              <a:rPr lang="en-US" altLang="en-US" sz="1200">
                <a:solidFill>
                  <a:prstClr val="black"/>
                </a:solidFill>
              </a:rPr>
              <a:pPr/>
              <a:t>1</a:t>
            </a:fld>
            <a:endParaRPr lang="en-US" alt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398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77CB29-D817-4C52-864F-3597AA5A0AD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r>
              <a:rPr lang="en-US"/>
              <a:t>9. 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77E21ED3-7367-4B7A-803F-F48066179E9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BFE2F23B-52D6-41E6-AF06-5FC8D28C231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7467600" cy="1981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38100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124ED7E7-B38B-4CA5-A77C-F2521CD0DD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34AEAB7A-5CBE-4B03-9B55-7608D4F595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MM_IacobucciPPT_1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2133600"/>
            <a:ext cx="6934200" cy="1752600"/>
          </a:xfrm>
        </p:spPr>
        <p:txBody>
          <a:bodyPr anchor="t"/>
          <a:lstStyle>
            <a:lvl1pPr algn="l">
              <a:defRPr sz="4800">
                <a:solidFill>
                  <a:srgbClr val="EBB23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1905000" y="6400800"/>
            <a:ext cx="6324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582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Century" pitchFamily="-108" charset="0"/>
                <a:ea typeface="ＭＳ Ｐゴシック" pitchFamily="-108" charset="-128"/>
              </a:defRPr>
            </a:lvl1pPr>
          </a:lstStyle>
          <a:p>
            <a:pPr>
              <a:defRPr/>
            </a:pPr>
            <a:r>
              <a:rPr lang="en-US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78087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04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A3181A5-674E-4120-A14D-ED35AB148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246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7DD9945-9B7E-490C-9AB3-E543E8AD8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5091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6473752-BA8D-469B-91F8-941C24BF59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836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7A9FA81D-0A1B-40C4-8E3D-AC4F2C523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90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319DE213-B76D-4194-857E-DD8DF94B93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2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7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090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5DDCAB3B-1D73-4221-913C-EFAB02595A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759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00" y="479425"/>
            <a:ext cx="20193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479425"/>
            <a:ext cx="59055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A1CF92F-B322-4329-B2A8-FFC0FBA49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617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9EDE6F2-6A5C-486E-81CB-822876DD5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6066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79425"/>
            <a:ext cx="7543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9812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0BB2BA6-6EBB-4E28-BF72-582AF581C3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895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4A0C7CFD-ADEE-4C40-8818-47AD4343039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657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791082FF-DD27-4D5C-92B6-2ABCBF2958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3887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D92ED036-AC70-412D-8F01-2419EF8B7B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6C61FFF2-7D27-4971-8EE3-9EA8B08AD8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92075"/>
            <a:ext cx="9186863" cy="695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966F0E06-1F7F-496D-9216-39D208C69D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553200"/>
            <a:ext cx="381000" cy="304800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pitchFamily="34" charset="-128"/>
              </a:defRPr>
            </a:lvl1pPr>
          </a:lstStyle>
          <a:p>
            <a:pPr>
              <a:defRPr/>
            </a:pPr>
            <a:fld id="{900BE910-61B4-4699-BFC7-4C552ADDEF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/>
              <a:t>© 2018 Cengage Learning.</a:t>
            </a:r>
            <a:r>
              <a:rPr lang="en-US" sz="800" baseline="30000" dirty="0"/>
              <a:t>®</a:t>
            </a:r>
            <a:r>
              <a:rPr lang="en-US" sz="800" dirty="0"/>
              <a:t> May not be scanned, copied or duplicated, or posted to a publicly accessible website, in whole or in part.  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9.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itchFamily="-10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MM_IacobucciPPT_13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92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752600"/>
            <a:ext cx="7467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248400"/>
            <a:ext cx="76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5532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>
                <a:latin typeface="Arial" pitchFamily="34" charset="0"/>
                <a:ea typeface="ＭＳ Ｐゴシック" pitchFamily="-80" charset="-128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 userDrawn="1"/>
        </p:nvSpPr>
        <p:spPr bwMode="auto">
          <a:xfrm>
            <a:off x="609600" y="6553200"/>
            <a:ext cx="73914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800" dirty="0">
                <a:solidFill>
                  <a:srgbClr val="000000"/>
                </a:solidFill>
              </a:rPr>
              <a:t>© 2018 Cengage Learning.</a:t>
            </a:r>
            <a:r>
              <a:rPr lang="en-US" sz="800" baseline="30000" dirty="0">
                <a:solidFill>
                  <a:srgbClr val="000000"/>
                </a:solidFill>
              </a:rPr>
              <a:t>®</a:t>
            </a:r>
            <a:r>
              <a:rPr lang="en-US" sz="800" dirty="0">
                <a:solidFill>
                  <a:srgbClr val="00000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8382000" y="6553200"/>
            <a:ext cx="4572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-108" charset="-128"/>
              </a:defRPr>
            </a:lvl9pPr>
          </a:lstStyle>
          <a:p>
            <a:pPr>
              <a:defRPr/>
            </a:pPr>
            <a:r>
              <a:rPr lang="en-US" sz="1200" dirty="0">
                <a:solidFill>
                  <a:srgbClr val="1B4E8E"/>
                </a:solidFill>
                <a:latin typeface="Century" pitchFamily="-108" charset="0"/>
              </a:rPr>
              <a:t>9.</a:t>
            </a:r>
          </a:p>
        </p:txBody>
      </p:sp>
    </p:spTree>
    <p:extLst>
      <p:ext uri="{BB962C8B-B14F-4D97-AF65-F5344CB8AC3E}">
        <p14:creationId xmlns:p14="http://schemas.microsoft.com/office/powerpoint/2010/main" val="153723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  <p:sldLayoutId id="2147484116" r:id="rId12"/>
    <p:sldLayoutId id="2147484117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/>
          <a:ea typeface="+mj-ea"/>
          <a:cs typeface="Century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entury" pitchFamily="-108" charset="0"/>
          <a:ea typeface="ＭＳ Ｐゴシック" pitchFamily="-80" charset="-128"/>
          <a:cs typeface="Century" pitchFamily="-10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pitchFamily="34" charset="0"/>
          <a:ea typeface="ＭＳ Ｐゴシック" pitchFamily="-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0066"/>
        </a:buClr>
        <a:buFont typeface="Times" panose="02020603050405020304" pitchFamily="18" charset="0"/>
        <a:buChar char="•"/>
        <a:defRPr sz="3000">
          <a:solidFill>
            <a:schemeClr val="tx1"/>
          </a:solidFill>
          <a:latin typeface="+mn-lt"/>
          <a:ea typeface="+mn-ea"/>
          <a:cs typeface="ＭＳ Ｐゴシック" pitchFamily="-108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1B4E8E"/>
        </a:buClr>
        <a:buSzPct val="95000"/>
        <a:buFont typeface="Arial" panose="020B0604020202020204" pitchFamily="34" charset="0"/>
        <a:buChar char="•"/>
        <a:defRPr sz="2600" i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90600" y="6642100"/>
            <a:ext cx="74676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800" dirty="0">
                <a:solidFill>
                  <a:srgbClr val="606060"/>
                </a:solidFill>
              </a:rPr>
              <a:t>© 2018 </a:t>
            </a:r>
            <a:r>
              <a:rPr lang="en-US" altLang="en-US" sz="800" dirty="0" err="1">
                <a:solidFill>
                  <a:srgbClr val="606060"/>
                </a:solidFill>
              </a:rPr>
              <a:t>Cengage</a:t>
            </a:r>
            <a:r>
              <a:rPr lang="en-US" altLang="en-US" sz="800" dirty="0">
                <a:solidFill>
                  <a:srgbClr val="606060"/>
                </a:solidFill>
              </a:rPr>
              <a:t> Learning</a:t>
            </a:r>
            <a:r>
              <a:rPr lang="en-US" altLang="en-US" sz="800" baseline="30000" dirty="0">
                <a:solidFill>
                  <a:srgbClr val="606060"/>
                </a:solidFill>
              </a:rPr>
              <a:t>®</a:t>
            </a:r>
            <a:r>
              <a:rPr lang="en-US" altLang="en-US" sz="800" dirty="0">
                <a:solidFill>
                  <a:srgbClr val="606060"/>
                </a:solidFill>
              </a:rPr>
              <a:t>. May not be scanned, copied or duplicated, or posted to a publicly accessible website, in whole or in part.  </a:t>
            </a:r>
          </a:p>
        </p:txBody>
      </p:sp>
    </p:spTree>
    <p:extLst>
      <p:ext uri="{BB962C8B-B14F-4D97-AF65-F5344CB8AC3E}">
        <p14:creationId xmlns:p14="http://schemas.microsoft.com/office/powerpoint/2010/main" val="3703323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Elastic vs. Inelastic Demand</a:t>
            </a:r>
          </a:p>
        </p:txBody>
      </p:sp>
      <p:pic>
        <p:nvPicPr>
          <p:cNvPr id="23556" name="Picture 6" descr="Figure 9.3 Elastic vs. Inelastic Dema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9500" y="1600200"/>
            <a:ext cx="6985000" cy="323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Inelastic demand implies that customer will purchase even if price increases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Calculating Elasticity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388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914400" y="1828800"/>
                <a:ext cx="7467600" cy="198120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2−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en-US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en-US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en-US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8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en-US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en-US" sz="2800" dirty="0"/>
              </a:p>
              <a:p>
                <a:r>
                  <a:rPr lang="en-US" altLang="en-US" dirty="0"/>
                  <a:t>Elasticity</a:t>
                </a:r>
              </a:p>
              <a:p>
                <a:pPr lvl="1"/>
                <a:r>
                  <a:rPr lang="en-US" altLang="en-US" dirty="0"/>
                  <a:t>The proportion change in quantity compared to the proportion change in price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i="1" dirty="0"/>
                  <a:t>If E </a:t>
                </a:r>
                <a:r>
                  <a:rPr lang="en-US" altLang="en-US" dirty="0"/>
                  <a:t>&gt; 1, demand is elastic 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/>
                  <a:t>If 0 </a:t>
                </a:r>
                <a:r>
                  <a:rPr lang="en-US" altLang="en-US" u="sng" dirty="0"/>
                  <a:t>&lt; </a:t>
                </a:r>
                <a:r>
                  <a:rPr lang="en-US" altLang="en-US" i="1" dirty="0"/>
                  <a:t>E </a:t>
                </a:r>
                <a:r>
                  <a:rPr lang="en-US" altLang="en-US" dirty="0"/>
                  <a:t>&lt; 1, demand is inelastic </a:t>
                </a:r>
              </a:p>
              <a:p>
                <a:pPr lvl="2">
                  <a:lnSpc>
                    <a:spcPct val="80000"/>
                  </a:lnSpc>
                </a:pPr>
                <a:r>
                  <a:rPr lang="en-US" altLang="en-US" dirty="0"/>
                  <a:t>If </a:t>
                </a:r>
                <a:r>
                  <a:rPr lang="en-US" altLang="en-US" i="1" dirty="0"/>
                  <a:t>E </a:t>
                </a:r>
                <a:r>
                  <a:rPr lang="en-US" altLang="en-US" dirty="0"/>
                  <a:t>= 1, demand is unitary </a:t>
                </a:r>
              </a:p>
              <a:p>
                <a:pPr lvl="2"/>
                <a:endParaRPr lang="en-US" altLang="en-US" dirty="0"/>
              </a:p>
            </p:txBody>
          </p:sp>
        </mc:Choice>
        <mc:Fallback>
          <p:sp>
            <p:nvSpPr>
              <p:cNvPr id="16388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914400" y="1828800"/>
                <a:ext cx="7467600" cy="1981200"/>
              </a:xfrm>
              <a:blipFill>
                <a:blip r:embed="rId2"/>
                <a:stretch>
                  <a:fillRect l="-1633" r="-2041" b="-90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Calculating Elasticity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60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Elastic example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altLang="en-US" sz="28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40−10</m:t>
                            </m:r>
                          </m:num>
                          <m:den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4−7</m:t>
                            </m:r>
                          </m:num>
                          <m:den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−.429</m:t>
                        </m:r>
                      </m:den>
                    </m:f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=−7</m:t>
                    </m:r>
                  </m:oMath>
                </a14:m>
                <a:r>
                  <a:rPr lang="en-US" altLang="en-US" dirty="0"/>
                  <a:t>	</a:t>
                </a:r>
              </a:p>
            </p:txBody>
          </p:sp>
        </mc:Choice>
        <mc:Fallback>
          <p:sp>
            <p:nvSpPr>
              <p:cNvPr id="2560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4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04" name="Text Placeholder 3"/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Inelastic ex</a:t>
                </a:r>
              </a:p>
              <a:p>
                <a:pPr marL="0" indent="0">
                  <a:buNone/>
                </a:pPr>
                <a:r>
                  <a:rPr lang="en-US" altLang="en-US" sz="2800" dirty="0"/>
                  <a:t>  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800" b="0" i="1" baseline="-25000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altLang="en-US" sz="2800" dirty="0"/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800" i="1" dirty="0">
                                <a:latin typeface="Cambria Math" panose="02040503050406030204" pitchFamily="18" charset="0"/>
                              </a:rPr>
                              <m:t>40−</m:t>
                            </m:r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num>
                          <m:den>
                            <m:r>
                              <a:rPr lang="en-US" altLang="en-US" sz="2800" b="0" i="1" dirty="0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800" i="1" dirty="0">
                                <a:latin typeface="Cambria Math" panose="02040503050406030204" pitchFamily="18" charset="0"/>
                              </a:rPr>
                              <m:t>4−7</m:t>
                            </m:r>
                          </m:num>
                          <m:den>
                            <m:r>
                              <a:rPr lang="en-US" altLang="en-US" sz="2800" i="1" dirty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.143</m:t>
                        </m:r>
                      </m:num>
                      <m:den>
                        <m:r>
                          <a:rPr lang="en-US" altLang="en-US" sz="2800" i="1" dirty="0">
                            <a:latin typeface="Cambria Math" panose="02040503050406030204" pitchFamily="18" charset="0"/>
                          </a:rPr>
                          <m:t>−.429</m:t>
                        </m:r>
                      </m:den>
                    </m:f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</a:rPr>
                      <m:t>.334</m:t>
                    </m:r>
                  </m:oMath>
                </a14:m>
                <a:endParaRPr lang="en-US" altLang="en-US" sz="2800" dirty="0"/>
              </a:p>
            </p:txBody>
          </p:sp>
        </mc:Choice>
        <mc:Fallback>
          <p:sp>
            <p:nvSpPr>
              <p:cNvPr id="2560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714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Elasticity and Customer Segments</a:t>
            </a:r>
          </a:p>
        </p:txBody>
      </p:sp>
      <p:pic>
        <p:nvPicPr>
          <p:cNvPr id="26628" name="Picture 2" descr="Figure 9.4 Elasticity Varies with Customer Segmen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1125" y="1371600"/>
            <a:ext cx="3841750" cy="354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Elasticity varies with customer segments</a:t>
            </a:r>
          </a:p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Factors That Drive Demand</a:t>
            </a:r>
          </a:p>
        </p:txBody>
      </p:sp>
      <p:sp>
        <p:nvSpPr>
          <p:cNvPr id="19459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Demand increases if</a:t>
            </a:r>
          </a:p>
          <a:p>
            <a:pPr lvl="1"/>
            <a:r>
              <a:rPr lang="en-US" altLang="en-US" dirty="0"/>
              <a:t>Customers’ desire for the brand increases</a:t>
            </a:r>
          </a:p>
          <a:p>
            <a:pPr lvl="1"/>
            <a:r>
              <a:rPr lang="en-US" altLang="en-US" dirty="0"/>
              <a:t>Perceptions of product’s benefits and brand images increase</a:t>
            </a:r>
          </a:p>
          <a:p>
            <a:pPr lvl="1"/>
            <a:r>
              <a:rPr lang="en-US" altLang="en-US" dirty="0"/>
              <a:t>Competitive products are poor or priced higher</a:t>
            </a:r>
          </a:p>
          <a:p>
            <a:pPr lvl="1"/>
            <a:r>
              <a:rPr lang="en-US" altLang="en-US" dirty="0"/>
              <a:t>There are few good substitutes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Price Sensitivity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Price sensitivity is greater when</a:t>
            </a:r>
          </a:p>
          <a:p>
            <a:pPr lvl="1"/>
            <a:r>
              <a:rPr lang="en-US" altLang="en-US" dirty="0"/>
              <a:t>Customers</a:t>
            </a:r>
          </a:p>
          <a:p>
            <a:pPr lvl="3"/>
            <a:r>
              <a:rPr lang="en-US" altLang="en-US" dirty="0"/>
              <a:t>Don’t care much about the purchase</a:t>
            </a:r>
          </a:p>
          <a:p>
            <a:pPr lvl="3"/>
            <a:r>
              <a:rPr lang="en-US" altLang="en-US" dirty="0"/>
              <a:t>Don’t have strong preferences</a:t>
            </a:r>
          </a:p>
          <a:p>
            <a:pPr lvl="3"/>
            <a:r>
              <a:rPr lang="en-US" altLang="en-US" dirty="0"/>
              <a:t>Don’t have strong brand loyalty</a:t>
            </a:r>
          </a:p>
          <a:p>
            <a:pPr lvl="3"/>
            <a:r>
              <a:rPr lang="en-US" altLang="en-US" dirty="0"/>
              <a:t>Have limited income</a:t>
            </a:r>
          </a:p>
          <a:p>
            <a:pPr lvl="1"/>
            <a:r>
              <a:rPr lang="en-US" altLang="en-US" dirty="0"/>
              <a:t>The item is a luxury rather than a necessity</a:t>
            </a:r>
          </a:p>
          <a:p>
            <a:pPr lvl="1"/>
            <a:r>
              <a:rPr lang="en-US" altLang="en-US" dirty="0"/>
              <a:t>There are many substitutes </a:t>
            </a:r>
          </a:p>
          <a:p>
            <a:pPr lvl="1"/>
            <a:r>
              <a:rPr lang="en-US" altLang="en-US" dirty="0"/>
              <a:t>The purchase is large relative to income</a:t>
            </a:r>
          </a:p>
          <a:p>
            <a:pPr lvl="1"/>
            <a:r>
              <a:rPr lang="en-US" altLang="en-US" dirty="0"/>
              <a:t>It is easy to compare prices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15</a:t>
            </a:fld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 #2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 you think most customers are price- sensitive when buying a car?  Why?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Low Prices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considerations:</a:t>
            </a:r>
          </a:p>
          <a:p>
            <a:pPr lvl="1"/>
            <a:r>
              <a:rPr lang="en-US" altLang="en-US" dirty="0"/>
              <a:t>You need to cover your costs</a:t>
            </a:r>
          </a:p>
          <a:p>
            <a:pPr lvl="2"/>
            <a:r>
              <a:rPr lang="en-US" altLang="en-US" dirty="0"/>
              <a:t>Compute a variety of break-evens</a:t>
            </a:r>
          </a:p>
          <a:p>
            <a:pPr lvl="3"/>
            <a:r>
              <a:rPr lang="en-US" altLang="en-US" dirty="0"/>
              <a:t>Number of units needed to make money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You need to determine if you want to have a constant low price strategy (</a:t>
            </a:r>
            <a:r>
              <a:rPr lang="en-US" altLang="en-US" dirty="0" err="1"/>
              <a:t>Walmart</a:t>
            </a:r>
            <a:r>
              <a:rPr lang="en-US" altLang="en-US" dirty="0"/>
              <a:t>) or a fluctuating one (Kohl’s)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Covering Costs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Firms need to cover costs </a:t>
            </a:r>
          </a:p>
          <a:p>
            <a:pPr lvl="1"/>
            <a:r>
              <a:rPr lang="en-US" altLang="en-US" dirty="0"/>
              <a:t>Costs set the minimum floor on pricing</a:t>
            </a:r>
          </a:p>
          <a:p>
            <a:r>
              <a:rPr lang="en-US" altLang="en-US" dirty="0"/>
              <a:t>Cost-plus pricing: Unit cost/1 – </a:t>
            </a:r>
            <a:r>
              <a:rPr lang="en-US" altLang="en-US" i="1" dirty="0"/>
              <a:t>X</a:t>
            </a:r>
            <a:r>
              <a:rPr lang="en-US" altLang="en-US" dirty="0"/>
              <a:t>%)</a:t>
            </a:r>
          </a:p>
          <a:p>
            <a:pPr lvl="2"/>
            <a:r>
              <a:rPr lang="en-US" altLang="en-US" dirty="0"/>
              <a:t>Where </a:t>
            </a:r>
            <a:r>
              <a:rPr lang="en-US" altLang="en-US" i="1" dirty="0"/>
              <a:t>X</a:t>
            </a:r>
            <a:r>
              <a:rPr lang="en-US" altLang="en-US" dirty="0"/>
              <a:t>% is the intended return </a:t>
            </a:r>
          </a:p>
          <a:p>
            <a:r>
              <a:rPr lang="en-US" altLang="en-US" dirty="0"/>
              <a:t>If fixed costs are high relative to variable costs, maximize volume</a:t>
            </a:r>
          </a:p>
          <a:p>
            <a:r>
              <a:rPr lang="en-US" altLang="en-US" dirty="0"/>
              <a:t>If variable costs are high, maximize per unit margins  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Break-Even Analysis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Break-even (BE)</a:t>
            </a:r>
            <a:r>
              <a:rPr lang="en-US" sz="2600" dirty="0"/>
              <a:t> </a:t>
            </a:r>
          </a:p>
          <a:p>
            <a:pPr lvl="1">
              <a:defRPr/>
            </a:pPr>
            <a:r>
              <a:rPr lang="en-US" dirty="0"/>
              <a:t>Number of units to sell to cover costs </a:t>
            </a:r>
          </a:p>
          <a:p>
            <a:pPr lvl="1">
              <a:defRPr/>
            </a:pPr>
            <a:r>
              <a:rPr lang="en-US" dirty="0"/>
              <a:t>Can be computed in terms of number of units sold or monetary values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/>
          </a:p>
          <a:p>
            <a:pPr marL="457200" lvl="1" indent="0">
              <a:buFont typeface="Arial" charset="0"/>
              <a:buNone/>
              <a:defRPr/>
            </a:pPr>
            <a:r>
              <a:rPr lang="en-US" dirty="0"/>
              <a:t>BE = Fixed costs/(Price – Variable costs)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Box 5"/>
          <p:cNvSpPr txBox="1">
            <a:spLocks noChangeArrowheads="1"/>
          </p:cNvSpPr>
          <p:nvPr/>
        </p:nvSpPr>
        <p:spPr bwMode="auto">
          <a:xfrm>
            <a:off x="0" y="1270000"/>
            <a:ext cx="1371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7200" b="1">
                <a:solidFill>
                  <a:srgbClr val="800000"/>
                </a:solidFill>
                <a:latin typeface="Century" pitchFamily="-108" charset="0"/>
              </a:rPr>
              <a:t>9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Pricing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914400" y="6642100"/>
            <a:ext cx="7467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800">
                <a:solidFill>
                  <a:srgbClr val="606060"/>
                </a:solidFill>
              </a:rPr>
              <a:t>© 2018 Cengage Learning.</a:t>
            </a:r>
            <a:r>
              <a:rPr lang="en-US" altLang="en-US" sz="800" baseline="30000">
                <a:solidFill>
                  <a:srgbClr val="606060"/>
                </a:solidFill>
              </a:rPr>
              <a:t>®</a:t>
            </a:r>
            <a:r>
              <a:rPr lang="en-US" altLang="en-US" sz="800">
                <a:solidFill>
                  <a:srgbClr val="606060"/>
                </a:solidFill>
              </a:rPr>
              <a:t> May not be scanned, copied or duplicated, or posted to a publicly accessible website, in whole or in part.  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58200" y="6553200"/>
            <a:ext cx="685800" cy="30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60066"/>
              </a:buClr>
              <a:buFont typeface="Times" panose="02020603050405020304" pitchFamily="18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1B4E8E"/>
              </a:buClr>
              <a:buSzPct val="95000"/>
              <a:buFont typeface="Arial" panose="020B0604020202020204" pitchFamily="34" charset="0"/>
              <a:buChar char="•"/>
              <a:defRPr sz="2600" 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200" dirty="0">
                <a:solidFill>
                  <a:srgbClr val="1B4E8E"/>
                </a:solidFill>
                <a:latin typeface="Century" panose="02040604050505020304" pitchFamily="18" charset="0"/>
              </a:rPr>
              <a:t>9.  </a:t>
            </a:r>
            <a:fld id="{8D6409E8-F63F-4324-B80E-80F0CF573471}" type="slidenum">
              <a:rPr lang="en-US" altLang="en-US" sz="1200" smtClean="0">
                <a:solidFill>
                  <a:srgbClr val="1B4E8E"/>
                </a:solidFill>
                <a:latin typeface="Century" panose="020406040505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200" dirty="0">
              <a:solidFill>
                <a:srgbClr val="1B4E8E"/>
              </a:solidFill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Break-Even for a Good</a:t>
            </a:r>
          </a:p>
        </p:txBody>
      </p:sp>
      <p:pic>
        <p:nvPicPr>
          <p:cNvPr id="33795" name="Picture 6" descr="Figure 9.5 Costs for Portfolio Busine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400175"/>
            <a:ext cx="3752850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799" name="Straight Arrow Connector 6" descr="straight arrow connector"/>
          <p:cNvCxnSpPr>
            <a:cxnSpLocks noChangeShapeType="1"/>
            <a:stCxn id="33797" idx="1"/>
            <a:endCxn id="0" idx="3"/>
          </p:cNvCxnSpPr>
          <p:nvPr/>
        </p:nvCxnSpPr>
        <p:spPr bwMode="auto">
          <a:xfrm flipH="1">
            <a:off x="4438650" y="2038350"/>
            <a:ext cx="971550" cy="96837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3797" name="Rectangle 1"/>
          <p:cNvSpPr>
            <a:spLocks noChangeArrowheads="1"/>
          </p:cNvSpPr>
          <p:nvPr/>
        </p:nvSpPr>
        <p:spPr bwMode="auto">
          <a:xfrm>
            <a:off x="5410200" y="1438275"/>
            <a:ext cx="165735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dirty="0"/>
              <a:t>Costs for</a:t>
            </a:r>
          </a:p>
          <a:p>
            <a:r>
              <a:rPr lang="en-US" altLang="en-US" dirty="0"/>
              <a:t>Portfolio</a:t>
            </a:r>
          </a:p>
          <a:p>
            <a:r>
              <a:rPr lang="en-US" altLang="en-US" dirty="0"/>
              <a:t>Business</a:t>
            </a:r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1295400" y="5048250"/>
            <a:ext cx="1981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/>
              <a:t>Break-Even</a:t>
            </a:r>
          </a:p>
          <a:p>
            <a:r>
              <a:rPr lang="en-US" altLang="en-US"/>
              <a:t>for Portfolio</a:t>
            </a:r>
          </a:p>
          <a:p>
            <a:r>
              <a:rPr lang="en-US" altLang="en-US"/>
              <a:t>Business</a:t>
            </a:r>
          </a:p>
        </p:txBody>
      </p:sp>
      <p:cxnSp>
        <p:nvCxnSpPr>
          <p:cNvPr id="33800" name="Straight Arrow Connector 8" descr="straight arrow connector"/>
          <p:cNvCxnSpPr>
            <a:cxnSpLocks noChangeShapeType="1"/>
            <a:stCxn id="33798" idx="3"/>
            <a:endCxn id="0" idx="1"/>
          </p:cNvCxnSpPr>
          <p:nvPr/>
        </p:nvCxnSpPr>
        <p:spPr bwMode="auto">
          <a:xfrm flipV="1">
            <a:off x="3276600" y="4905375"/>
            <a:ext cx="1257300" cy="7429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33796" name="Picture 7" descr="Figure 9.6 Break-Even for Portfolio Busine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3900" y="3505200"/>
            <a:ext cx="39243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Break-Even for a Service</a:t>
            </a:r>
          </a:p>
        </p:txBody>
      </p:sp>
      <p:pic>
        <p:nvPicPr>
          <p:cNvPr id="34819" name="Picture 6" descr="Figure 9.7 Costs for Tablet Customization Busines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371600"/>
            <a:ext cx="4000500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823" name="Straight Arrow Connector 9" descr="straight arrow connector"/>
          <p:cNvCxnSpPr>
            <a:cxnSpLocks noChangeShapeType="1"/>
            <a:stCxn id="34821" idx="1"/>
            <a:endCxn id="0" idx="3"/>
          </p:cNvCxnSpPr>
          <p:nvPr/>
        </p:nvCxnSpPr>
        <p:spPr bwMode="auto">
          <a:xfrm flipH="1">
            <a:off x="4762500" y="2295525"/>
            <a:ext cx="952500" cy="271463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5715000" y="1325563"/>
            <a:ext cx="21336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dirty="0"/>
              <a:t>Costs for</a:t>
            </a:r>
          </a:p>
          <a:p>
            <a:r>
              <a:rPr lang="en-US" altLang="en-US" dirty="0"/>
              <a:t>Tablet Customization Service</a:t>
            </a:r>
          </a:p>
          <a:p>
            <a:r>
              <a:rPr lang="en-US" altLang="en-US" dirty="0"/>
              <a:t>Business</a:t>
            </a:r>
          </a:p>
        </p:txBody>
      </p: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990600" y="4191000"/>
            <a:ext cx="2286000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dirty="0"/>
              <a:t>Break-Even</a:t>
            </a:r>
          </a:p>
          <a:p>
            <a:r>
              <a:rPr lang="en-US" altLang="en-US" dirty="0"/>
              <a:t>for Tablet Customization Service</a:t>
            </a:r>
          </a:p>
          <a:p>
            <a:r>
              <a:rPr lang="en-US" altLang="en-US" dirty="0"/>
              <a:t>Business</a:t>
            </a:r>
          </a:p>
        </p:txBody>
      </p:sp>
      <p:cxnSp>
        <p:nvCxnSpPr>
          <p:cNvPr id="34824" name="Straight Arrow Connector 10" descr="straight arrow connector"/>
          <p:cNvCxnSpPr>
            <a:cxnSpLocks noChangeShapeType="1"/>
            <a:stCxn id="34822" idx="3"/>
            <a:endCxn id="0" idx="1"/>
          </p:cNvCxnSpPr>
          <p:nvPr/>
        </p:nvCxnSpPr>
        <p:spPr bwMode="auto">
          <a:xfrm flipV="1">
            <a:off x="3276600" y="4448175"/>
            <a:ext cx="714375" cy="712788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34820" name="Picture 7" descr="Figure 9.8 Break-Even for Tablet Customization Service Busines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0975" y="3867150"/>
            <a:ext cx="43148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826" name="Straight Arrow Connector 17" descr="straight arrow connector"/>
          <p:cNvCxnSpPr>
            <a:cxnSpLocks noChangeShapeType="1"/>
            <a:stCxn id="34822" idx="3"/>
            <a:endCxn id="0" idx="1"/>
          </p:cNvCxnSpPr>
          <p:nvPr/>
        </p:nvCxnSpPr>
        <p:spPr bwMode="auto">
          <a:xfrm>
            <a:off x="3276600" y="5160963"/>
            <a:ext cx="800100" cy="52070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34825" name="Picture 8" descr="Figure 9.9 Break-Even for Tablet Customization Service Busines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6700" y="5114925"/>
            <a:ext cx="41433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Break-Even, if Service Fee = $100</a:t>
            </a:r>
          </a:p>
        </p:txBody>
      </p:sp>
      <p:pic>
        <p:nvPicPr>
          <p:cNvPr id="35843" name="Picture 5" descr="Figure 9.10 Break-Even, if Service Fee = $10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2450" y="1660525"/>
            <a:ext cx="5499100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High Prices and Price 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dirty="0"/>
                  <a:t>How much would sales drop off in the face of a price increase?</a:t>
                </a:r>
              </a:p>
              <a:p>
                <a:pPr marL="703263" lvl="2">
                  <a:buClr>
                    <a:srgbClr val="1B4E8E"/>
                  </a:buClr>
                  <a:buSzPct val="96000"/>
                  <a:defRPr/>
                </a:pPr>
                <a:r>
                  <a:rPr lang="en-US" sz="2600" i="1" dirty="0"/>
                  <a:t>Good brands have low price sensitivity </a:t>
                </a:r>
              </a:p>
              <a:p>
                <a:pPr>
                  <a:defRPr/>
                </a:pPr>
                <a:r>
                  <a:rPr lang="en-US" dirty="0"/>
                  <a:t>Consider price sensitivity </a:t>
                </a:r>
              </a:p>
              <a:p>
                <a:pPr marL="0" indent="0">
                  <a:buFont typeface="Times" pitchFamily="-108" charset="0"/>
                  <a:buNone/>
                  <a:defRPr/>
                </a:pPr>
                <a:r>
                  <a:rPr lang="en-US" dirty="0"/>
                  <a:t>	    </a:t>
                </a:r>
                <a:r>
                  <a:rPr lang="en-US" sz="2500" i="1" dirty="0"/>
                  <a:t>% change in sales =</a:t>
                </a:r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𝑃𝑆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d>
                          <m:dPr>
                            <m:ctrlP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500" dirty="0"/>
              </a:p>
              <a:p>
                <a:pPr marL="703263" lvl="2">
                  <a:buClr>
                    <a:srgbClr val="1B4E8E"/>
                  </a:buClr>
                  <a:buSzPct val="95000"/>
                  <a:defRPr/>
                </a:pPr>
                <a:r>
                  <a:rPr lang="en-US" sz="2600" i="1" dirty="0"/>
                  <a:t>Use existing PS estimate </a:t>
                </a:r>
                <a:br>
                  <a:rPr lang="en-US" sz="2600" i="1" dirty="0"/>
                </a:br>
                <a:r>
                  <a:rPr lang="en-US" sz="2600" i="1" dirty="0"/>
                  <a:t>OR</a:t>
                </a:r>
              </a:p>
              <a:p>
                <a:pPr marL="703263" lvl="2">
                  <a:buClr>
                    <a:srgbClr val="1B4E8E"/>
                  </a:buClr>
                  <a:buSzPct val="95000"/>
                  <a:defRPr/>
                </a:pPr>
                <a:r>
                  <a:rPr lang="en-US" sz="2600" i="1" dirty="0"/>
                  <a:t>Develop PS estimates using scanner data, survey data, and/or conjoint analysis</a:t>
                </a:r>
              </a:p>
              <a:p>
                <a:pPr lvl="1"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2867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14" t="-1826" b="-7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Price Sensitivity and Scanner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9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1752600"/>
                <a:ext cx="7543800" cy="434340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en-US" dirty="0"/>
                  <a:t>Scanner data methods</a:t>
                </a:r>
              </a:p>
              <a:p>
                <a:pPr marL="971550" lvl="1" indent="-514350">
                  <a:buFont typeface="+mj-lt"/>
                  <a:buAutoNum type="arabicPeriod"/>
                  <a:defRPr/>
                </a:pPr>
                <a:r>
                  <a:rPr lang="en-US" dirty="0"/>
                  <a:t>Run experiments by manipulating prices in randomly selected stores and comparing sales to control groups </a:t>
                </a:r>
              </a:p>
              <a:p>
                <a:pPr lvl="2">
                  <a:defRPr/>
                </a:pPr>
                <a:r>
                  <a:rPr lang="en-US" dirty="0"/>
                  <a:t>Calculate PS assuming 20% discount:</a:t>
                </a:r>
              </a:p>
              <a:p>
                <a:pPr marL="914400" lvl="2" indent="0">
                  <a:buNone/>
                  <a:defRPr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@20%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𝑜𝑓𝑓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𝑏𝑒𝑛𝑐h𝑚𝑎𝑟𝑘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𝑏𝑒𝑛𝑐h𝑚𝑎𝑟𝑘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@20%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𝑜𝑓𝑓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𝑏𝑒𝑛𝑐h𝑚𝑎𝑟𝑘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𝑏𝑒𝑛𝑐h𝑚𝑎𝑟𝑘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>
                  <a:defRPr/>
                </a:pPr>
                <a:endParaRPr lang="en-US" dirty="0"/>
              </a:p>
              <a:p>
                <a:pPr marL="971550" lvl="1" indent="-514350">
                  <a:buFont typeface="+mj-lt"/>
                  <a:buAutoNum type="arabicPeriod" startAt="2"/>
                  <a:defRPr/>
                </a:pPr>
                <a:r>
                  <a:rPr lang="en-US" dirty="0"/>
                  <a:t>Use regression analysis on previous sales</a:t>
                </a:r>
              </a:p>
              <a:p>
                <a:pPr marL="457200" lvl="1" indent="0">
                  <a:buNone/>
                  <a:defRPr/>
                </a:pPr>
                <a:r>
                  <a:rPr lang="en-US" sz="2000" b="0" dirty="0"/>
                  <a:t>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𝑆𝑎𝑙𝑒𝑠𝐸𝑠𝑡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𝐹𝑎𝑐𝑡𝑜𝑟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2969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1752600"/>
                <a:ext cx="7543800" cy="4343400"/>
              </a:xfrm>
              <a:blipFill>
                <a:blip r:embed="rId2"/>
                <a:stretch>
                  <a:fillRect l="-1698" t="-1826" r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Price Sensitivity and Survey Methods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343400"/>
          </a:xfrm>
        </p:spPr>
        <p:txBody>
          <a:bodyPr/>
          <a:lstStyle/>
          <a:p>
            <a:r>
              <a:rPr lang="en-US" altLang="en-US" dirty="0"/>
              <a:t>Conduct a survey to assess willingness to pay </a:t>
            </a:r>
            <a:r>
              <a:rPr lang="en-US" altLang="en-US" sz="2600" dirty="0"/>
              <a:t>(WTP)</a:t>
            </a:r>
          </a:p>
          <a:p>
            <a:pPr lvl="1"/>
            <a:r>
              <a:rPr lang="en-US" altLang="en-US" sz="2800" dirty="0"/>
              <a:t>$25.00 </a:t>
            </a:r>
            <a:r>
              <a:rPr lang="en-US" altLang="en-US" sz="1500" dirty="0"/>
              <a:t>definitely would not buy  1  2  3  4  5  6  7   definitely would buy</a:t>
            </a:r>
          </a:p>
          <a:p>
            <a:pPr lvl="1"/>
            <a:r>
              <a:rPr lang="en-US" altLang="en-US" sz="2800" dirty="0"/>
              <a:t>$35.00 </a:t>
            </a:r>
            <a:r>
              <a:rPr lang="en-US" altLang="en-US" sz="1500" dirty="0"/>
              <a:t>definitely would not buy  1  2  3  4  5  6  7   definitely would buy</a:t>
            </a:r>
          </a:p>
          <a:p>
            <a:pPr>
              <a:buFont typeface="Times" pitchFamily="-108" charset="0"/>
              <a:buNone/>
            </a:pPr>
            <a:endParaRPr lang="en-US" altLang="en-US" dirty="0"/>
          </a:p>
          <a:p>
            <a:r>
              <a:rPr lang="en-US" altLang="en-US" dirty="0"/>
              <a:t>Conduct price studies </a:t>
            </a:r>
          </a:p>
          <a:p>
            <a:pPr lvl="1"/>
            <a:r>
              <a:rPr lang="en-US" altLang="en-US" dirty="0"/>
              <a:t>Surveys are identical except pricing </a:t>
            </a:r>
          </a:p>
          <a:p>
            <a:pPr lvl="2"/>
            <a:r>
              <a:rPr lang="en-US" altLang="en-US" dirty="0"/>
              <a:t>A may have higher price than B, B than C, etc.</a:t>
            </a:r>
          </a:p>
          <a:p>
            <a:pPr lvl="1"/>
            <a:r>
              <a:rPr lang="en-US" altLang="en-US" dirty="0"/>
              <a:t>Each customer fills out an assigned survey</a:t>
            </a:r>
          </a:p>
          <a:p>
            <a:pPr>
              <a:buFont typeface="Times" pitchFamily="-108" charset="0"/>
              <a:buNone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Price Sensitivity and Conjoint Analysis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Show product combinations with price; ask “Which do you most prefer?” “Next?”</a:t>
            </a:r>
          </a:p>
          <a:p>
            <a:pPr lvl="1"/>
            <a:r>
              <a:rPr lang="en-US" altLang="en-US" dirty="0"/>
              <a:t>Two segments are represented below </a:t>
            </a:r>
          </a:p>
          <a:p>
            <a:pPr lvl="2"/>
            <a:r>
              <a:rPr lang="en-US" altLang="en-US" sz="2200" dirty="0"/>
              <a:t>Left segment wants the brand and will pay more  </a:t>
            </a:r>
          </a:p>
          <a:p>
            <a:pPr lvl="2"/>
            <a:r>
              <a:rPr lang="en-US" altLang="en-US" sz="2200" dirty="0"/>
              <a:t>Right segment gives up brand for lower price</a:t>
            </a:r>
          </a:p>
        </p:txBody>
      </p:sp>
      <p:pic>
        <p:nvPicPr>
          <p:cNvPr id="39940" name="Picture 6" descr="Figure 9.11 A Conjoint Experi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775" y="4117975"/>
            <a:ext cx="4362450" cy="213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Pricing Question</a:t>
            </a:r>
          </a:p>
        </p:txBody>
      </p:sp>
      <p:pic>
        <p:nvPicPr>
          <p:cNvPr id="40964" name="Picture 6" descr="Figure 9.12 Units vs. Profi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5263" y="1447800"/>
            <a:ext cx="62134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Given the figures, explain the difference between Sprint and T-Mobile.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Units or Revenue; Volume or Profits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Profit = Revenue – Expense and </a:t>
            </a:r>
            <a:br>
              <a:rPr lang="en-US" altLang="en-US" dirty="0"/>
            </a:br>
            <a:r>
              <a:rPr lang="en-US" altLang="en-US" dirty="0"/>
              <a:t>Revenue = Price × Quantity sold</a:t>
            </a:r>
          </a:p>
          <a:p>
            <a:pPr lvl="1">
              <a:buFontTx/>
              <a:buNone/>
            </a:pPr>
            <a:endParaRPr lang="en-US" altLang="en-US" dirty="0"/>
          </a:p>
          <a:p>
            <a:r>
              <a:rPr lang="en-US" altLang="en-US" dirty="0"/>
              <a:t>To maximize profits, find a price where any further increase in price would lead to a large falloff in quantity sold </a:t>
            </a:r>
          </a:p>
          <a:p>
            <a:pPr lvl="1"/>
            <a:r>
              <a:rPr lang="en-US" altLang="en-US" dirty="0"/>
              <a:t>Profit maximization: marginal revenue equals marginal cost 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Profit Maximization</a:t>
            </a:r>
          </a:p>
        </p:txBody>
      </p:sp>
      <p:pic>
        <p:nvPicPr>
          <p:cNvPr id="43012" name="Picture 6" descr="Figure 9.13 Profit Maximiz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2913" y="2298700"/>
            <a:ext cx="5718175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3810000"/>
            <a:ext cx="7924800" cy="1981200"/>
          </a:xfrm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Marginal revenue = Marginal cost at $1.00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entury" pitchFamily="-108" charset="0"/>
                <a:cs typeface="Century" pitchFamily="-108" charset="0"/>
              </a:rPr>
              <a:t>Marketing Framework</a:t>
            </a:r>
          </a:p>
        </p:txBody>
      </p:sp>
      <p:pic>
        <p:nvPicPr>
          <p:cNvPr id="16387" name="Picture 5" descr="Managerial Checklist&#10;What are the three phases of the buying process?&#10;What kinds of purchases are there?&#10;How do consumers make purchase decisions—and how can marketers use this information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5538" y="1720850"/>
            <a:ext cx="6892925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Systematic Biases in Pricing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5)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pricing model is perfect</a:t>
            </a:r>
          </a:p>
          <a:p>
            <a:pPr lvl="1"/>
            <a:r>
              <a:rPr lang="en-US" altLang="en-US" dirty="0"/>
              <a:t>There are systematic biases in pricing</a:t>
            </a:r>
          </a:p>
          <a:p>
            <a:endParaRPr lang="en-US" altLang="en-US" dirty="0"/>
          </a:p>
          <a:p>
            <a:r>
              <a:rPr lang="en-US" altLang="en-US" dirty="0"/>
              <a:t>Price serves as a quality cue; higher price may be more appealing</a:t>
            </a:r>
          </a:p>
          <a:p>
            <a:pPr lvl="1"/>
            <a:r>
              <a:rPr lang="en-US" altLang="en-US" dirty="0"/>
              <a:t>However, studies show no correlation between price and quality for most product categories</a:t>
            </a:r>
          </a:p>
          <a:p>
            <a:pPr lvl="1"/>
            <a:r>
              <a:rPr lang="en-US" altLang="en-US" dirty="0"/>
              <a:t>Price contributes to expectations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Systematic Biases in Pricing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5)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Consumers process absolute and relative numbers differently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Absolute: $15 off of a $199 item and $15 off of a $49 item is the same in absolute terms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Relative: $15 of $199 is 8% while $15 of $49 is 31%</a:t>
            </a:r>
          </a:p>
          <a:p>
            <a:pPr>
              <a:defRPr/>
            </a:pPr>
            <a:r>
              <a:rPr lang="en-US" dirty="0"/>
              <a:t>Contextual frame</a:t>
            </a:r>
          </a:p>
          <a:p>
            <a:pPr lvl="1">
              <a:defRPr/>
            </a:pPr>
            <a:r>
              <a:rPr lang="en-US" dirty="0"/>
              <a:t>$499 trip = a $599 trip </a:t>
            </a:r>
            <a:r>
              <a:rPr lang="en-US" dirty="0">
                <a:latin typeface="Times New Roman"/>
                <a:cs typeface="Times New Roman"/>
              </a:rPr>
              <a:t>−</a:t>
            </a:r>
            <a:r>
              <a:rPr lang="en-US" dirty="0"/>
              <a:t> $100 discount</a:t>
            </a:r>
          </a:p>
          <a:p>
            <a:pPr lvl="2">
              <a:defRPr/>
            </a:pPr>
            <a:r>
              <a:rPr lang="en-US" dirty="0"/>
              <a:t>However, the $599 trip seems like a better deal because of the higher starting price 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Systematic Biases in Pricing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3 of 5)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Price discounts are mood inductions</a:t>
            </a:r>
          </a:p>
          <a:p>
            <a:pPr lvl="1"/>
            <a:r>
              <a:rPr lang="en-US" altLang="en-US" dirty="0"/>
              <a:t>Temporary price discounts make customers think they are smart shoppers</a:t>
            </a:r>
          </a:p>
          <a:p>
            <a:r>
              <a:rPr lang="en-US" altLang="en-US" dirty="0"/>
              <a:t>Prices ending in 99</a:t>
            </a:r>
          </a:p>
          <a:p>
            <a:pPr lvl="1"/>
            <a:r>
              <a:rPr lang="en-US" altLang="en-US" dirty="0"/>
              <a:t>Prices like $4.99 or $49.99 tend to be more attractive than $5 or $50  </a:t>
            </a:r>
          </a:p>
          <a:p>
            <a:pPr lvl="2"/>
            <a:r>
              <a:rPr lang="en-US" altLang="en-US" dirty="0"/>
              <a:t>People read right to left; thus, the 4 is processed first and leaves an impression  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Systematic Biases in Pricing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4 of 5)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Mental accounting</a:t>
            </a:r>
          </a:p>
          <a:p>
            <a:pPr lvl="1"/>
            <a:r>
              <a:rPr lang="en-US" altLang="en-US" dirty="0"/>
              <a:t>People categorize and budget purchases </a:t>
            </a:r>
          </a:p>
          <a:p>
            <a:pPr lvl="2"/>
            <a:r>
              <a:rPr lang="en-US" altLang="en-US" dirty="0"/>
              <a:t>People pay less attention to future</a:t>
            </a:r>
          </a:p>
          <a:p>
            <a:pPr lvl="3"/>
            <a:r>
              <a:rPr lang="en-US" altLang="en-US" dirty="0"/>
              <a:t>e.g., Vacation money is different than food money</a:t>
            </a:r>
          </a:p>
          <a:p>
            <a:r>
              <a:rPr lang="en-US" altLang="en-US" dirty="0"/>
              <a:t>Compromise effect</a:t>
            </a:r>
          </a:p>
          <a:p>
            <a:pPr lvl="1"/>
            <a:r>
              <a:rPr lang="en-US" altLang="en-US" dirty="0"/>
              <a:t>The inner/middle choice between two extremes is attractive</a:t>
            </a:r>
          </a:p>
          <a:p>
            <a:pPr lvl="2"/>
            <a:r>
              <a:rPr lang="en-US" altLang="en-US" dirty="0"/>
              <a:t>People assume that if a company charges more, it must be providing more 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Systematic Biases in Pricing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5 of 5)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Referent pricing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People compare price to some referent, either an externally available price or an internally stored price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External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“MSRP is $49.99, now available for $35.99!” 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“Our price $34.99, compare at $45.00!” 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Internal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Relevant memory</a:t>
            </a:r>
          </a:p>
          <a:p>
            <a:pPr lvl="3">
              <a:lnSpc>
                <a:spcPct val="90000"/>
              </a:lnSpc>
            </a:pPr>
            <a:r>
              <a:rPr lang="en-US" altLang="en-US"/>
              <a:t>Inferences about store, etc.</a:t>
            </a:r>
          </a:p>
          <a:p>
            <a:pPr lvl="1"/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#3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Discuss the pricing biases at work in the following examples:</a:t>
            </a:r>
          </a:p>
          <a:p>
            <a:pPr marL="971550" lvl="1" indent="-514350">
              <a:buFont typeface="Arial" charset="0"/>
              <a:buAutoNum type="arabicPeriod"/>
            </a:pPr>
            <a:r>
              <a:rPr lang="en-US" altLang="en-US" dirty="0"/>
              <a:t>A house builder has three price points on kitchen cabinets</a:t>
            </a:r>
          </a:p>
          <a:p>
            <a:pPr marL="971550" lvl="1" indent="-514350">
              <a:buFont typeface="Arial" charset="0"/>
              <a:buAutoNum type="arabicPeriod"/>
            </a:pPr>
            <a:r>
              <a:rPr lang="en-US" altLang="en-US" dirty="0"/>
              <a:t>A price tag that reads “was $299 now only $199” </a:t>
            </a:r>
          </a:p>
          <a:p>
            <a:pPr marL="971550" lvl="1" indent="-514350">
              <a:buFont typeface="Arial" charset="0"/>
              <a:buAutoNum type="arabicPeriod"/>
            </a:pPr>
            <a:r>
              <a:rPr lang="en-US" altLang="en-US" dirty="0"/>
              <a:t>A toy package that reads, “This toy is not only fun but also educational.”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Price Discrimination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Price discrimination is illegal</a:t>
            </a:r>
          </a:p>
          <a:p>
            <a:pPr lvl="1"/>
            <a:r>
              <a:rPr lang="en-US" altLang="en-US" dirty="0"/>
              <a:t>Illegal to charge different prices to different people for the same goods or services</a:t>
            </a:r>
          </a:p>
          <a:p>
            <a:r>
              <a:rPr lang="en-US" altLang="en-US" dirty="0"/>
              <a:t>Segment pricing is legal</a:t>
            </a:r>
          </a:p>
          <a:p>
            <a:pPr lvl="1"/>
            <a:r>
              <a:rPr lang="en-US" altLang="en-US" dirty="0"/>
              <a:t>Different segments value different things</a:t>
            </a:r>
          </a:p>
          <a:p>
            <a:r>
              <a:rPr lang="en-US" altLang="en-US" dirty="0"/>
              <a:t>Customers might be annoyed to learn that others paid a lower price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Pricing Questions</a:t>
            </a:r>
          </a:p>
        </p:txBody>
      </p:sp>
      <p:sp>
        <p:nvSpPr>
          <p:cNvPr id="47108" name="Text Placeholder 6"/>
          <p:cNvSpPr>
            <a:spLocks noGrp="1"/>
          </p:cNvSpPr>
          <p:nvPr>
            <p:ph type="body" sz="half" idx="2"/>
          </p:nvPr>
        </p:nvSpPr>
        <p:spPr>
          <a:xfrm>
            <a:off x="990600" y="4114800"/>
            <a:ext cx="7467600" cy="1981200"/>
          </a:xfrm>
        </p:spPr>
        <p:txBody>
          <a:bodyPr/>
          <a:lstStyle/>
          <a:p>
            <a:pPr marL="914400" lvl="1" indent="-514350">
              <a:buFont typeface="Arial" charset="0"/>
              <a:buAutoNum type="arabicPeriod"/>
            </a:pPr>
            <a:r>
              <a:rPr lang="en-US" altLang="en-US" dirty="0"/>
              <a:t>What is the ideal price for the deal-prone customers?</a:t>
            </a:r>
          </a:p>
          <a:p>
            <a:pPr marL="914400" lvl="1" indent="-514350">
              <a:buFont typeface="Arial" charset="0"/>
              <a:buAutoNum type="arabicPeriod"/>
            </a:pPr>
            <a:r>
              <a:rPr lang="en-US" altLang="en-US" dirty="0"/>
              <a:t>What is the ideal price for the brand-loyal customers?</a:t>
            </a:r>
          </a:p>
          <a:p>
            <a:pPr marL="914400" lvl="1" indent="-514350">
              <a:buFont typeface="Arial" charset="0"/>
              <a:buAutoNum type="arabicPeriod"/>
            </a:pPr>
            <a:r>
              <a:rPr lang="en-US" altLang="en-US" dirty="0"/>
              <a:t>How could you appeal to both?</a:t>
            </a:r>
          </a:p>
          <a:p>
            <a:pPr marL="514350" indent="-514350">
              <a:buFont typeface="Arial" charset="0"/>
              <a:buAutoNum type="arabicPeriod"/>
            </a:pPr>
            <a:endParaRPr lang="en-US" altLang="en-US" dirty="0"/>
          </a:p>
        </p:txBody>
      </p:sp>
      <p:pic>
        <p:nvPicPr>
          <p:cNvPr id="51204" name="Picture 6" descr="Figure 9.14 Pricing and Brand and Deal Segments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519238" y="1347788"/>
            <a:ext cx="6105525" cy="2638425"/>
          </a:xfrm>
          <a:noFill/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Quantity Discounts/Yield Management</a:t>
            </a:r>
          </a:p>
        </p:txBody>
      </p:sp>
      <p:sp>
        <p:nvSpPr>
          <p:cNvPr id="4096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Quantity discounts: the more purchased, the more saved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Yield management: using price and scheduling to manage demand</a:t>
            </a:r>
          </a:p>
          <a:p>
            <a:pPr lvl="2">
              <a:defRPr/>
            </a:pPr>
            <a:r>
              <a:rPr lang="en-US" dirty="0"/>
              <a:t>e.g., Movies during the day for less money</a:t>
            </a:r>
          </a:p>
          <a:p>
            <a:pPr lvl="1">
              <a:defRPr/>
            </a:pPr>
            <a:r>
              <a:rPr lang="en-US" dirty="0"/>
              <a:t>Need to manage perceptions of fairness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Pricing with a Quantity Discount</a:t>
            </a:r>
          </a:p>
        </p:txBody>
      </p:sp>
      <p:pic>
        <p:nvPicPr>
          <p:cNvPr id="53251" name="Picture 6" descr="Figure 9.15 Pricing with a Quantity Discou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8700" y="1971675"/>
            <a:ext cx="70866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#1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What would you pay for a Pepsi? Why?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What would you pay for a Pepsi at a movie theater? Why?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Two-Part Tariffs</a:t>
            </a:r>
          </a:p>
        </p:txBody>
      </p:sp>
      <p:pic>
        <p:nvPicPr>
          <p:cNvPr id="54276" name="Picture 2" descr="Figure 9.16 Two-Part Tariff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313" y="1600200"/>
            <a:ext cx="6683375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5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Charge a fixed and variable usage fee</a:t>
            </a:r>
          </a:p>
          <a:p>
            <a:r>
              <a:rPr lang="en-US" altLang="en-US" dirty="0"/>
              <a:t>Price two parts separately</a:t>
            </a:r>
          </a:p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Concept in Action: Discussion Question</a:t>
            </a:r>
          </a:p>
        </p:txBody>
      </p:sp>
      <p:pic>
        <p:nvPicPr>
          <p:cNvPr id="55300" name="Picture 6" descr="Figure 9.17 Using Self-Reported Demand Data to Set Pric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6825" y="1371600"/>
            <a:ext cx="4070350" cy="281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600" y="4191000"/>
            <a:ext cx="7467600" cy="1981200"/>
          </a:xfrm>
        </p:spPr>
        <p:txBody>
          <a:bodyPr/>
          <a:lstStyle/>
          <a:p>
            <a:pPr lvl="1"/>
            <a:r>
              <a:rPr lang="en-US" altLang="en-US" dirty="0"/>
              <a:t>35 respondents would go once monthly to a wine bar with a $5 cover; 20 would go twice at $5; 10 would go once monthly at $15, etc. Assumes $2 variable cost</a:t>
            </a:r>
          </a:p>
          <a:p>
            <a:pPr lvl="1"/>
            <a:r>
              <a:rPr lang="en-US" altLang="en-US" dirty="0"/>
              <a:t>What is the most profitable price?</a:t>
            </a:r>
          </a:p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Product Life Cycle Pricing</a:t>
            </a:r>
          </a:p>
        </p:txBody>
      </p:sp>
      <p:sp>
        <p:nvSpPr>
          <p:cNvPr id="5222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Introduction stage</a:t>
            </a:r>
          </a:p>
          <a:p>
            <a:pPr lvl="1"/>
            <a:r>
              <a:rPr lang="en-US" altLang="en-US" dirty="0"/>
              <a:t>Penetration pricing: seek market share</a:t>
            </a:r>
          </a:p>
          <a:p>
            <a:pPr lvl="2"/>
            <a:r>
              <a:rPr lang="en-US" altLang="en-US" dirty="0"/>
              <a:t>Price low to stimulate sales, encourage trial, and trigger word-of-mouth </a:t>
            </a:r>
          </a:p>
          <a:p>
            <a:pPr lvl="1"/>
            <a:r>
              <a:rPr lang="en-US" altLang="en-US" dirty="0"/>
              <a:t>Skimming pricing: seek profit</a:t>
            </a:r>
          </a:p>
          <a:p>
            <a:pPr lvl="2"/>
            <a:r>
              <a:rPr lang="en-US" altLang="en-US" dirty="0"/>
              <a:t>Price high initially, then lower to make product more accessible</a:t>
            </a:r>
          </a:p>
          <a:p>
            <a:pPr lvl="2">
              <a:buFontTx/>
              <a:buNone/>
            </a:pPr>
            <a:endParaRPr lang="en-US" altLang="en-US" dirty="0"/>
          </a:p>
          <a:p>
            <a:r>
              <a:rPr lang="en-US" altLang="en-US" dirty="0"/>
              <a:t>Adjust price in various stages; usually end with lower prices in decline stage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Price Fluctuations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391400" cy="4343400"/>
          </a:xfrm>
        </p:spPr>
        <p:txBody>
          <a:bodyPr/>
          <a:lstStyle/>
          <a:p>
            <a:r>
              <a:rPr lang="en-US" altLang="en-US" dirty="0"/>
              <a:t>Temporary cuts may be negative</a:t>
            </a:r>
          </a:p>
          <a:p>
            <a:pPr lvl="1"/>
            <a:r>
              <a:rPr lang="en-US" altLang="en-US" dirty="0"/>
              <a:t>Competitors can imitate; thus, impact may be negated while also squeezing margins</a:t>
            </a:r>
          </a:p>
          <a:p>
            <a:pPr lvl="1"/>
            <a:r>
              <a:rPr lang="en-US" altLang="en-US" dirty="0"/>
              <a:t>Price drops attract disloyal customers</a:t>
            </a:r>
          </a:p>
          <a:p>
            <a:pPr lvl="1"/>
            <a:r>
              <a:rPr lang="en-US" altLang="en-US" dirty="0"/>
              <a:t>Customers may stock up </a:t>
            </a:r>
          </a:p>
          <a:p>
            <a:pPr lvl="1"/>
            <a:r>
              <a:rPr lang="en-US" altLang="en-US" dirty="0"/>
              <a:t>May negatively affect brand image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Coupons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990600" y="1752600"/>
            <a:ext cx="7391400" cy="4343400"/>
          </a:xfrm>
        </p:spPr>
        <p:txBody>
          <a:bodyPr/>
          <a:lstStyle/>
          <a:p>
            <a:r>
              <a:rPr lang="en-US" altLang="en-US" dirty="0"/>
              <a:t>Coupons are relevant only to coupon clippers</a:t>
            </a:r>
          </a:p>
          <a:p>
            <a:r>
              <a:rPr lang="en-US" altLang="en-US" dirty="0"/>
              <a:t>Redemption rate is only about 1%</a:t>
            </a:r>
          </a:p>
          <a:p>
            <a:r>
              <a:rPr lang="en-US" altLang="en-US" dirty="0"/>
              <a:t>Effective at encouraging new customers to try new products and brand extensions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44</a:t>
            </a:fld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Game Theory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Game theory is used to estimate likely results of price cuts and competitive response</a:t>
            </a:r>
          </a:p>
          <a:p>
            <a:pPr lvl="1"/>
            <a:r>
              <a:rPr lang="en-US" altLang="en-US" dirty="0"/>
              <a:t>Marketers need to think about the broader market and competitive responses, not just their own decisions </a:t>
            </a:r>
          </a:p>
          <a:p>
            <a:pPr lvl="1"/>
            <a:r>
              <a:rPr lang="en-US" altLang="en-US" dirty="0"/>
              <a:t>Mutual cooperation can yield even better outcomes than both parties acting selfishly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45</a:t>
            </a:fld>
            <a:endParaRPr lang="en-US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Discussion Questions #4</a:t>
            </a:r>
          </a:p>
        </p:txBody>
      </p:sp>
      <p:sp>
        <p:nvSpPr>
          <p:cNvPr id="56324" name="Text Placeholder 5"/>
          <p:cNvSpPr>
            <a:spLocks noGrp="1"/>
          </p:cNvSpPr>
          <p:nvPr>
            <p:ph type="body" sz="half" idx="2"/>
          </p:nvPr>
        </p:nvSpPr>
        <p:spPr>
          <a:xfrm>
            <a:off x="990600" y="4343400"/>
            <a:ext cx="7467600" cy="1981200"/>
          </a:xfrm>
        </p:spPr>
        <p:txBody>
          <a:bodyPr/>
          <a:lstStyle/>
          <a:p>
            <a:pPr marL="514350" lvl="1" indent="-514350">
              <a:buClr>
                <a:srgbClr val="660066"/>
              </a:buClr>
              <a:buSzPct val="100000"/>
              <a:buFont typeface="Arial" charset="0"/>
              <a:buAutoNum type="arabicPeriod"/>
            </a:pPr>
            <a:r>
              <a:rPr lang="en-US" altLang="en-US" sz="3000" i="0" dirty="0"/>
              <a:t>Can you explain the chart in terms of competitive response?  </a:t>
            </a:r>
          </a:p>
          <a:p>
            <a:pPr marL="514350" lvl="1" indent="-514350">
              <a:buClr>
                <a:srgbClr val="660066"/>
              </a:buClr>
              <a:buSzPct val="100000"/>
              <a:buFont typeface="Arial" charset="0"/>
              <a:buAutoNum type="arabicPeriod"/>
            </a:pPr>
            <a:r>
              <a:rPr lang="en-US" altLang="en-US" sz="3000" i="0" dirty="0"/>
              <a:t>What do you think the ultimate outcome would be in this scenario? Why?</a:t>
            </a:r>
          </a:p>
        </p:txBody>
      </p:sp>
      <p:pic>
        <p:nvPicPr>
          <p:cNvPr id="60420" name="Picture 6" descr="Figure 9.18 Price Wars!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312988" y="1419225"/>
            <a:ext cx="4518025" cy="2900363"/>
          </a:xfrm>
          <a:noFill/>
        </p:spPr>
      </p:pic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Auctions</a:t>
            </a:r>
          </a:p>
        </p:txBody>
      </p:sp>
      <p:sp>
        <p:nvSpPr>
          <p:cNvPr id="5734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Price is negotiated by buyer and seller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Bidders compete to buy item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Sealed or open bid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Reservation price: estimate of customer’s willingness to pay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If the price is higher than reservation, don’t buy; if it is lower, then buy</a:t>
            </a:r>
          </a:p>
          <a:p>
            <a:pPr lvl="1"/>
            <a:r>
              <a:rPr lang="en-US" altLang="en-US" dirty="0"/>
              <a:t>English auctions: bids start low &amp; increase</a:t>
            </a:r>
          </a:p>
          <a:p>
            <a:pPr lvl="1"/>
            <a:r>
              <a:rPr lang="en-US" altLang="en-US" dirty="0"/>
              <a:t>Dutch auctions: bids start high &amp; decrease  </a:t>
            </a:r>
          </a:p>
          <a:p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Value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Value</a:t>
            </a:r>
          </a:p>
          <a:p>
            <a:pPr lvl="1"/>
            <a:r>
              <a:rPr lang="en-US" altLang="en-US" dirty="0"/>
              <a:t>An assessment of what the customer gets compared with what the customer gives up </a:t>
            </a:r>
          </a:p>
          <a:p>
            <a:pPr lvl="1"/>
            <a:r>
              <a:rPr lang="en-US" altLang="en-US" dirty="0"/>
              <a:t>It is usually not a good idea to compete on price</a:t>
            </a:r>
          </a:p>
          <a:p>
            <a:pPr lvl="1"/>
            <a:r>
              <a:rPr lang="en-US" altLang="en-US" dirty="0"/>
              <a:t>Find benefits your customers want and charge for them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latin typeface="Century" pitchFamily="-108" charset="0"/>
                <a:cs typeface="Century" pitchFamily="-108" charset="0"/>
              </a:rPr>
              <a:t>Managerial Recap</a:t>
            </a:r>
            <a:br>
              <a:rPr lang="en-US" altLang="en-US" dirty="0"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latin typeface="Century" pitchFamily="-108" charset="0"/>
                <a:cs typeface="Century" pitchFamily="-108" charset="0"/>
              </a:rPr>
              <a:t>(slide 1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Pricing strategies are basically low, medium, or high</a:t>
            </a:r>
          </a:p>
          <a:p>
            <a:pPr lvl="1"/>
            <a:r>
              <a:rPr lang="en-US" altLang="en-US" dirty="0"/>
              <a:t>Company and its costs can dictate the lower-bound price</a:t>
            </a:r>
          </a:p>
          <a:p>
            <a:pPr lvl="1"/>
            <a:r>
              <a:rPr lang="en-US" altLang="en-US" dirty="0"/>
              <a:t>Customers’ willingness to pay marks the upper bound </a:t>
            </a:r>
          </a:p>
          <a:p>
            <a:pPr lvl="1"/>
            <a:r>
              <a:rPr lang="en-US" altLang="en-US" dirty="0"/>
              <a:t>In the middle, price is tweaked up or down relative to competitors’ prices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49</a:t>
            </a:fld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Why Is Pricing Important?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Price obtains value back from customers</a:t>
            </a:r>
          </a:p>
          <a:p>
            <a:pPr lvl="1"/>
            <a:r>
              <a:rPr lang="en-US" altLang="en-US" dirty="0"/>
              <a:t>Marketers set optimal pricing</a:t>
            </a:r>
          </a:p>
          <a:p>
            <a:r>
              <a:rPr lang="en-US" altLang="en-US" dirty="0"/>
              <a:t>Pricing …</a:t>
            </a:r>
          </a:p>
          <a:p>
            <a:pPr lvl="1"/>
            <a:r>
              <a:rPr lang="en-US" altLang="en-US" dirty="0"/>
              <a:t>Matches brand positioning</a:t>
            </a:r>
          </a:p>
          <a:p>
            <a:pPr lvl="1"/>
            <a:r>
              <a:rPr lang="en-US" altLang="en-US" dirty="0"/>
              <a:t>Affects demand</a:t>
            </a:r>
          </a:p>
          <a:p>
            <a:pPr lvl="1"/>
            <a:r>
              <a:rPr lang="en-US" altLang="en-US" dirty="0"/>
              <a:t>Can be used as a segmentation tool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Managerial Recap</a:t>
            </a:r>
            <a:br>
              <a:rPr lang="en-US" altLang="en-US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</a:br>
            <a:r>
              <a:rPr lang="en-US" altLang="en-US" sz="2000" dirty="0">
                <a:solidFill>
                  <a:srgbClr val="FFFFFF"/>
                </a:solidFill>
                <a:latin typeface="Century" pitchFamily="-108" charset="0"/>
                <a:cs typeface="Century" pitchFamily="-108" charset="0"/>
              </a:rPr>
              <a:t>(slide 2 of 2)</a:t>
            </a:r>
            <a:endParaRPr lang="en-US" altLang="en-US" dirty="0">
              <a:latin typeface="Century" pitchFamily="-108" charset="0"/>
              <a:cs typeface="Century" pitchFamily="-108" charset="0"/>
            </a:endParaRP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Pricing can be used to </a:t>
            </a:r>
          </a:p>
          <a:p>
            <a:pPr lvl="1">
              <a:defRPr/>
            </a:pPr>
            <a:r>
              <a:rPr lang="en-US" dirty="0"/>
              <a:t>Shape a brand’s positioning</a:t>
            </a:r>
          </a:p>
          <a:p>
            <a:pPr lvl="1">
              <a:defRPr/>
            </a:pPr>
            <a:r>
              <a:rPr lang="en-US" dirty="0"/>
              <a:t>Attract/repel different targets</a:t>
            </a:r>
          </a:p>
          <a:p>
            <a:pPr marL="457200" lvl="1" indent="0"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There are economic and psychological elements to pricing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50</a:t>
            </a:fld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Demand Curve/Line</a:t>
            </a:r>
          </a:p>
        </p:txBody>
      </p:sp>
      <p:pic>
        <p:nvPicPr>
          <p:cNvPr id="19460" name="Picture 6" descr="Figure 9.1 Demand Curve/Lin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5663" y="1600200"/>
            <a:ext cx="4892675" cy="302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Demand tends to decrease as price increases </a:t>
            </a:r>
          </a:p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Simple Pricing Strategies</a:t>
            </a:r>
          </a:p>
        </p:txBody>
      </p:sp>
      <p:pic>
        <p:nvPicPr>
          <p:cNvPr id="20484" name="Picture 5" descr="Figure 9.2 Pricing Strategi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2006600"/>
            <a:ext cx="4378325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 Cs of marketing directly affect pricing</a:t>
            </a:r>
          </a:p>
          <a:p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Pricing and Profitability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Profit (π) </a:t>
            </a:r>
            <a:br>
              <a:rPr lang="en-US" altLang="en-US" dirty="0"/>
            </a:br>
            <a:r>
              <a:rPr lang="en-US" altLang="en-US" sz="1900" dirty="0"/>
              <a:t>= (Price × Demand) – (Fixed costs) – (Variable costs × </a:t>
            </a:r>
            <a:br>
              <a:rPr lang="en-US" altLang="en-US" sz="1900" dirty="0"/>
            </a:br>
            <a:r>
              <a:rPr lang="en-US" altLang="en-US" sz="1900" dirty="0"/>
              <a:t>    Demand) </a:t>
            </a:r>
            <a:br>
              <a:rPr lang="en-US" altLang="en-US" sz="1900" dirty="0"/>
            </a:br>
            <a:r>
              <a:rPr lang="en-US" altLang="en-US" sz="1900" dirty="0"/>
              <a:t>= (Price – Variable costs) × Demand – (Fixed costs)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Profit increases as price increases</a:t>
            </a:r>
          </a:p>
          <a:p>
            <a:pPr lvl="1"/>
            <a:r>
              <a:rPr lang="en-US" altLang="en-US" dirty="0"/>
              <a:t>However, demand decreases when price increases</a:t>
            </a:r>
          </a:p>
          <a:p>
            <a:pPr lvl="2"/>
            <a:r>
              <a:rPr lang="en-US" altLang="en-US" dirty="0"/>
              <a:t>Need to find a happy medium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entury" pitchFamily="-108" charset="0"/>
                <a:cs typeface="Century" pitchFamily="-108" charset="0"/>
              </a:rPr>
              <a:t>Pricing and Elasticity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Elasticity</a:t>
            </a:r>
          </a:p>
          <a:p>
            <a:pPr lvl="1"/>
            <a:r>
              <a:rPr lang="en-US" altLang="en-US" dirty="0"/>
              <a:t>How much does demand (units sold) increase (or decrease) with a price change?</a:t>
            </a:r>
          </a:p>
          <a:p>
            <a:pPr lvl="2"/>
            <a:r>
              <a:rPr lang="en-US" altLang="en-US" dirty="0"/>
              <a:t>e.g., If decrease price, does volume increase cover lost revenue?</a:t>
            </a:r>
          </a:p>
          <a:p>
            <a:pPr lvl="1"/>
            <a:r>
              <a:rPr lang="en-US" altLang="en-US" dirty="0"/>
              <a:t>Inelastic: demand barely changes</a:t>
            </a:r>
          </a:p>
          <a:p>
            <a:pPr lvl="1"/>
            <a:r>
              <a:rPr lang="en-US" altLang="en-US" dirty="0"/>
              <a:t>Elastic: demand changes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8610600" y="6553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1B4E8E"/>
                </a:solidFill>
                <a:latin typeface="Century" panose="02040604050505020304" pitchFamily="18" charset="0"/>
              </a:defRPr>
            </a:lvl1pPr>
          </a:lstStyle>
          <a:p>
            <a:fld id="{0F5869DB-E256-4722-B9B6-0D6EC3CBE3A9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-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10357</TotalTime>
  <Words>1884</Words>
  <Application>Microsoft Office PowerPoint</Application>
  <PresentationFormat>On-screen Show (4:3)</PresentationFormat>
  <Paragraphs>318</Paragraphs>
  <Slides>50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ＭＳ Ｐゴシック</vt:lpstr>
      <vt:lpstr>Arial</vt:lpstr>
      <vt:lpstr>Calibri</vt:lpstr>
      <vt:lpstr>Cambria Math</vt:lpstr>
      <vt:lpstr>Century</vt:lpstr>
      <vt:lpstr>Times</vt:lpstr>
      <vt:lpstr>Times New Roman</vt:lpstr>
      <vt:lpstr>Blank Presentation</vt:lpstr>
      <vt:lpstr>1_Blank Presentation</vt:lpstr>
      <vt:lpstr>PowerPoint Presentation</vt:lpstr>
      <vt:lpstr>Pricing</vt:lpstr>
      <vt:lpstr>Marketing Framework</vt:lpstr>
      <vt:lpstr>Discussion Questions #1</vt:lpstr>
      <vt:lpstr>Why Is Pricing Important?</vt:lpstr>
      <vt:lpstr>Demand Curve/Line</vt:lpstr>
      <vt:lpstr>Simple Pricing Strategies</vt:lpstr>
      <vt:lpstr>Pricing and Profitability</vt:lpstr>
      <vt:lpstr>Pricing and Elasticity</vt:lpstr>
      <vt:lpstr>Elastic vs. Inelastic Demand</vt:lpstr>
      <vt:lpstr>Calculating Elasticity (slide 1 of 2)</vt:lpstr>
      <vt:lpstr>Calculating Elasticity (slide 2 of 2)</vt:lpstr>
      <vt:lpstr>Elasticity and Customer Segments</vt:lpstr>
      <vt:lpstr>Factors That Drive Demand</vt:lpstr>
      <vt:lpstr>Price Sensitivity</vt:lpstr>
      <vt:lpstr>Discussion Question #2</vt:lpstr>
      <vt:lpstr>Low Prices</vt:lpstr>
      <vt:lpstr>Covering Costs</vt:lpstr>
      <vt:lpstr>Break-Even Analysis</vt:lpstr>
      <vt:lpstr>Break-Even for a Good</vt:lpstr>
      <vt:lpstr>Break-Even for a Service</vt:lpstr>
      <vt:lpstr>Break-Even, if Service Fee = $100</vt:lpstr>
      <vt:lpstr>High Prices and Price Sensitivity</vt:lpstr>
      <vt:lpstr>Price Sensitivity and Scanner Data</vt:lpstr>
      <vt:lpstr>Price Sensitivity and Survey Methods</vt:lpstr>
      <vt:lpstr>Price Sensitivity and Conjoint Analysis</vt:lpstr>
      <vt:lpstr>Pricing Question</vt:lpstr>
      <vt:lpstr>Units or Revenue; Volume or Profits</vt:lpstr>
      <vt:lpstr>Profit Maximization</vt:lpstr>
      <vt:lpstr>Systematic Biases in Pricing (slide 1 of 5)</vt:lpstr>
      <vt:lpstr>Systematic Biases in Pricing (slide 2 of 5)</vt:lpstr>
      <vt:lpstr>Systematic Biases in Pricing (slide 3 of 5)</vt:lpstr>
      <vt:lpstr>Systematic Biases in Pricing (slide 4 of 5)</vt:lpstr>
      <vt:lpstr>Systematic Biases in Pricing (slide 5 of 5)</vt:lpstr>
      <vt:lpstr>Discussion Questions #3</vt:lpstr>
      <vt:lpstr>Price Discrimination</vt:lpstr>
      <vt:lpstr>Pricing Questions</vt:lpstr>
      <vt:lpstr>Quantity Discounts/Yield Management</vt:lpstr>
      <vt:lpstr>Pricing with a Quantity Discount</vt:lpstr>
      <vt:lpstr>Two-Part Tariffs</vt:lpstr>
      <vt:lpstr>Concept in Action: Discussion Question</vt:lpstr>
      <vt:lpstr>Product Life Cycle Pricing</vt:lpstr>
      <vt:lpstr>Price Fluctuations</vt:lpstr>
      <vt:lpstr>Coupons</vt:lpstr>
      <vt:lpstr>Game Theory</vt:lpstr>
      <vt:lpstr>Discussion Questions #4</vt:lpstr>
      <vt:lpstr>Auctions</vt:lpstr>
      <vt:lpstr>Value</vt:lpstr>
      <vt:lpstr>Managerial Recap (slide 1 of 2)</vt:lpstr>
      <vt:lpstr>Managerial Recap (slide 2 of 2)</vt:lpstr>
    </vt:vector>
  </TitlesOfParts>
  <Company>ted knapke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Management</dc:title>
  <dc:creator>ted knapke</dc:creator>
  <cp:lastModifiedBy>Amanda Blue</cp:lastModifiedBy>
  <cp:revision>412</cp:revision>
  <dcterms:created xsi:type="dcterms:W3CDTF">2011-05-18T16:06:45Z</dcterms:created>
  <dcterms:modified xsi:type="dcterms:W3CDTF">2016-10-06T20:05:45Z</dcterms:modified>
</cp:coreProperties>
</file>