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34" r:id="rId2"/>
  </p:sldMasterIdLst>
  <p:notesMasterIdLst>
    <p:notesMasterId r:id="rId52"/>
  </p:notesMasterIdLst>
  <p:handoutMasterIdLst>
    <p:handoutMasterId r:id="rId53"/>
  </p:handoutMasterIdLst>
  <p:sldIdLst>
    <p:sldId id="366" r:id="rId3"/>
    <p:sldId id="258" r:id="rId4"/>
    <p:sldId id="259" r:id="rId5"/>
    <p:sldId id="310" r:id="rId6"/>
    <p:sldId id="261" r:id="rId7"/>
    <p:sldId id="311" r:id="rId8"/>
    <p:sldId id="313" r:id="rId9"/>
    <p:sldId id="317" r:id="rId10"/>
    <p:sldId id="312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4" r:id="rId19"/>
    <p:sldId id="361" r:id="rId20"/>
    <p:sldId id="327" r:id="rId21"/>
    <p:sldId id="329" r:id="rId22"/>
    <p:sldId id="330" r:id="rId23"/>
    <p:sldId id="331" r:id="rId24"/>
    <p:sldId id="333" r:id="rId25"/>
    <p:sldId id="334" r:id="rId26"/>
    <p:sldId id="335" r:id="rId27"/>
    <p:sldId id="336" r:id="rId28"/>
    <p:sldId id="337" r:id="rId29"/>
    <p:sldId id="338" r:id="rId30"/>
    <p:sldId id="362" r:id="rId31"/>
    <p:sldId id="339" r:id="rId32"/>
    <p:sldId id="340" r:id="rId33"/>
    <p:sldId id="342" r:id="rId34"/>
    <p:sldId id="344" r:id="rId35"/>
    <p:sldId id="345" r:id="rId36"/>
    <p:sldId id="346" r:id="rId37"/>
    <p:sldId id="348" r:id="rId38"/>
    <p:sldId id="349" r:id="rId39"/>
    <p:sldId id="363" r:id="rId40"/>
    <p:sldId id="347" r:id="rId41"/>
    <p:sldId id="364" r:id="rId42"/>
    <p:sldId id="351" r:id="rId43"/>
    <p:sldId id="352" r:id="rId44"/>
    <p:sldId id="353" r:id="rId45"/>
    <p:sldId id="354" r:id="rId46"/>
    <p:sldId id="365" r:id="rId47"/>
    <p:sldId id="356" r:id="rId48"/>
    <p:sldId id="358" r:id="rId49"/>
    <p:sldId id="359" r:id="rId50"/>
    <p:sldId id="36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5040" autoAdjust="0"/>
  </p:normalViewPr>
  <p:slideViewPr>
    <p:cSldViewPr>
      <p:cViewPr varScale="1">
        <p:scale>
          <a:sx n="83" d="100"/>
          <a:sy n="83" d="100"/>
        </p:scale>
        <p:origin x="1310" y="77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31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3E8CCFEF-CEED-46CE-AF0B-5499107D3F9F}" type="datetime1">
              <a:rPr lang="en-US"/>
              <a:pPr>
                <a:defRPr/>
              </a:pPr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F079F589-1A3F-4B5E-8186-1662A07AC5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B8F6F137-46B3-4C32-AA50-37452ED86CD6}" type="datetime1">
              <a:rPr lang="en-US"/>
              <a:pPr>
                <a:defRPr/>
              </a:pPr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8A8BB40B-0B26-4CFC-9095-AC51C6D20F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B4141A-EBA7-4E1C-883C-58A0C0B175F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9.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2E6BFB64-C110-4FBB-B348-38FACFA72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8FE7DE5A-5B35-4297-A1AC-4CC064F0E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2AE7A61-8EC3-4873-AA92-E0D741499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50C22C8-D5A8-4A95-A92C-D44B09F6A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4EAA68A8-B2D3-444C-8D9B-085AEB76D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BE08133C-542E-41FB-BE27-DF6AC3A43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4A2B9126-A848-40EE-9799-3AF59A1479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ED8DE6C-80F6-4EFD-85C8-58947A682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8CE71EE6-0DDE-49C4-8286-EC298B36A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0715CC4-84F9-4256-A717-931150392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C911BB0E-9F20-4E87-B7AC-22F2D3168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DEDEB9DE-4A2D-4CFC-9922-517826696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10.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>
                <a:ea typeface="ＭＳ Ｐゴシック" panose="020B0600070205080204" pitchFamily="34" charset="-128"/>
              </a:rPr>
              <a:pPr/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Channels and Supply Chains</a:t>
            </a:r>
          </a:p>
        </p:txBody>
      </p:sp>
      <p:sp>
        <p:nvSpPr>
          <p:cNvPr id="23555" name="Text Placeholder 8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114800"/>
          </a:xfrm>
        </p:spPr>
        <p:txBody>
          <a:bodyPr/>
          <a:lstStyle/>
          <a:p>
            <a:r>
              <a:rPr lang="en-US" altLang="en-US" dirty="0"/>
              <a:t>Supply chain</a:t>
            </a:r>
          </a:p>
          <a:p>
            <a:pPr lvl="1"/>
            <a:r>
              <a:rPr lang="en-US" altLang="en-US" dirty="0"/>
              <a:t>Upstream partners</a:t>
            </a:r>
          </a:p>
          <a:p>
            <a:r>
              <a:rPr lang="en-US" altLang="en-US" dirty="0"/>
              <a:t>Channel members</a:t>
            </a:r>
          </a:p>
          <a:p>
            <a:pPr lvl="1"/>
            <a:r>
              <a:rPr lang="en-US" altLang="en-US" dirty="0"/>
              <a:t>Downstream partners</a:t>
            </a:r>
          </a:p>
          <a:p>
            <a:endParaRPr lang="en-US" altLang="en-US" dirty="0"/>
          </a:p>
        </p:txBody>
      </p:sp>
      <p:pic>
        <p:nvPicPr>
          <p:cNvPr id="23556" name="Picture 6" descr="Figure 10.5 Channels and Supply Cha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24025"/>
            <a:ext cx="3733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Channel Questions #2</a:t>
            </a:r>
          </a:p>
        </p:txBody>
      </p:sp>
      <p:sp>
        <p:nvSpPr>
          <p:cNvPr id="15364" name="Text Placeholder 4"/>
          <p:cNvSpPr>
            <a:spLocks noGrp="1"/>
          </p:cNvSpPr>
          <p:nvPr>
            <p:ph type="body" sz="half" idx="2"/>
          </p:nvPr>
        </p:nvSpPr>
        <p:spPr>
          <a:xfrm>
            <a:off x="990600" y="4267200"/>
            <a:ext cx="7467600" cy="1981200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Who is in Amazon’s supply chain?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Who is in Pixar’s channel?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How is Dell’s distribution different from the others?</a:t>
            </a:r>
          </a:p>
        </p:txBody>
      </p:sp>
      <p:pic>
        <p:nvPicPr>
          <p:cNvPr id="24580" name="Picture 6" descr="Figure 10.4 Forms of Distribution Channel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70188" y="1366838"/>
            <a:ext cx="3603625" cy="2900362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The What, Why, &amp; How of Channels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“what” of channels</a:t>
            </a:r>
          </a:p>
          <a:p>
            <a:pPr lvl="1"/>
            <a:r>
              <a:rPr lang="en-US" altLang="en-US" dirty="0"/>
              <a:t>Network of suppliers and providers</a:t>
            </a:r>
          </a:p>
          <a:p>
            <a:r>
              <a:rPr lang="en-US" altLang="en-US" dirty="0"/>
              <a:t>The “why” of channels</a:t>
            </a:r>
          </a:p>
          <a:p>
            <a:pPr lvl="1"/>
            <a:r>
              <a:rPr lang="en-US" altLang="en-US" dirty="0"/>
              <a:t>Effectiveness and efficiency</a:t>
            </a:r>
          </a:p>
          <a:p>
            <a:r>
              <a:rPr lang="en-US" altLang="en-US" dirty="0"/>
              <a:t>The “how” of channels</a:t>
            </a:r>
          </a:p>
          <a:p>
            <a:pPr lvl="1"/>
            <a:r>
              <a:rPr lang="en-US" altLang="en-US" dirty="0"/>
              <a:t>Designing effective and efficient channels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How to Design Channels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Intensive distribution: widely distributed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Drugstores, supermarkets, discount stores, convenience stores, etc. </a:t>
            </a:r>
            <a:endParaRPr lang="en-US" altLang="en-US" dirty="0"/>
          </a:p>
          <a:p>
            <a:pPr lvl="1"/>
            <a:r>
              <a:rPr lang="en-US" altLang="en-US" dirty="0"/>
              <a:t>Usually for </a:t>
            </a:r>
            <a:r>
              <a:rPr lang="en-US" altLang="en-US" dirty="0">
                <a:cs typeface="Times New Roman" pitchFamily="18" charset="0"/>
              </a:rPr>
              <a:t>simple, inexpensive, easily transported products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e.g., Snack food, shampoo, newspapers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Pull strategy: promote directly to end consumers to pull through channel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Design Channels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Selective distribution: limited distribution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Usually for complex and/or expensive products that require assistance 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e.g., Most cars, computers, appliances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Push strategy: promote to distribution partners to push goods to consumer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Manufacturer has more control due to fewer relationships to manage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Design Channels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Exclusive distribution: extremely selective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e.g., Ferrari and Rolex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Manufacturers have the most control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May become monopolistic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Design Channels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4 of 4)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much distribution?</a:t>
            </a:r>
          </a:p>
          <a:p>
            <a:pPr lvl="1"/>
            <a:r>
              <a:rPr lang="en-US" altLang="en-US" dirty="0"/>
              <a:t>Design needs to be consistent with other marketing elements</a:t>
            </a:r>
          </a:p>
          <a:p>
            <a:pPr lvl="2"/>
            <a:r>
              <a:rPr lang="en-US" altLang="en-US" dirty="0"/>
              <a:t>Wide distribution </a:t>
            </a:r>
          </a:p>
          <a:p>
            <a:pPr lvl="3"/>
            <a:r>
              <a:rPr lang="en-US" altLang="en-US" dirty="0"/>
              <a:t>Usually goes with heavy promotion, lower prices, and average or lower-quality products</a:t>
            </a:r>
          </a:p>
          <a:p>
            <a:pPr lvl="2"/>
            <a:r>
              <a:rPr lang="en-US" altLang="en-US" dirty="0"/>
              <a:t>Exclusive distribution </a:t>
            </a:r>
          </a:p>
          <a:p>
            <a:pPr lvl="3"/>
            <a:r>
              <a:rPr lang="en-US" altLang="en-US" dirty="0"/>
              <a:t>Usually goes with less promotion, higher prices, and higher-quality products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Push vs. Pull Strategies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Push strategy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Incentives are offered to distribution partners to push products through the channel</a:t>
            </a:r>
          </a:p>
          <a:p>
            <a:pPr lvl="1"/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Pull strategy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Incentives are offered to consumers to pull products through the channel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Push vs. Pull Strategies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pic>
        <p:nvPicPr>
          <p:cNvPr id="31747" name="Picture 2" descr="Figure 10.6 Push vs. Pull Strategi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44613" y="1987550"/>
            <a:ext cx="6454775" cy="38735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Power and Conflict in Channels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/>
              <a:t>Conflict arises in distribution channels</a:t>
            </a:r>
          </a:p>
          <a:p>
            <a:pPr lvl="1"/>
            <a:r>
              <a:rPr lang="en-US" altLang="en-US" dirty="0"/>
              <a:t>Some conflict can be healthy</a:t>
            </a:r>
          </a:p>
          <a:p>
            <a:pPr lvl="1"/>
            <a:r>
              <a:rPr lang="en-US" altLang="en-US" dirty="0"/>
              <a:t>Some conflict can end a partnership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Power </a:t>
            </a:r>
          </a:p>
          <a:p>
            <a:pPr lvl="1"/>
            <a:r>
              <a:rPr lang="en-US" altLang="en-US" dirty="0"/>
              <a:t>Power is usually defined by size </a:t>
            </a:r>
          </a:p>
          <a:p>
            <a:pPr lvl="1"/>
            <a:r>
              <a:rPr lang="en-US" altLang="en-US" dirty="0"/>
              <a:t>Power can be used to win conflict</a:t>
            </a:r>
          </a:p>
          <a:p>
            <a:pPr lvl="1"/>
            <a:r>
              <a:rPr lang="en-US" altLang="en-US" dirty="0"/>
              <a:t>Exerting power over distribution partners can lead to resentment and lack of cooperation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10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52600" y="2133600"/>
            <a:ext cx="7239000" cy="1752600"/>
          </a:xfrm>
        </p:spPr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Channels of Distribution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430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858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10.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Transaction Cost Analysis (TCA)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/>
              <a:t>Model that considers channel members’ production costs &amp; governance costs	 </a:t>
            </a:r>
          </a:p>
          <a:p>
            <a:pPr lvl="1"/>
            <a:r>
              <a:rPr lang="en-US" altLang="en-US" dirty="0"/>
              <a:t>Goal is to minimize both costs</a:t>
            </a:r>
          </a:p>
          <a:p>
            <a:r>
              <a:rPr lang="en-US" altLang="en-US" dirty="0">
                <a:cs typeface="Times New Roman" pitchFamily="18" charset="0"/>
              </a:rPr>
              <a:t>Production cost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Cost of producing/bringing product to market  </a:t>
            </a:r>
          </a:p>
          <a:p>
            <a:r>
              <a:rPr lang="en-US" altLang="en-US" dirty="0">
                <a:cs typeface="Times New Roman" pitchFamily="18" charset="0"/>
              </a:rPr>
              <a:t>Governance cost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Cost involved with relational issues incurred by coordinating enterprise and controlling one’s partners</a:t>
            </a:r>
            <a:r>
              <a:rPr lang="en-US" altLang="en-US" dirty="0"/>
              <a:t> </a:t>
            </a:r>
          </a:p>
          <a:p>
            <a:pPr marL="914400" lvl="2" indent="0"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Transaction Value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Perspective that emphasizes the benefits a company brings to its partners</a:t>
            </a:r>
          </a:p>
          <a:p>
            <a:pPr lvl="1"/>
            <a:r>
              <a:rPr lang="en-US" altLang="en-US" dirty="0"/>
              <a:t>Goes beyond cost reductions </a:t>
            </a:r>
          </a:p>
          <a:p>
            <a:pPr lvl="1"/>
            <a:r>
              <a:rPr lang="en-US" altLang="en-US" dirty="0"/>
              <a:t>Uses human relationship terms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Communication enhances trust</a:t>
            </a:r>
          </a:p>
          <a:p>
            <a:pPr lvl="1"/>
            <a:r>
              <a:rPr lang="en-US" altLang="en-US" dirty="0"/>
              <a:t>Trust is the willingness and ability to deliver on promises  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Ways to Resolve Conflict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Communicate</a:t>
            </a:r>
          </a:p>
          <a:p>
            <a:r>
              <a:rPr lang="en-US" altLang="en-US" dirty="0"/>
              <a:t>Exchange personnel</a:t>
            </a:r>
          </a:p>
          <a:p>
            <a:r>
              <a:rPr lang="en-US" altLang="en-US" dirty="0"/>
              <a:t>Sponsor joint research projects</a:t>
            </a:r>
          </a:p>
          <a:p>
            <a:r>
              <a:rPr lang="en-US" altLang="en-US" dirty="0"/>
              <a:t>Mediation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Negotiate through a third party that determines the two parties’ utility functions</a:t>
            </a:r>
            <a:endParaRPr lang="en-US" altLang="en-US" dirty="0"/>
          </a:p>
          <a:p>
            <a:r>
              <a:rPr lang="en-US" altLang="en-US" dirty="0"/>
              <a:t>Arbitration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The third party makes a binding decision for the two parties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Revenue Sharing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Double marginalization: the problem</a:t>
            </a:r>
          </a:p>
          <a:p>
            <a:pPr lvl="1"/>
            <a:r>
              <a:rPr lang="en-US" altLang="en-US" dirty="0"/>
              <a:t>The manufacturer wants a markup</a:t>
            </a:r>
          </a:p>
          <a:p>
            <a:pPr lvl="1"/>
            <a:r>
              <a:rPr lang="en-US" altLang="en-US" dirty="0"/>
              <a:t>The retailer wants a second markup </a:t>
            </a:r>
          </a:p>
        </p:txBody>
      </p:sp>
      <p:pic>
        <p:nvPicPr>
          <p:cNvPr id="36868" name="Picture 6" descr="Figure 10.7 Double Marginalization: The Probl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3181350"/>
            <a:ext cx="5083175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Revenue Sharing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Double marginalization: solutions</a:t>
            </a:r>
          </a:p>
        </p:txBody>
      </p:sp>
      <p:pic>
        <p:nvPicPr>
          <p:cNvPr id="37892" name="Picture 6" descr="Figure 10.8 Double Marginalization: Solu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2425700"/>
            <a:ext cx="630555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#2</a:t>
            </a:r>
          </a:p>
        </p:txBody>
      </p:sp>
      <p:sp>
        <p:nvSpPr>
          <p:cNvPr id="3891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wouldn’t the manufacturer just avoid the double marginalization problem entirely and go directly to the consumer?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Integration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4819" name="Content Placeholder 6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All functions within a channel need to be completed</a:t>
            </a:r>
          </a:p>
          <a:p>
            <a:endParaRPr lang="en-US" altLang="en-US" dirty="0"/>
          </a:p>
          <a:p>
            <a:r>
              <a:rPr lang="en-US" altLang="en-US" dirty="0"/>
              <a:t>Revisit make-or-buy decision</a:t>
            </a:r>
          </a:p>
          <a:p>
            <a:pPr lvl="1"/>
            <a:r>
              <a:rPr lang="en-US" altLang="en-US" dirty="0"/>
              <a:t>Make: complete a function yourself</a:t>
            </a:r>
          </a:p>
          <a:p>
            <a:pPr lvl="1"/>
            <a:r>
              <a:rPr lang="en-US" altLang="en-US" dirty="0"/>
              <a:t>Buy: outsource a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Integration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Vertical integration</a:t>
            </a:r>
          </a:p>
          <a:p>
            <a:pPr lvl="1"/>
            <a:r>
              <a:rPr lang="en-US" altLang="en-US" dirty="0"/>
              <a:t>Moving backward or forward in a channel</a:t>
            </a:r>
          </a:p>
          <a:p>
            <a:r>
              <a:rPr lang="en-US" altLang="en-US" dirty="0"/>
              <a:t>Forward integration</a:t>
            </a:r>
          </a:p>
          <a:p>
            <a:pPr lvl="1"/>
            <a:r>
              <a:rPr lang="en-US" altLang="en-US" dirty="0"/>
              <a:t>Moving forward in a distribution channel</a:t>
            </a:r>
          </a:p>
          <a:p>
            <a:pPr lvl="2"/>
            <a:r>
              <a:rPr lang="en-US" altLang="en-US" dirty="0"/>
              <a:t>e.g., Manufacturer opens its own retail stores</a:t>
            </a:r>
          </a:p>
          <a:p>
            <a:r>
              <a:rPr lang="en-US" altLang="en-US" dirty="0"/>
              <a:t>Backward integration</a:t>
            </a:r>
          </a:p>
          <a:p>
            <a:pPr lvl="1"/>
            <a:r>
              <a:rPr lang="en-US" altLang="en-US" dirty="0"/>
              <a:t>Moving backward in a distribution channel</a:t>
            </a:r>
          </a:p>
          <a:p>
            <a:pPr lvl="2"/>
            <a:r>
              <a:rPr lang="en-US" altLang="en-US" dirty="0"/>
              <a:t>e.g., Manufacturer controls raw materials or retailer sets up private label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Integration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Private label</a:t>
            </a:r>
          </a:p>
          <a:p>
            <a:pPr lvl="1"/>
            <a:r>
              <a:rPr lang="en-US" altLang="en-US" dirty="0"/>
              <a:t>Type of backward integration</a:t>
            </a:r>
          </a:p>
          <a:p>
            <a:pPr lvl="1"/>
            <a:r>
              <a:rPr lang="en-US" altLang="en-US" dirty="0"/>
              <a:t>Advantages</a:t>
            </a:r>
          </a:p>
          <a:p>
            <a:pPr lvl="2"/>
            <a:r>
              <a:rPr lang="en-US" altLang="en-US" dirty="0"/>
              <a:t>Gives retailer negotiating power with manufacturers</a:t>
            </a:r>
          </a:p>
          <a:p>
            <a:pPr lvl="2"/>
            <a:r>
              <a:rPr lang="en-US" altLang="en-US" dirty="0"/>
              <a:t>Offers significant margins</a:t>
            </a:r>
          </a:p>
          <a:p>
            <a:pPr lvl="2"/>
            <a:r>
              <a:rPr lang="en-US" altLang="en-US" dirty="0"/>
              <a:t>Helps differentiate retailer from other retailers</a:t>
            </a:r>
          </a:p>
          <a:p>
            <a:pPr lvl="3"/>
            <a:r>
              <a:rPr lang="en-US" altLang="en-US" dirty="0"/>
              <a:t>e.g., Great Value oatmeal is only at </a:t>
            </a:r>
            <a:r>
              <a:rPr lang="en-US" altLang="en-US" dirty="0" err="1"/>
              <a:t>Walmart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Global Channels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Channels can be complicated</a:t>
            </a:r>
          </a:p>
        </p:txBody>
      </p:sp>
      <p:pic>
        <p:nvPicPr>
          <p:cNvPr id="43012" name="Picture 2" descr="Figure 10.9 Global Chann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950" y="2392363"/>
            <a:ext cx="4356100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888" y="2017713"/>
            <a:ext cx="6880225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#3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How might Anheuser-Busch engage in forward integration?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How might Google engage in backward integration?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&amp; Retail Classifications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Retailers</a:t>
            </a:r>
            <a:r>
              <a:rPr lang="en-US" altLang="en-US" dirty="0"/>
              <a:t> have been gaining power and momentum over the past 10–20 years</a:t>
            </a:r>
          </a:p>
          <a:p>
            <a:r>
              <a:rPr lang="en-US" altLang="en-US" dirty="0">
                <a:cs typeface="Times New Roman" pitchFamily="18" charset="0"/>
              </a:rPr>
              <a:t>Retailers are classified by ownership, level of service, and product assortment</a:t>
            </a:r>
          </a:p>
          <a:p>
            <a:r>
              <a:rPr lang="en-US" altLang="en-US" dirty="0">
                <a:cs typeface="Times New Roman" pitchFamily="18" charset="0"/>
              </a:rPr>
              <a:t>Management’s level of ownership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Independent retailers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Branded store chains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Franchises</a:t>
            </a:r>
          </a:p>
          <a:p>
            <a:pPr>
              <a:buFont typeface="Times" pitchFamily="-108" charset="0"/>
              <a:buNone/>
            </a:pP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Classifications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Level of service provided</a:t>
            </a:r>
          </a:p>
          <a:p>
            <a:pPr marL="742950" lvl="2" indent="-342900">
              <a:buClr>
                <a:srgbClr val="1B4E8E"/>
              </a:buClr>
              <a:buFont typeface="Times" pitchFamily="-108" charset="0"/>
              <a:buChar char="•"/>
            </a:pPr>
            <a:r>
              <a:rPr lang="en-US" altLang="en-US" dirty="0">
                <a:cs typeface="Times New Roman" pitchFamily="18" charset="0"/>
              </a:rPr>
              <a:t>Usually related to price points</a:t>
            </a:r>
          </a:p>
          <a:p>
            <a:pPr marL="742950" lvl="2" indent="-342900">
              <a:buClr>
                <a:srgbClr val="660066"/>
              </a:buClr>
              <a:buFont typeface="Times" pitchFamily="-108" charset="0"/>
              <a:buChar char="•"/>
            </a:pPr>
            <a:endParaRPr lang="en-US" altLang="en-US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Product assortment carried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Specialty: carry depth not much breadth</a:t>
            </a:r>
          </a:p>
          <a:p>
            <a:pPr lvl="3"/>
            <a:r>
              <a:rPr lang="en-US" altLang="en-US" dirty="0">
                <a:cs typeface="Times New Roman" pitchFamily="18" charset="0"/>
              </a:rPr>
              <a:t>e.g., Toy stores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General merchandise: carry breadth but not much depth </a:t>
            </a:r>
          </a:p>
          <a:p>
            <a:pPr lvl="3"/>
            <a:r>
              <a:rPr lang="en-US" altLang="en-US" dirty="0">
                <a:cs typeface="Times New Roman" pitchFamily="18" charset="0"/>
              </a:rPr>
              <a:t>e.g., Department stores</a:t>
            </a:r>
          </a:p>
          <a:p>
            <a:pPr marL="742950" lvl="2" indent="-342900">
              <a:buClr>
                <a:srgbClr val="660066"/>
              </a:buClr>
              <a:buFont typeface="Times" pitchFamily="-108" charset="0"/>
              <a:buChar char="•"/>
            </a:pPr>
            <a:endParaRPr lang="en-US" altLang="en-US" dirty="0">
              <a:cs typeface="Times New Roman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Employees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Retail employees are important</a:t>
            </a:r>
          </a:p>
          <a:p>
            <a:r>
              <a:rPr lang="en-US" altLang="en-US" dirty="0"/>
              <a:t>Connect the retailer and its customers</a:t>
            </a:r>
          </a:p>
          <a:p>
            <a:r>
              <a:rPr lang="en-US" altLang="en-US" dirty="0"/>
              <a:t>Retailers should hire selectively, train well, and pay fairly</a:t>
            </a:r>
          </a:p>
          <a:p>
            <a:pPr lvl="1"/>
            <a:r>
              <a:rPr lang="en-US" altLang="en-US" dirty="0"/>
              <a:t>Dissatisfied employees can lead to dissatisfied customers and employee turnover</a:t>
            </a:r>
          </a:p>
          <a:p>
            <a:pPr lvl="1"/>
            <a:r>
              <a:rPr lang="en-US" altLang="en-US" dirty="0"/>
              <a:t>Employee turnover leads to new associates who cause further customer dissatisfaction</a:t>
            </a:r>
          </a:p>
          <a:p>
            <a:pPr marL="914400" lvl="2" indent="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Operations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Retailing is a service</a:t>
            </a:r>
          </a:p>
          <a:p>
            <a:r>
              <a:rPr lang="en-US" altLang="en-US" dirty="0">
                <a:cs typeface="Times New Roman" pitchFamily="18" charset="0"/>
              </a:rPr>
              <a:t>Retailers should flowchart operations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Front-stage: elements customers see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Backstage: elements customers do not see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Must be run efficiently to support front-stage</a:t>
            </a:r>
          </a:p>
          <a:p>
            <a:r>
              <a:rPr lang="en-US" altLang="en-US" dirty="0"/>
              <a:t>The goal is to create effective and efficient processes</a:t>
            </a:r>
          </a:p>
          <a:p>
            <a:r>
              <a:rPr lang="en-US" altLang="en-US" dirty="0"/>
              <a:t>Self-service is a way to streamline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Location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is important</a:t>
            </a:r>
          </a:p>
          <a:p>
            <a:pPr marL="0" lvl="1" indent="0">
              <a:buClr>
                <a:srgbClr val="660066"/>
              </a:buClr>
              <a:buSzTx/>
              <a:buFont typeface="Arial" charset="0"/>
              <a:buNone/>
              <a:defRPr/>
            </a:pPr>
            <a:endParaRPr lang="en-US" sz="3000" dirty="0">
              <a:cs typeface="Times New Roman" pitchFamily="18" charset="0"/>
            </a:endParaRPr>
          </a:p>
          <a:p>
            <a:pPr marL="342900" lvl="1" indent="-342900">
              <a:buClr>
                <a:srgbClr val="660066"/>
              </a:buClr>
              <a:buSzTx/>
              <a:buFont typeface="Times" pitchFamily="-108" charset="0"/>
              <a:buChar char="•"/>
              <a:defRPr/>
            </a:pPr>
            <a:r>
              <a:rPr lang="en-US" sz="3000" dirty="0">
                <a:cs typeface="Times New Roman" pitchFamily="18" charset="0"/>
              </a:rPr>
              <a:t>Determine appropriate success factors for your specific business; analyze locations to pick ideal sites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e.g., Population densities, income and social class distributions, median ages, household composition 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Retailing Growth Strategies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Provide additional services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Target additional segments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Open multiple stores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Expand internationally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e.g., Exporting, joint ventures, direct foreign investment, and license agreements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Global outsourcing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India &amp; technology, China &amp; manufacturing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Franchising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Unique format of multisite expansion</a:t>
            </a:r>
          </a:p>
          <a:p>
            <a:pPr lvl="1"/>
            <a:r>
              <a:rPr lang="en-US" altLang="en-US" dirty="0"/>
              <a:t>Company can retain some control without complete ownership or capital expenditure</a:t>
            </a:r>
          </a:p>
          <a:p>
            <a:r>
              <a:rPr lang="en-US" altLang="en-US" dirty="0"/>
              <a:t>Benefits</a:t>
            </a:r>
          </a:p>
          <a:p>
            <a:pPr lvl="1"/>
            <a:r>
              <a:rPr lang="en-US" altLang="en-US" dirty="0"/>
              <a:t>Franchisor: receives capital, scales of economy, committed people, less risk, can focus on core functions</a:t>
            </a:r>
          </a:p>
          <a:p>
            <a:pPr lvl="1"/>
            <a:r>
              <a:rPr lang="en-US" altLang="en-US" dirty="0"/>
              <a:t>Franchisee: well-known brand and some market awareness, supplier relationships, templates for training, central support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Types of Franchising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Product franchising</a:t>
            </a:r>
          </a:p>
          <a:p>
            <a:pPr lvl="1"/>
            <a:r>
              <a:rPr lang="en-US" altLang="en-US" dirty="0"/>
              <a:t>Supplier authorizes a distributor in a territory to carry its products, use its brand name, benefit from its advertising, etc.</a:t>
            </a:r>
          </a:p>
          <a:p>
            <a:pPr lvl="1"/>
            <a:r>
              <a:rPr lang="en-US" altLang="en-US" dirty="0"/>
              <a:t>e.g., Ford dealers, Coca-Cola bottlers</a:t>
            </a:r>
          </a:p>
          <a:p>
            <a:r>
              <a:rPr lang="en-US" altLang="en-US" dirty="0"/>
              <a:t>Business format franchising</a:t>
            </a:r>
          </a:p>
          <a:p>
            <a:pPr lvl="1"/>
            <a:r>
              <a:rPr lang="en-US" altLang="en-US" dirty="0"/>
              <a:t>Company offers a proven system to conduct business, marketing support, brand name, advertising, etc., to the franchisee</a:t>
            </a:r>
          </a:p>
          <a:p>
            <a:pPr lvl="1"/>
            <a:r>
              <a:rPr lang="en-US" altLang="en-US" dirty="0"/>
              <a:t>e.g., McDonald’s, Holiday Inn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E-Commerce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Internet is an important channel </a:t>
            </a:r>
          </a:p>
          <a:p>
            <a:pPr lvl="1"/>
            <a:r>
              <a:rPr lang="en-US" altLang="en-US" dirty="0"/>
              <a:t>Online retail sales are about $180 billion, growing about 10% a year</a:t>
            </a:r>
          </a:p>
          <a:p>
            <a:pPr lvl="2"/>
            <a:r>
              <a:rPr lang="en-US" altLang="en-US" dirty="0"/>
              <a:t>Still only 11% of total retail sales</a:t>
            </a:r>
          </a:p>
          <a:p>
            <a:pPr lvl="1"/>
            <a:r>
              <a:rPr lang="en-US" altLang="en-US" dirty="0"/>
              <a:t>Customers are younger and more affluent</a:t>
            </a:r>
          </a:p>
          <a:p>
            <a:pPr lvl="1"/>
            <a:r>
              <a:rPr lang="en-US" altLang="en-US" dirty="0"/>
              <a:t>Customer characteristics are changing to match customers in general markets</a:t>
            </a:r>
          </a:p>
          <a:p>
            <a:pPr lvl="1"/>
            <a:r>
              <a:rPr lang="en-US" altLang="en-US" dirty="0"/>
              <a:t>United States dominates but not by much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Apple introduced the Apple retail store in 2001 when it had less than 3% of the computer market—prior to its introduction of the iPod. Previously, Apple computers were sold through local computer retailers.</a:t>
            </a:r>
          </a:p>
          <a:p>
            <a:pPr marL="971550" lvl="1" indent="-457200">
              <a:buFont typeface="Arial" charset="0"/>
              <a:buAutoNum type="arabicPeriod"/>
            </a:pPr>
            <a:r>
              <a:rPr lang="en-US" altLang="en-US" dirty="0"/>
              <a:t>What do you think prompted the idea for Apple’s new retail strategy?</a:t>
            </a:r>
          </a:p>
          <a:p>
            <a:pPr marL="971550" lvl="1" indent="-457200">
              <a:buFont typeface="Arial" charset="0"/>
              <a:buAutoNum type="arabicPeriod"/>
            </a:pPr>
            <a:r>
              <a:rPr lang="en-US" altLang="en-US" dirty="0"/>
              <a:t>What were the risks associated with this strategy?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Asian Internet Penetration Percentages</a:t>
            </a:r>
          </a:p>
        </p:txBody>
      </p:sp>
      <p:pic>
        <p:nvPicPr>
          <p:cNvPr id="54275" name="Picture 2" descr="Figure 10.10 Asian Internet Penetration Percentag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1800" y="1905000"/>
            <a:ext cx="5740400" cy="3838575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#4</a:t>
            </a:r>
          </a:p>
        </p:txBody>
      </p:sp>
      <p:pic>
        <p:nvPicPr>
          <p:cNvPr id="55300" name="Picture 6" descr="Figure 10.11 Channels Provide Convenience and Flexibility to Consu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600200"/>
            <a:ext cx="70485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How do you see the future for the distribution of entertainment programs?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Catalog Sales</a:t>
            </a:r>
          </a:p>
        </p:txBody>
      </p:sp>
      <p:sp>
        <p:nvSpPr>
          <p:cNvPr id="512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catalogers are B2B companies</a:t>
            </a:r>
          </a:p>
          <a:p>
            <a:pPr lvl="1"/>
            <a:r>
              <a:rPr lang="en-US" dirty="0"/>
              <a:t>e.g., Dell, Staples, etc.</a:t>
            </a:r>
          </a:p>
          <a:p>
            <a:r>
              <a:rPr lang="en-US" dirty="0"/>
              <a:t>80 of the top 100 catalogers continue to see sales growth</a:t>
            </a:r>
          </a:p>
          <a:p>
            <a:r>
              <a:rPr lang="en-US" dirty="0"/>
              <a:t>Internet is well-suited for a search while catalogs still dominate browsing</a:t>
            </a:r>
          </a:p>
          <a:p>
            <a:pPr lvl="1"/>
            <a:r>
              <a:rPr lang="en-US" dirty="0"/>
              <a:t>Catalogs often complement not compete with Internet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Sales Force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Utilized extensively with a push strategy</a:t>
            </a:r>
          </a:p>
          <a:p>
            <a:r>
              <a:rPr lang="en-US" altLang="en-US" dirty="0">
                <a:cs typeface="Times New Roman" pitchFamily="18" charset="0"/>
              </a:rPr>
              <a:t>Important with undifferentiated products</a:t>
            </a:r>
          </a:p>
          <a:p>
            <a:r>
              <a:rPr lang="en-US" altLang="ko-KR" dirty="0">
                <a:cs typeface="Times New Roman" pitchFamily="18" charset="0"/>
              </a:rPr>
              <a:t>Issues</a:t>
            </a:r>
          </a:p>
          <a:p>
            <a:pPr lvl="1"/>
            <a:r>
              <a:rPr lang="en-US" altLang="ko-KR" dirty="0">
                <a:cs typeface="Times New Roman" pitchFamily="18" charset="0"/>
              </a:rPr>
              <a:t>How many?</a:t>
            </a:r>
          </a:p>
          <a:p>
            <a:pPr lvl="1"/>
            <a:r>
              <a:rPr lang="en-US" altLang="ko-KR" dirty="0">
                <a:cs typeface="Times New Roman" pitchFamily="18" charset="0"/>
              </a:rPr>
              <a:t>How to compensate them?</a:t>
            </a:r>
          </a:p>
          <a:p>
            <a:pPr lvl="2"/>
            <a:r>
              <a:rPr lang="en-US" altLang="ko-KR" dirty="0">
                <a:cs typeface="Times New Roman" pitchFamily="18" charset="0"/>
              </a:rPr>
              <a:t>Usually salary plus bonuses</a:t>
            </a:r>
          </a:p>
          <a:p>
            <a:pPr lvl="2"/>
            <a:r>
              <a:rPr lang="en-US" altLang="ko-KR" dirty="0">
                <a:cs typeface="Times New Roman" pitchFamily="18" charset="0"/>
              </a:rPr>
              <a:t>Tie compensation to performance evaluation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Sales force evaluation factors</a:t>
            </a:r>
          </a:p>
          <a:p>
            <a:pPr marL="1200150" lvl="1">
              <a:lnSpc>
                <a:spcPct val="90000"/>
              </a:lnSpc>
              <a:buClrTx/>
            </a:pPr>
            <a:r>
              <a:rPr lang="en-US" altLang="en-US" sz="2400" dirty="0">
                <a:cs typeface="Times New Roman" pitchFamily="18" charset="0"/>
              </a:rPr>
              <a:t>e.g., Sales, time with clients, expertise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Sales Force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924800" cy="4343400"/>
          </a:xfrm>
        </p:spPr>
        <p:txBody>
          <a:bodyPr/>
          <a:lstStyle/>
          <a:p>
            <a:r>
              <a:rPr lang="en-US" altLang="en-US"/>
              <a:t>Sales force size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Estimate workload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itchFamily="18" charset="0"/>
              </a:rPr>
              <a:t>100,000 stores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itchFamily="18" charset="0"/>
              </a:rPr>
              <a:t>12 visits each per year for 30 minutes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itchFamily="18" charset="0"/>
              </a:rPr>
              <a:t>50 weeks per year × 40 hours a week = 2,000 hours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itchFamily="18" charset="0"/>
              </a:rPr>
              <a:t>500 of these hours will be spent on travel and administrative duties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itchFamily="18" charset="0"/>
              </a:rPr>
              <a:t>(100,000 accounts × 12 visits per year × 0.5 hour)/1,500 hours = 400 salespeople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Sales Force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924800" cy="4343400"/>
          </a:xfrm>
        </p:spPr>
        <p:txBody>
          <a:bodyPr/>
          <a:lstStyle/>
          <a:p>
            <a:r>
              <a:rPr lang="en-US" altLang="en-US" dirty="0"/>
              <a:t>B2B customers’ biggest complaints about salespeople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salesperson isn’t following my company’s buying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They don’t listen to my needs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They didn’t bother to follow up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#5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What criteria would you utilize to evaluate a car salesperson?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How would you tie compensation to this evaluation?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Integrated Marketing Channels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the number of channels proliferates, increasing care must be taken to coordinate and integrate across them</a:t>
            </a:r>
          </a:p>
          <a:p>
            <a:pPr lvl="1"/>
            <a:r>
              <a:rPr lang="en-US" altLang="en-US" dirty="0"/>
              <a:t>Companies must understand customer behavior in order to design effective distribution channels and to allocate resources across channel options</a:t>
            </a:r>
          </a:p>
          <a:p>
            <a:r>
              <a:rPr lang="en-US" altLang="en-US" dirty="0"/>
              <a:t>Know your customer!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channels are the link from the manufacturer to the customer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Numerous thoughtful decisions must be made in designing channels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Channel entities are independent yet interdependent organizations; thus, conflicts may arise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Conflicts are best addressed by employing good communication and trust, revenue sharing, or greater vertical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Place</a:t>
            </a:r>
          </a:p>
        </p:txBody>
      </p:sp>
      <p:pic>
        <p:nvPicPr>
          <p:cNvPr id="18436" name="Picture 6" descr="Figure 10.1 Farmer’s Mar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200" y="1409700"/>
            <a:ext cx="46736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800" y="3505200"/>
            <a:ext cx="7848600" cy="198120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market realigns discrepancies between buyers and sellers </a:t>
            </a:r>
          </a:p>
          <a:p>
            <a:pPr marL="703263" lvl="2">
              <a:buClr>
                <a:srgbClr val="1B4E8E"/>
              </a:buClr>
              <a:buSzPct val="95000"/>
              <a:defRPr/>
            </a:pPr>
            <a:r>
              <a:rPr lang="en-US" i="1" dirty="0"/>
              <a:t>Sellers have large quantities; Buyers want a few</a:t>
            </a:r>
          </a:p>
          <a:p>
            <a:pPr marL="798513" lvl="2" indent="-342900">
              <a:buClr>
                <a:srgbClr val="1B4E8E"/>
              </a:buClr>
              <a:buFont typeface="Times" pitchFamily="-108" charset="0"/>
              <a:buChar char="•"/>
              <a:defRPr/>
            </a:pPr>
            <a:r>
              <a:rPr lang="en-US" i="1" dirty="0"/>
              <a:t>Breaking bulk</a:t>
            </a:r>
          </a:p>
          <a:p>
            <a:pPr marL="1200150" lvl="3" indent="-342900">
              <a:buSzPct val="100000"/>
              <a:buFont typeface="Times" pitchFamily="-108" charset="0"/>
              <a:buChar char="•"/>
              <a:defRPr/>
            </a:pPr>
            <a:r>
              <a:rPr lang="en-US" dirty="0"/>
              <a:t>Making goods available in smaller batches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Distribution Channels</a:t>
            </a:r>
          </a:p>
        </p:txBody>
      </p:sp>
      <p:sp>
        <p:nvSpPr>
          <p:cNvPr id="921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Distribution channel </a:t>
            </a:r>
          </a:p>
          <a:p>
            <a:pPr lvl="1"/>
            <a:r>
              <a:rPr lang="en-US" altLang="en-US" dirty="0"/>
              <a:t>A network of firms that are interconnected in their quest to provide sellers a means of infusing the marketplace with their goods, and buyers a means of purchasing those goods</a:t>
            </a:r>
          </a:p>
          <a:p>
            <a:pPr lvl="2"/>
            <a:r>
              <a:rPr lang="en-US" altLang="en-US" dirty="0"/>
              <a:t>The goal is to do this efficiently and profitably</a:t>
            </a:r>
          </a:p>
          <a:p>
            <a:r>
              <a:rPr lang="en-US" altLang="en-US" dirty="0"/>
              <a:t>Channel members include </a:t>
            </a:r>
          </a:p>
          <a:p>
            <a:pPr lvl="1"/>
            <a:r>
              <a:rPr lang="en-US" altLang="en-US" dirty="0"/>
              <a:t>Manufacturers, wholesalers, retailers, consumers, etc.</a:t>
            </a:r>
          </a:p>
          <a:p>
            <a:pPr lvl="3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Functions of a Channel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Activities that are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Customer-oriented (e.g., ordering)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Product-oriented (e.g., storage)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Marketing-centric (e.g., promotion)</a:t>
            </a:r>
          </a:p>
          <a:p>
            <a:endParaRPr lang="en-US" altLang="en-US" dirty="0"/>
          </a:p>
          <a:p>
            <a:r>
              <a:rPr lang="en-US" altLang="en-US" dirty="0"/>
              <a:t>Logistics</a:t>
            </a:r>
          </a:p>
          <a:p>
            <a:pPr lvl="1"/>
            <a:r>
              <a:rPr lang="en-US" altLang="en-US" dirty="0"/>
              <a:t>Coordinating flow of goods, services, and information throughout channel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Channel Tension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All channel functions must be done by someone, the question is …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What is the most effective and efficient way to distribute the product?</a:t>
            </a:r>
          </a:p>
          <a:p>
            <a:pPr lvl="1"/>
            <a:endParaRPr lang="en-US" altLang="en-US" dirty="0">
              <a:cs typeface="Times New Roman" pitchFamily="18" charset="0"/>
            </a:endParaRPr>
          </a:p>
          <a:p>
            <a:r>
              <a:rPr lang="en-US" altLang="en-US" dirty="0">
                <a:cs typeface="Times New Roman" pitchFamily="18" charset="0"/>
              </a:rPr>
              <a:t>Tension in channels can be created by each channel member </a:t>
            </a:r>
          </a:p>
          <a:p>
            <a:pPr marL="749300" lvl="2" indent="-274638">
              <a:buClr>
                <a:srgbClr val="1B4E8E"/>
              </a:buClr>
              <a:buSzPct val="95000"/>
            </a:pPr>
            <a:r>
              <a:rPr lang="en-US" altLang="en-US" dirty="0">
                <a:cs typeface="Times New Roman" pitchFamily="18" charset="0"/>
              </a:rPr>
              <a:t>Does member provide more benefit than cost?</a:t>
            </a:r>
          </a:p>
          <a:p>
            <a:pPr marL="1160463" lvl="3">
              <a:buFont typeface="Arial" pitchFamily="34" charset="0"/>
              <a:buChar char="•"/>
            </a:pPr>
            <a:r>
              <a:rPr lang="en-US" altLang="en-US" dirty="0">
                <a:cs typeface="Times New Roman" pitchFamily="18" charset="0"/>
              </a:rPr>
              <a:t>The make-or-buy decision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Channel Questions #1</a:t>
            </a:r>
          </a:p>
        </p:txBody>
      </p:sp>
      <p:pic>
        <p:nvPicPr>
          <p:cNvPr id="22532" name="Picture 7" descr="Figure 10.2 Manufacturers Direct to Consumer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08200"/>
            <a:ext cx="3657600" cy="2641600"/>
          </a:xfrm>
          <a:noFill/>
        </p:spPr>
      </p:pic>
      <p:pic>
        <p:nvPicPr>
          <p:cNvPr id="22533" name="Picture 8" descr="Figure 10.3 Manufacturers through a Chann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89488" y="2128838"/>
            <a:ext cx="3679825" cy="2600325"/>
          </a:xfrm>
          <a:noFill/>
        </p:spPr>
      </p:pic>
      <p:sp>
        <p:nvSpPr>
          <p:cNvPr id="22531" name="TextBox 7"/>
          <p:cNvSpPr txBox="1">
            <a:spLocks noChangeArrowheads="1"/>
          </p:cNvSpPr>
          <p:nvPr/>
        </p:nvSpPr>
        <p:spPr bwMode="auto">
          <a:xfrm>
            <a:off x="990600" y="5329238"/>
            <a:ext cx="71691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660066"/>
              </a:buClr>
              <a:buFont typeface="Arial" charset="0"/>
              <a:buChar char="•"/>
            </a:pPr>
            <a:r>
              <a:rPr lang="en-US" altLang="en-US" sz="3000" dirty="0"/>
              <a:t>Which of these is more efficient?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10601</TotalTime>
  <Words>1640</Words>
  <Application>Microsoft Office PowerPoint</Application>
  <PresentationFormat>On-screen Show (4:3)</PresentationFormat>
  <Paragraphs>266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Calibri</vt:lpstr>
      <vt:lpstr>Century</vt:lpstr>
      <vt:lpstr>Times</vt:lpstr>
      <vt:lpstr>Times New Roman</vt:lpstr>
      <vt:lpstr>Blank Presentation</vt:lpstr>
      <vt:lpstr>1_Blank Presentation</vt:lpstr>
      <vt:lpstr>PowerPoint Presentation</vt:lpstr>
      <vt:lpstr>Channels of Distribution</vt:lpstr>
      <vt:lpstr>Marketing Framework</vt:lpstr>
      <vt:lpstr>Discussion Questions #1</vt:lpstr>
      <vt:lpstr>Place</vt:lpstr>
      <vt:lpstr>Distribution Channels</vt:lpstr>
      <vt:lpstr>Functions of a Channel</vt:lpstr>
      <vt:lpstr>Channel Tension</vt:lpstr>
      <vt:lpstr>Channel Questions #1</vt:lpstr>
      <vt:lpstr>Channels and Supply Chains</vt:lpstr>
      <vt:lpstr>Channel Questions #2</vt:lpstr>
      <vt:lpstr>The What, Why, &amp; How of Channels</vt:lpstr>
      <vt:lpstr>How to Design Channels (slide 1 of 4)</vt:lpstr>
      <vt:lpstr>How to Design Channels (slide 2 of 4)</vt:lpstr>
      <vt:lpstr>How to Design Channels (slide 3 of 4)</vt:lpstr>
      <vt:lpstr>How to Design Channels (slide 4 of 4)</vt:lpstr>
      <vt:lpstr>Push vs. Pull Strategies (slide 1 of 2)</vt:lpstr>
      <vt:lpstr>Push vs. Pull Strategies (slide 2 of 2)</vt:lpstr>
      <vt:lpstr>Power and Conflict in Channels</vt:lpstr>
      <vt:lpstr>Transaction Cost Analysis (TCA)</vt:lpstr>
      <vt:lpstr>Transaction Value Analysis</vt:lpstr>
      <vt:lpstr>Ways to Resolve Conflict</vt:lpstr>
      <vt:lpstr>Revenue Sharing (slide 1 of 2)</vt:lpstr>
      <vt:lpstr>Revenue Sharing (slide 2 of 2)</vt:lpstr>
      <vt:lpstr>Discussion Question #2</vt:lpstr>
      <vt:lpstr>Integration (slide 1 of 3)</vt:lpstr>
      <vt:lpstr>Integration (slide 2 of 3)</vt:lpstr>
      <vt:lpstr>Integration (slide 3 of 3)</vt:lpstr>
      <vt:lpstr>Global Channels</vt:lpstr>
      <vt:lpstr>Discussion Questions #3</vt:lpstr>
      <vt:lpstr>Retailing &amp; Retail Classifications</vt:lpstr>
      <vt:lpstr>Retailing Classifications</vt:lpstr>
      <vt:lpstr>Retailing Employees</vt:lpstr>
      <vt:lpstr>Retailing Operations</vt:lpstr>
      <vt:lpstr>Retailing Location</vt:lpstr>
      <vt:lpstr>Retailing Growth Strategies  </vt:lpstr>
      <vt:lpstr>Franchising</vt:lpstr>
      <vt:lpstr>Types of Franchising</vt:lpstr>
      <vt:lpstr>E-Commerce</vt:lpstr>
      <vt:lpstr>Asian Internet Penetration Percentages</vt:lpstr>
      <vt:lpstr>Discussion Question #4</vt:lpstr>
      <vt:lpstr>Catalog Sales</vt:lpstr>
      <vt:lpstr>Sales Force (slide 1 of 3)</vt:lpstr>
      <vt:lpstr>Sales Force (slide 2 of 3)</vt:lpstr>
      <vt:lpstr>Sales Force (slide 3 of 3)</vt:lpstr>
      <vt:lpstr>Discussion Questions #5</vt:lpstr>
      <vt:lpstr>Integrated Marketing Channels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Amanda Blue</cp:lastModifiedBy>
  <cp:revision>434</cp:revision>
  <dcterms:created xsi:type="dcterms:W3CDTF">2011-05-18T16:06:45Z</dcterms:created>
  <dcterms:modified xsi:type="dcterms:W3CDTF">2016-10-05T19:04:03Z</dcterms:modified>
</cp:coreProperties>
</file>