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31" r:id="rId2"/>
  </p:sldMasterIdLst>
  <p:notesMasterIdLst>
    <p:notesMasterId r:id="rId27"/>
  </p:notesMasterIdLst>
  <p:handoutMasterIdLst>
    <p:handoutMasterId r:id="rId28"/>
  </p:handoutMasterIdLst>
  <p:sldIdLst>
    <p:sldId id="325" r:id="rId3"/>
    <p:sldId id="258" r:id="rId4"/>
    <p:sldId id="305" r:id="rId5"/>
    <p:sldId id="302" r:id="rId6"/>
    <p:sldId id="303" r:id="rId7"/>
    <p:sldId id="304" r:id="rId8"/>
    <p:sldId id="306" r:id="rId9"/>
    <p:sldId id="307" r:id="rId10"/>
    <p:sldId id="308" r:id="rId11"/>
    <p:sldId id="324" r:id="rId12"/>
    <p:sldId id="322" r:id="rId13"/>
    <p:sldId id="309" r:id="rId14"/>
    <p:sldId id="310" r:id="rId15"/>
    <p:sldId id="314" r:id="rId16"/>
    <p:sldId id="323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E8E"/>
    <a:srgbClr val="002956"/>
    <a:srgbClr val="000000"/>
    <a:srgbClr val="5C5449"/>
    <a:srgbClr val="A90015"/>
    <a:srgbClr val="3F7681"/>
    <a:srgbClr val="627A91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3529" autoAdjust="0"/>
  </p:normalViewPr>
  <p:slideViewPr>
    <p:cSldViewPr>
      <p:cViewPr varScale="1">
        <p:scale>
          <a:sx n="87" d="100"/>
          <a:sy n="87" d="100"/>
        </p:scale>
        <p:origin x="1110" y="9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16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5C4467-B145-4874-82F6-6BDF47CE6D9C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5C978B-289D-4B54-9D2B-390F22562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0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D3FB60-9F22-47F7-B173-DF15C64BB356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62B190-9BD9-431D-82C5-48952B3A6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4F0179-DDDE-4115-A3D5-154061AE8B5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84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itchFamily="-10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8C3630-4322-4773-936D-2B9C837C4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itchFamily="-108" charset="0"/>
                <a:ea typeface="ＭＳ Ｐゴシック" pitchFamily="-108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itchFamily="-108" charset="0"/>
              <a:ea typeface="ＭＳ Ｐゴシック" pitchFamily="-10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944B-B04B-423C-A710-4E689BC64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2775-8F8E-404F-91F3-AECD44016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1D974-EE8E-4294-8330-255C763BF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9D2E6-2893-464E-9113-8004DD113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7" descr="MM_IacobucciPPT_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1.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</a:t>
            </a:r>
            <a:r>
              <a:rPr lang="en-US" sz="800" dirty="0" err="1"/>
              <a:t>Cengage</a:t>
            </a:r>
            <a:r>
              <a:rPr lang="en-US" sz="800" dirty="0"/>
              <a:t>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E4C6-F558-4558-9F9B-520586435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43F38-A82A-434B-AF64-F01BF1890B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9C57D-BA7A-4E6B-89D5-466AF8D41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C641-576F-42EA-A17D-CE41CB0290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itchFamily="-108" charset="0"/>
              </a:defRPr>
            </a:lvl1pPr>
          </a:lstStyle>
          <a:p>
            <a:pPr>
              <a:defRPr/>
            </a:pPr>
            <a:fld id="{E48C3630-4322-4773-936D-2B9C837C4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382000" y="655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4E8E"/>
                </a:solidFill>
                <a:latin typeface="Century" pitchFamily="18" charset="0"/>
              </a:rPr>
              <a:t>1.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8" r:id="rId3"/>
    <p:sldLayoutId id="2147483919" r:id="rId4"/>
    <p:sldLayoutId id="2147483920" r:id="rId5"/>
    <p:sldLayoutId id="2147483921" r:id="rId6"/>
    <p:sldLayoutId id="2147483928" r:id="rId7"/>
    <p:sldLayoutId id="2147483929" r:id="rId8"/>
    <p:sldLayoutId id="2147483930" r:id="rId9"/>
    <p:sldLayoutId id="2147483922" r:id="rId10"/>
    <p:sldLayoutId id="2147483923" r:id="rId11"/>
    <p:sldLayoutId id="2147483924" r:id="rId12"/>
    <p:sldLayoutId id="21474839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>
                <a:ea typeface="ＭＳ Ｐゴシック" panose="020B0600070205080204" pitchFamily="34" charset="-128"/>
              </a:rPr>
              <a:pPr/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Learning®.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Measuring Marketing Success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Quantify results when possible</a:t>
            </a:r>
          </a:p>
          <a:p>
            <a:r>
              <a:rPr lang="en-US" altLang="en-US" dirty="0"/>
              <a:t>Sometimes the effectiveness of marketing programs is easy to quantify</a:t>
            </a:r>
          </a:p>
          <a:p>
            <a:pPr lvl="1"/>
            <a:r>
              <a:rPr lang="en-US" altLang="en-US" dirty="0"/>
              <a:t>Did the coupon promotion lift sales?</a:t>
            </a:r>
          </a:p>
          <a:p>
            <a:pPr lvl="2"/>
            <a:r>
              <a:rPr lang="en-US" altLang="en-US" dirty="0"/>
              <a:t>Measure the percentage sales increase, etc.</a:t>
            </a:r>
          </a:p>
          <a:p>
            <a:pPr lvl="1"/>
            <a:r>
              <a:rPr lang="en-US" altLang="en-US" dirty="0"/>
              <a:t>Did the direct mail campaign increase web usage?</a:t>
            </a:r>
          </a:p>
          <a:p>
            <a:pPr lvl="2"/>
            <a:r>
              <a:rPr lang="en-US" altLang="en-US" dirty="0"/>
              <a:t>Measure the number of web visits, etc.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Measuring Marketing Success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2 of 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However, sometimes the effectiveness is not easy to quantify </a:t>
            </a:r>
          </a:p>
          <a:p>
            <a:pPr lvl="1"/>
            <a:r>
              <a:rPr lang="en-US" altLang="en-US" dirty="0"/>
              <a:t>Was the segmentation study effective?</a:t>
            </a:r>
          </a:p>
          <a:p>
            <a:pPr lvl="2"/>
            <a:r>
              <a:rPr lang="en-US" altLang="en-US" dirty="0"/>
              <a:t>Difficult to quantify</a:t>
            </a:r>
          </a:p>
          <a:p>
            <a:pPr lvl="1"/>
            <a:r>
              <a:rPr lang="en-US" altLang="en-US" dirty="0"/>
              <a:t>Did the advertising campaign increase sales?</a:t>
            </a:r>
          </a:p>
          <a:p>
            <a:pPr lvl="2"/>
            <a:r>
              <a:rPr lang="en-US" altLang="en-US" dirty="0"/>
              <a:t>Difficult to quantify because great advertising is geared toward long-term brand building not short-term results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Management Framework</a:t>
            </a:r>
          </a:p>
        </p:txBody>
      </p:sp>
      <p:sp>
        <p:nvSpPr>
          <p:cNvPr id="18435" name="Content Placeholder 2" descr="Figure 1.3 Marketing Management Framework: 5Cs, STP, 4Ps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5Cs, STP, and the 4Ps constitute the marketing management framework</a:t>
            </a:r>
          </a:p>
        </p:txBody>
      </p:sp>
      <p:pic>
        <p:nvPicPr>
          <p:cNvPr id="18436" name="Picture 6" descr="Figure 1.3 Marketing Management Framework: 5Cs, STP, 4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292475"/>
            <a:ext cx="712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5Cs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Customer</a:t>
            </a:r>
          </a:p>
          <a:p>
            <a:pPr lvl="1"/>
            <a:r>
              <a:rPr lang="en-US" altLang="en-US" dirty="0"/>
              <a:t>The firm’s current and potential customers</a:t>
            </a:r>
          </a:p>
          <a:p>
            <a:pPr lvl="2"/>
            <a:r>
              <a:rPr lang="en-US" altLang="en-US" dirty="0"/>
              <a:t>What are current customers’ preferences, buying trends, etc.? </a:t>
            </a:r>
          </a:p>
          <a:p>
            <a:pPr lvl="2"/>
            <a:r>
              <a:rPr lang="en-US" altLang="en-US" dirty="0"/>
              <a:t>What are potential customers’ preferences? Should they be targeted?</a:t>
            </a:r>
          </a:p>
          <a:p>
            <a:r>
              <a:rPr lang="en-US" altLang="en-US" dirty="0"/>
              <a:t>Company</a:t>
            </a:r>
          </a:p>
          <a:p>
            <a:pPr lvl="1"/>
            <a:r>
              <a:rPr lang="en-US" altLang="en-US" dirty="0"/>
              <a:t>The firm’s capabilities, resources, etc.</a:t>
            </a:r>
          </a:p>
          <a:p>
            <a:pPr lvl="2"/>
            <a:r>
              <a:rPr lang="en-US" altLang="en-US" dirty="0"/>
              <a:t>What does it do well?</a:t>
            </a:r>
          </a:p>
          <a:p>
            <a:pPr lvl="2"/>
            <a:r>
              <a:rPr lang="en-US" altLang="en-US" dirty="0"/>
              <a:t>What doesn’t it do well?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5Cs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Context</a:t>
            </a:r>
          </a:p>
          <a:p>
            <a:pPr lvl="1"/>
            <a:r>
              <a:rPr lang="en-US" altLang="en-US"/>
              <a:t>Macro-environmental forces facing the firm</a:t>
            </a:r>
          </a:p>
          <a:p>
            <a:pPr lvl="2"/>
            <a:r>
              <a:rPr lang="en-US" altLang="en-US"/>
              <a:t>What is going on politically or legally that might affect the firm?</a:t>
            </a:r>
          </a:p>
          <a:p>
            <a:pPr lvl="2"/>
            <a:r>
              <a:rPr lang="en-US" altLang="en-US"/>
              <a:t>What is going on with the economy that might affect the firm?</a:t>
            </a:r>
          </a:p>
          <a:p>
            <a:pPr lvl="2"/>
            <a:r>
              <a:rPr lang="en-US" altLang="en-US"/>
              <a:t>What trends are occurring in society that might affect the firm?</a:t>
            </a:r>
          </a:p>
          <a:p>
            <a:pPr lvl="2"/>
            <a:r>
              <a:rPr lang="en-US" altLang="en-US"/>
              <a:t>What technological innovations might affect the firm?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5Cs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Collaborators</a:t>
            </a:r>
          </a:p>
          <a:p>
            <a:pPr lvl="1"/>
            <a:r>
              <a:rPr lang="en-US" altLang="en-US"/>
              <a:t>The companies/people firm works with</a:t>
            </a:r>
          </a:p>
          <a:p>
            <a:pPr lvl="2"/>
            <a:r>
              <a:rPr lang="en-US" altLang="en-US"/>
              <a:t>Are these relationships strong? Can these relationships be improved or leveraged? </a:t>
            </a:r>
          </a:p>
          <a:p>
            <a:r>
              <a:rPr lang="en-US" altLang="en-US"/>
              <a:t>Competitors</a:t>
            </a:r>
          </a:p>
          <a:p>
            <a:pPr lvl="1"/>
            <a:r>
              <a:rPr lang="en-US" altLang="en-US"/>
              <a:t>The companies/people firm works against and how they compare to the firm in terms of resources, capabilities, customer preferences, reaction patterns, etc. 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STP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Segmentation </a:t>
            </a:r>
          </a:p>
          <a:p>
            <a:pPr lvl="1"/>
            <a:r>
              <a:rPr lang="en-US" altLang="en-US" dirty="0"/>
              <a:t>Grouping customers with similar needs</a:t>
            </a:r>
          </a:p>
          <a:p>
            <a:r>
              <a:rPr lang="en-US" altLang="en-US" dirty="0"/>
              <a:t>Targeting</a:t>
            </a:r>
          </a:p>
          <a:p>
            <a:pPr lvl="1"/>
            <a:r>
              <a:rPr lang="en-US" altLang="en-US" dirty="0"/>
              <a:t>Pursuing segment who makes the most sense for the firm </a:t>
            </a:r>
          </a:p>
          <a:p>
            <a:r>
              <a:rPr lang="en-US" altLang="en-US" dirty="0"/>
              <a:t>Positioning</a:t>
            </a:r>
          </a:p>
          <a:p>
            <a:pPr lvl="1"/>
            <a:r>
              <a:rPr lang="en-US" altLang="en-US" dirty="0"/>
              <a:t>Communicating product’s benefits clearly to the intended target</a:t>
            </a:r>
          </a:p>
          <a:p>
            <a:pPr lvl="2"/>
            <a:r>
              <a:rPr lang="en-US" altLang="en-US" dirty="0"/>
              <a:t>Developed through the 4Ps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4Ps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Product</a:t>
            </a:r>
          </a:p>
          <a:p>
            <a:pPr lvl="1"/>
            <a:r>
              <a:rPr lang="en-US" altLang="en-US"/>
              <a:t>Goods or services customers need or want</a:t>
            </a:r>
          </a:p>
          <a:p>
            <a:pPr lvl="1"/>
            <a:r>
              <a:rPr lang="en-US" altLang="en-US"/>
              <a:t>What should constitute your product mix? What features and benefits should comprise each product? </a:t>
            </a:r>
          </a:p>
          <a:p>
            <a:r>
              <a:rPr lang="en-US" altLang="en-US"/>
              <a:t>Price </a:t>
            </a:r>
          </a:p>
          <a:p>
            <a:pPr lvl="1"/>
            <a:r>
              <a:rPr lang="en-US" altLang="en-US"/>
              <a:t>How much should you charge given your costs, competitive pricing, and customer demand?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4Ps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Place</a:t>
            </a:r>
          </a:p>
          <a:p>
            <a:pPr lvl="1"/>
            <a:r>
              <a:rPr lang="en-US" altLang="en-US"/>
              <a:t>How will you get the product into the customers’ hands? Will you go directly to customers or use channel partners?</a:t>
            </a:r>
          </a:p>
          <a:p>
            <a:r>
              <a:rPr lang="en-US" altLang="en-US"/>
              <a:t>Promotion</a:t>
            </a:r>
          </a:p>
          <a:p>
            <a:pPr lvl="1"/>
            <a:r>
              <a:rPr lang="en-US" altLang="en-US"/>
              <a:t>What communications mix will you use to communicate with your targets? What message will you use?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Considerations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situation facing the company changes over time</a:t>
            </a:r>
          </a:p>
          <a:p>
            <a:pPr lvl="1">
              <a:defRPr/>
            </a:pPr>
            <a:r>
              <a:rPr lang="en-US" dirty="0"/>
              <a:t>Customer preferences change</a:t>
            </a:r>
          </a:p>
          <a:p>
            <a:pPr lvl="1">
              <a:defRPr/>
            </a:pPr>
            <a:r>
              <a:rPr lang="en-US" dirty="0"/>
              <a:t>Competitors change offerings</a:t>
            </a:r>
          </a:p>
          <a:p>
            <a:pPr lvl="1">
              <a:defRPr/>
            </a:pPr>
            <a:r>
              <a:rPr lang="en-US" dirty="0"/>
              <a:t>Government passes new laws, etc.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Firm must consistently monitor the 5Cs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1</a:t>
            </a: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Why Is </a:t>
            </a:r>
            <a:br>
              <a:rPr lang="en-US" altLang="en-US">
                <a:latin typeface="Century" pitchFamily="-108" charset="0"/>
                <a:cs typeface="Century" pitchFamily="-108" charset="0"/>
              </a:rPr>
            </a:br>
            <a:r>
              <a:rPr lang="en-US" altLang="en-US">
                <a:latin typeface="Century" pitchFamily="-108" charset="0"/>
                <a:cs typeface="Century" pitchFamily="-108" charset="0"/>
              </a:rPr>
              <a:t>Marketing Management Important?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itchFamily="-108" charset="0"/>
              </a:defRPr>
            </a:lvl1pPr>
          </a:lstStyle>
          <a:p>
            <a:pPr>
              <a:defRPr/>
            </a:pPr>
            <a:r>
              <a:rPr lang="en-US" dirty="0"/>
              <a:t>1.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Considerations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5Cs, STP, and 4Ps are interdependent</a:t>
            </a:r>
          </a:p>
          <a:p>
            <a:pPr lvl="1"/>
            <a:r>
              <a:rPr lang="en-US" altLang="en-US" dirty="0"/>
              <a:t>As contextual factor changes, what would the impact be on distribution channels?  </a:t>
            </a:r>
          </a:p>
          <a:p>
            <a:pPr lvl="1"/>
            <a:r>
              <a:rPr lang="en-US" altLang="en-US" dirty="0"/>
              <a:t>As a collaborator shifts their demands, what will that do to our pricing structure?  </a:t>
            </a:r>
          </a:p>
          <a:p>
            <a:pPr lvl="1"/>
            <a:r>
              <a:rPr lang="en-US" altLang="en-US" dirty="0"/>
              <a:t>As our company sells off a nonperforming function, what impact might that have on our positioning and customer satisfaction?  </a:t>
            </a:r>
          </a:p>
          <a:p>
            <a:r>
              <a:rPr lang="en-US" altLang="en-US" dirty="0"/>
              <a:t>Marketers must understand the interdependencies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Book Layout</a:t>
            </a:r>
          </a:p>
        </p:txBody>
      </p:sp>
      <p:pic>
        <p:nvPicPr>
          <p:cNvPr id="27651" name="Picture 5" descr="Figure 1.4 Chapters Mapped to Marketing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9775" y="2513013"/>
            <a:ext cx="7664450" cy="2822575"/>
          </a:xfrm>
          <a:noFill/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Flow of Each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chapter covers the “What,” “Why,” and “How.” </a:t>
            </a:r>
          </a:p>
          <a:p>
            <a:pPr lvl="1"/>
            <a:r>
              <a:rPr lang="en-US" altLang="en-US"/>
              <a:t>What is the topic in this chapter? </a:t>
            </a:r>
          </a:p>
          <a:p>
            <a:pPr lvl="1"/>
            <a:r>
              <a:rPr lang="en-US" altLang="en-US"/>
              <a:t>Why does it matter?</a:t>
            </a:r>
          </a:p>
          <a:p>
            <a:pPr lvl="1"/>
            <a:r>
              <a:rPr lang="en-US" altLang="en-US"/>
              <a:t>How do I do this?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Marketing can make customers happier and companies more profitable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Marketing is about trying to find out what customers would like, providing it to them, and doing so profitably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Marketing facilitates a relationship between customers and a company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about anything can be marketed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marketing management framework—5Cs, STP, 4Ps—will structure the book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can remain customer-centric, you’ll be five steps ahead of </a:t>
            </a:r>
            <a:r>
              <a:rPr lang="en-US"/>
              <a:t>the competition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is the definition of marketing?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/>
              <a:t>What can be marketed?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Defined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Marketing is defined as an exchange between a firm and its customers </a:t>
            </a:r>
          </a:p>
        </p:txBody>
      </p:sp>
      <p:pic>
        <p:nvPicPr>
          <p:cNvPr id="10244" name="Picture 6" descr="Figure 1.1 Marketing is an Ex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3144838"/>
            <a:ext cx="52133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What Can We “Market”?</a:t>
            </a:r>
          </a:p>
        </p:txBody>
      </p:sp>
      <p:pic>
        <p:nvPicPr>
          <p:cNvPr id="11267" name="Picture 5" descr="Figure 1.2 What Can We “Market”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563" y="1225550"/>
            <a:ext cx="3444875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Evolution of Modern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Product/production orientation</a:t>
            </a:r>
          </a:p>
          <a:p>
            <a:pPr lvl="1"/>
            <a:r>
              <a:rPr lang="en-US" altLang="en-US"/>
              <a:t>Focus on building a better gadget</a:t>
            </a:r>
          </a:p>
          <a:p>
            <a:r>
              <a:rPr lang="en-US" altLang="en-US"/>
              <a:t>Sales orientation</a:t>
            </a:r>
          </a:p>
          <a:p>
            <a:pPr lvl="1"/>
            <a:r>
              <a:rPr lang="en-US" altLang="en-US"/>
              <a:t>Focus on convincing the customer that your product works best for them</a:t>
            </a:r>
          </a:p>
          <a:p>
            <a:r>
              <a:rPr lang="en-US" altLang="en-US"/>
              <a:t>Customer orientation</a:t>
            </a:r>
          </a:p>
          <a:p>
            <a:pPr lvl="1"/>
            <a:r>
              <a:rPr lang="en-US" altLang="en-US"/>
              <a:t>Focus on identifying customers’ wants BEFORE formulating attractive solutions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Which orientation do you think would mostly likely lead to an exchange?</a:t>
            </a:r>
          </a:p>
          <a:p>
            <a:pPr marL="0" indent="0">
              <a:buFont typeface="Times" pitchFamily="-108" charset="0"/>
              <a:buNone/>
              <a:defRPr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/>
              <a:t>Who do you think is responsible for marketing?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Who Is Responsible for Marketing?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Marketing and customer satisfaction is everyone’s responsibility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Marketing should permeate the firm</a:t>
            </a:r>
          </a:p>
          <a:p>
            <a:pPr lvl="1">
              <a:defRPr/>
            </a:pPr>
            <a:r>
              <a:rPr lang="en-US" dirty="0"/>
              <a:t>Accounting/finance</a:t>
            </a:r>
          </a:p>
          <a:p>
            <a:pPr lvl="1">
              <a:defRPr/>
            </a:pPr>
            <a:r>
              <a:rPr lang="en-US" dirty="0"/>
              <a:t>Sales</a:t>
            </a:r>
          </a:p>
          <a:p>
            <a:pPr lvl="1">
              <a:defRPr/>
            </a:pPr>
            <a:r>
              <a:rPr lang="en-US" dirty="0"/>
              <a:t>Research and development	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Reasons to Measure Marketing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Pressure to show results</a:t>
            </a:r>
          </a:p>
          <a:p>
            <a:r>
              <a:rPr lang="en-US" altLang="en-US"/>
              <a:t>Ensure that the chief marketing officer (CMO) carries as much weight as the CEO, CFO, or COO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381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A594C2-C11D-43C5-A0A0-85D90A7146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827</Words>
  <Application>Microsoft Office PowerPoint</Application>
  <PresentationFormat>On-screen Show (4:3)</PresentationFormat>
  <Paragraphs>148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Why Is  Marketing Management Important?</vt:lpstr>
      <vt:lpstr>Discussion Questions #1</vt:lpstr>
      <vt:lpstr>Marketing Defined</vt:lpstr>
      <vt:lpstr>What Can We “Market”?</vt:lpstr>
      <vt:lpstr>Evolution of Modern Marketing</vt:lpstr>
      <vt:lpstr>Discussion Questions #2</vt:lpstr>
      <vt:lpstr>Who Is Responsible for Marketing?</vt:lpstr>
      <vt:lpstr>Reasons to Measure Marketing Success</vt:lpstr>
      <vt:lpstr>Measuring Marketing Success (slide 1 of 2)</vt:lpstr>
      <vt:lpstr>Measuring Marketing Success (slide 2 of 2)</vt:lpstr>
      <vt:lpstr>Marketing Management Framework</vt:lpstr>
      <vt:lpstr>5Cs (slide 1 of 3)</vt:lpstr>
      <vt:lpstr>5Cs (slide 2 of 3)</vt:lpstr>
      <vt:lpstr>5Cs (slide 3 of 3)</vt:lpstr>
      <vt:lpstr>STP</vt:lpstr>
      <vt:lpstr>4Ps (slide 1 of 2)</vt:lpstr>
      <vt:lpstr>4Ps (slide 2 of 2)</vt:lpstr>
      <vt:lpstr>Considerations (slide 1 of 2)</vt:lpstr>
      <vt:lpstr>Considerations (slide 2 of 2)</vt:lpstr>
      <vt:lpstr>Book Layout</vt:lpstr>
      <vt:lpstr>Flow of Each Chapter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169</cp:revision>
  <dcterms:created xsi:type="dcterms:W3CDTF">2011-05-18T16:06:45Z</dcterms:created>
  <dcterms:modified xsi:type="dcterms:W3CDTF">2016-10-20T06:50:55Z</dcterms:modified>
</cp:coreProperties>
</file>