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29" r:id="rId2"/>
  </p:sldMasterIdLst>
  <p:notesMasterIdLst>
    <p:notesMasterId r:id="rId36"/>
  </p:notesMasterIdLst>
  <p:handoutMasterIdLst>
    <p:handoutMasterId r:id="rId37"/>
  </p:handoutMasterIdLst>
  <p:sldIdLst>
    <p:sldId id="292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9" r:id="rId31"/>
    <p:sldId id="287" r:id="rId32"/>
    <p:sldId id="288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3529" autoAdjust="0"/>
  </p:normalViewPr>
  <p:slideViewPr>
    <p:cSldViewPr>
      <p:cViewPr varScale="1">
        <p:scale>
          <a:sx n="87" d="100"/>
          <a:sy n="87" d="100"/>
        </p:scale>
        <p:origin x="1116" y="9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C489134D-0D43-439E-AF25-24B260AA8C0B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90D29183-1E76-4F64-ADFD-6D8547204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50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7255438D-DDBC-414C-B38D-BC6DBD33A889}" type="datetime1">
              <a:rPr lang="en-US"/>
              <a:pPr>
                <a:defRPr/>
              </a:pPr>
              <a:t>10/20/2016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92E64B91-8D8A-4C4F-8D8C-BE78588765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0B74B6B-207A-464D-9218-B433C56B97F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24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69604-CEB0-496D-9C72-D1BCE16197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6E03-3F7E-46B9-A277-5B5F4C1B2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F51AB-330A-4017-A8D5-7E01A4C3E0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94EF-85B7-43BC-9A57-A5217D834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BE9A9-EF79-4945-A7C0-FD9D5842A0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5F27F-56B7-45E1-8E11-9832DBC2F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D9612-6C54-459E-B3D4-4C7A2E30D7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BF7433-A572-4223-8BF6-02409AE45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74CC7-7E62-4904-A7E3-7A9C55B359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06D40-1E6D-495A-A472-780CAA7CD4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4CDD2-1B71-46AB-870B-1D6073DBE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6D2B4-F38F-4610-8668-4F39E4351E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7.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  <p:sldLayoutId id="2147484027" r:id="rId12"/>
    <p:sldLayoutId id="2147484028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ＭＳ Ｐゴシック" pitchFamily="-108" charset="-128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108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7.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Why Brand?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433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Customer benefits of branding</a:t>
            </a:r>
          </a:p>
          <a:p>
            <a:pPr lvl="1"/>
            <a:r>
              <a:rPr lang="en-US" altLang="en-US" dirty="0"/>
              <a:t>Brands identify company ownership</a:t>
            </a:r>
          </a:p>
          <a:p>
            <a:pPr lvl="1"/>
            <a:r>
              <a:rPr lang="en-US" altLang="en-US" dirty="0"/>
              <a:t>Brands allow for predictable quality</a:t>
            </a:r>
          </a:p>
          <a:p>
            <a:pPr lvl="1"/>
            <a:r>
              <a:rPr lang="en-US" altLang="en-US" dirty="0"/>
              <a:t>Brands make it easier for customers to make decisions; less perceived risk</a:t>
            </a:r>
          </a:p>
          <a:p>
            <a:pPr lvl="1"/>
            <a:r>
              <a:rPr lang="en-US" altLang="en-US" dirty="0"/>
              <a:t>Brands serve as status symbols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Why Brand?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Company benefits of branding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Brands induce loyalty—increasing repeat purchasing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Brands allow premium prices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Brands allow a single firm to pursue multiple market segments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Hierarchy of Brand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Concrete product attributes: 40 mpg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Abstract product benefits: Save money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Abstract emotional benefits: Feel good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Attributes are easy to communicate and easy for competitors to copy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Benefits are abstract; harder to create and communicate, but more meaningful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Brands Serve Social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Brands help customers express their ideal selves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e.g., Certain school, car, and clothing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Brands become the focal point of bonding through brand communities 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e.g., Subaru, Harley-Davidson, and Lego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Brand Association Network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pic>
        <p:nvPicPr>
          <p:cNvPr id="27652" name="Picture 6" descr="Figure 7.3 Brand Association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450975"/>
            <a:ext cx="571500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90600" y="4267200"/>
            <a:ext cx="7467600" cy="1981200"/>
          </a:xfrm>
        </p:spPr>
        <p:txBody>
          <a:bodyPr/>
          <a:lstStyle/>
          <a:p>
            <a:pPr marL="342900" lvl="1" indent="-342900">
              <a:buClr>
                <a:srgbClr val="660066"/>
              </a:buClr>
              <a:buSzTx/>
              <a:buFont typeface="Times" pitchFamily="-108" charset="0"/>
              <a:buChar char="•"/>
              <a:defRPr/>
            </a:pPr>
            <a:endParaRPr lang="en-US" sz="3000" i="0" dirty="0">
              <a:ea typeface="+mn-ea"/>
            </a:endParaRPr>
          </a:p>
          <a:p>
            <a:pPr marL="342900" lvl="1" indent="-342900">
              <a:buClr>
                <a:srgbClr val="660066"/>
              </a:buClr>
              <a:buSzTx/>
              <a:buFont typeface="Times" pitchFamily="-108" charset="0"/>
              <a:buChar char="•"/>
              <a:defRPr/>
            </a:pPr>
            <a:r>
              <a:rPr lang="en-US" sz="3000" i="0" dirty="0">
                <a:ea typeface="+mn-ea"/>
              </a:rPr>
              <a:t>Depiction of brand associations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Unlinked nodes have no or weak connection; strong links are bold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Brand Association Network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660066"/>
              </a:buClr>
              <a:buFont typeface="Times" pitchFamily="-108" charset="0"/>
              <a:buChar char="•"/>
              <a:defRPr/>
            </a:pPr>
            <a:r>
              <a:rPr lang="en-US" sz="3000" i="0" dirty="0">
                <a:ea typeface="+mn-ea"/>
              </a:rPr>
              <a:t>How it works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sz="2600" dirty="0">
                <a:ea typeface="+mn-ea"/>
              </a:rPr>
              <a:t>When brand name is activated, associations are triggered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sz="2600" dirty="0">
                <a:ea typeface="+mn-ea"/>
              </a:rPr>
              <a:t>Nodes closest to the brand are retrieved first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Customer satisfaction with the brand is most heavily influenced by the positivity or negativity of nearest links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dirty="0">
                <a:ea typeface="+mn-ea"/>
              </a:rPr>
              <a:t>Networks may be simple or complex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Depends on focus and consistency of  advertising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#2</a:t>
            </a:r>
          </a:p>
        </p:txBody>
      </p:sp>
      <p:pic>
        <p:nvPicPr>
          <p:cNvPr id="29700" name="Picture 6" descr="Figure 7.3 Brand Association Netwo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450975"/>
            <a:ext cx="5715000" cy="327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419600"/>
            <a:ext cx="7467600" cy="1981200"/>
          </a:xfrm>
        </p:spPr>
        <p:txBody>
          <a:bodyPr/>
          <a:lstStyle/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What comes to mind first when Louis Vuitton is activated?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altLang="en-US" dirty="0">
              <a:ea typeface="MS PGothic" pitchFamily="34" charset="-128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Personalities</a:t>
            </a:r>
          </a:p>
        </p:txBody>
      </p:sp>
      <p:pic>
        <p:nvPicPr>
          <p:cNvPr id="30724" name="Picture 6" descr="Figure 7.4 What Type of Brands Are There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319213"/>
            <a:ext cx="3429000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Text Placeholder 7"/>
          <p:cNvSpPr>
            <a:spLocks noGrp="1"/>
          </p:cNvSpPr>
          <p:nvPr>
            <p:ph type="body" sz="half" idx="2"/>
          </p:nvPr>
        </p:nvSpPr>
        <p:spPr>
          <a:xfrm>
            <a:off x="990600" y="3886200"/>
            <a:ext cx="7467600" cy="19812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Brand can have a distinct personality</a:t>
            </a:r>
          </a:p>
          <a:p>
            <a:r>
              <a:rPr lang="en-US" altLang="en-US" dirty="0"/>
              <a:t>Personalities capture </a:t>
            </a:r>
          </a:p>
          <a:p>
            <a:pPr marL="971550" lvl="2" indent="-514350">
              <a:buClr>
                <a:srgbClr val="1B4E8E"/>
              </a:buClr>
              <a:buFontTx/>
              <a:buAutoNum type="arabicPeriod"/>
            </a:pPr>
            <a:r>
              <a:rPr lang="en-US" altLang="en-US" i="1" dirty="0"/>
              <a:t>Specific information about the brand </a:t>
            </a:r>
          </a:p>
          <a:p>
            <a:pPr marL="971550" lvl="2" indent="-514350">
              <a:buClr>
                <a:srgbClr val="1B4E8E"/>
              </a:buClr>
              <a:buFontTx/>
              <a:buAutoNum type="arabicPeriod"/>
            </a:pPr>
            <a:r>
              <a:rPr lang="en-US" altLang="en-US" i="1" dirty="0"/>
              <a:t>Holistic perceptions about the brand 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Types of Brand Experiences</a:t>
            </a:r>
          </a:p>
        </p:txBody>
      </p:sp>
      <p:sp>
        <p:nvSpPr>
          <p:cNvPr id="31747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Consumers experience brands</a:t>
            </a:r>
          </a:p>
          <a:p>
            <a:pPr lvl="1"/>
            <a:r>
              <a:rPr lang="en-US" altLang="en-US" dirty="0"/>
              <a:t>Affective (heart), intellectual (mind), and behavior (action)</a:t>
            </a:r>
          </a:p>
          <a:p>
            <a:endParaRPr lang="en-US" altLang="en-US" dirty="0"/>
          </a:p>
        </p:txBody>
      </p:sp>
      <p:pic>
        <p:nvPicPr>
          <p:cNvPr id="31748" name="Picture 6" descr="Figure 7.5 Types of Brand Experienc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54100" y="1798638"/>
            <a:ext cx="7035800" cy="1736725"/>
          </a:xfr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Communities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Brand communities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Customers who connect with like-minded customers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They have extreme attachments to brands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e.g., Apple, Nintendo, Harley-Davidson</a:t>
            </a:r>
          </a:p>
          <a:p>
            <a:pPr marL="914400" lvl="2" indent="0"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Marketers should try to build and capitalize on these communities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7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2192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7.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Branding Strategies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Umbrella approach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Attaching the same brand name to products 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Subsequent product introductions are easier for the customer to understand and accept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Higher initial awareness levels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Builds stronger brand associations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Stronger financial outcomes</a:t>
            </a:r>
          </a:p>
          <a:p>
            <a:pPr lvl="3">
              <a:defRPr/>
            </a:pPr>
            <a:r>
              <a:rPr lang="en-US" dirty="0">
                <a:ea typeface="+mn-ea"/>
              </a:rPr>
              <a:t>e.g., Nike, Canon, and GE</a:t>
            </a:r>
          </a:p>
          <a:p>
            <a:pPr lvl="1">
              <a:defRPr/>
            </a:pPr>
            <a:endParaRPr lang="en-US" dirty="0">
              <a:ea typeface="+mn-ea"/>
            </a:endParaRPr>
          </a:p>
          <a:p>
            <a:pPr marL="0" indent="0">
              <a:buFont typeface="Times" pitchFamily="-108" charset="0"/>
              <a:buNone/>
              <a:defRPr/>
            </a:pPr>
            <a:r>
              <a:rPr lang="en-US" dirty="0">
                <a:ea typeface="+mn-ea"/>
              </a:rPr>
              <a:t> 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Branding Strategies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House of brands approach</a:t>
            </a:r>
          </a:p>
          <a:p>
            <a:pPr lvl="1"/>
            <a:r>
              <a:rPr lang="en-US" altLang="en-US"/>
              <a:t>Introducing a new brand name for every product line </a:t>
            </a:r>
          </a:p>
          <a:p>
            <a:pPr lvl="2"/>
            <a:r>
              <a:rPr lang="en-US" altLang="en-US"/>
              <a:t>Any problems with one brand should not influence the other brands</a:t>
            </a:r>
          </a:p>
          <a:p>
            <a:pPr lvl="2"/>
            <a:r>
              <a:rPr lang="en-US" altLang="en-US"/>
              <a:t>Brand images do not need to be consistent, which allows for targeting multiple segments</a:t>
            </a:r>
          </a:p>
          <a:p>
            <a:pPr lvl="2"/>
            <a:r>
              <a:rPr lang="en-US" altLang="en-US"/>
              <a:t>Requires more advertising expense</a:t>
            </a:r>
          </a:p>
          <a:p>
            <a:pPr lvl="3"/>
            <a:r>
              <a:rPr lang="en-US" altLang="en-US"/>
              <a:t>e.g., Procter &amp; Gamble has 80 major brands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Extensions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Brand extensions</a:t>
            </a:r>
          </a:p>
          <a:p>
            <a:pPr lvl="1"/>
            <a:r>
              <a:rPr lang="en-US" altLang="en-US"/>
              <a:t>Leverages the brand’s good name to get customers to buy something new</a:t>
            </a:r>
          </a:p>
          <a:p>
            <a:pPr lvl="1"/>
            <a:r>
              <a:rPr lang="en-US" altLang="en-US"/>
              <a:t>Line extensions</a:t>
            </a:r>
          </a:p>
          <a:p>
            <a:pPr lvl="2"/>
            <a:r>
              <a:rPr lang="en-US" altLang="en-US"/>
              <a:t>Increase depth—new product within a line </a:t>
            </a:r>
          </a:p>
          <a:p>
            <a:pPr lvl="3"/>
            <a:r>
              <a:rPr lang="en-US" altLang="en-US"/>
              <a:t>e.g., Cheerios has various flavors</a:t>
            </a:r>
          </a:p>
          <a:p>
            <a:pPr lvl="1"/>
            <a:r>
              <a:rPr lang="en-US" altLang="en-US"/>
              <a:t>Product category extensions</a:t>
            </a:r>
          </a:p>
          <a:p>
            <a:pPr lvl="2"/>
            <a:r>
              <a:rPr lang="en-US" altLang="en-US"/>
              <a:t>Increase breadth—new product line  </a:t>
            </a:r>
          </a:p>
          <a:p>
            <a:pPr lvl="3"/>
            <a:r>
              <a:rPr lang="en-US" altLang="en-US"/>
              <a:t>e.g., Amazon sells many different things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#3</a:t>
            </a:r>
          </a:p>
        </p:txBody>
      </p:sp>
      <p:pic>
        <p:nvPicPr>
          <p:cNvPr id="27655" name="Picture 7" descr="Figure 7.6 Brand Extensi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7938" y="1371600"/>
            <a:ext cx="4048125" cy="307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 Placeholder 5"/>
          <p:cNvSpPr>
            <a:spLocks noGrp="1"/>
          </p:cNvSpPr>
          <p:nvPr>
            <p:ph type="body" sz="half" idx="2"/>
          </p:nvPr>
        </p:nvSpPr>
        <p:spPr>
          <a:xfrm>
            <a:off x="914400" y="4430713"/>
            <a:ext cx="7467600" cy="1981200"/>
          </a:xfrm>
        </p:spPr>
        <p:txBody>
          <a:bodyPr/>
          <a:lstStyle/>
          <a:p>
            <a:pPr marL="0" lvl="1" indent="-514350">
              <a:buClr>
                <a:srgbClr val="660066"/>
              </a:buClr>
              <a:buSzPct val="100000"/>
              <a:buFont typeface="Arial" charset="0"/>
              <a:buAutoNum type="arabicPeriod"/>
            </a:pPr>
            <a:r>
              <a:rPr lang="en-US" altLang="en-US" i="0" dirty="0"/>
              <a:t>How might Oscar Meyer extend its line? </a:t>
            </a:r>
          </a:p>
          <a:p>
            <a:pPr marL="0" lvl="1" indent="-514350">
              <a:buClr>
                <a:srgbClr val="660066"/>
              </a:buClr>
              <a:buSzPct val="100000"/>
              <a:buFont typeface="Arial" charset="0"/>
              <a:buAutoNum type="arabicPeriod"/>
            </a:pPr>
            <a:r>
              <a:rPr lang="en-US" altLang="en-US" i="0" dirty="0"/>
              <a:t>How might Oscar Meyer implement a product</a:t>
            </a:r>
            <a:br>
              <a:rPr lang="en-US" altLang="en-US" i="0" dirty="0"/>
            </a:br>
            <a:r>
              <a:rPr lang="en-US" altLang="en-US" i="0" dirty="0"/>
              <a:t>      category extension?</a:t>
            </a:r>
          </a:p>
          <a:p>
            <a:pPr marL="0" lvl="1" indent="-514350">
              <a:buClr>
                <a:srgbClr val="660066"/>
              </a:buClr>
              <a:buSzPct val="100000"/>
              <a:buFont typeface="Arial" charset="0"/>
              <a:buAutoNum type="arabicPeriod"/>
            </a:pPr>
            <a:r>
              <a:rPr lang="en-US" altLang="en-US" i="0" dirty="0"/>
              <a:t>Why would it do either</a:t>
            </a:r>
            <a:r>
              <a:rPr lang="en-US" altLang="en-US" dirty="0"/>
              <a:t>?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Co-branding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Co-branding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Two companies form a joint venture to create a product from both companies</a:t>
            </a:r>
          </a:p>
          <a:p>
            <a:pPr lvl="3">
              <a:defRPr/>
            </a:pPr>
            <a:r>
              <a:rPr lang="en-US" dirty="0">
                <a:ea typeface="+mn-ea"/>
              </a:rPr>
              <a:t>e.g., Tevlar fabric</a:t>
            </a:r>
          </a:p>
          <a:p>
            <a:pPr marL="1371600" lvl="3" indent="0">
              <a:buFontTx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Ingredient branding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Form of co-branding in which one company adds value to a host product </a:t>
            </a:r>
          </a:p>
          <a:p>
            <a:pPr lvl="2">
              <a:defRPr/>
            </a:pPr>
            <a:r>
              <a:rPr lang="en-US" dirty="0">
                <a:ea typeface="+mn-ea"/>
              </a:rPr>
              <a:t>One company dominates the other</a:t>
            </a:r>
          </a:p>
          <a:p>
            <a:pPr lvl="3">
              <a:defRPr/>
            </a:pPr>
            <a:r>
              <a:rPr lang="en-US" dirty="0">
                <a:ea typeface="+mn-ea"/>
              </a:rPr>
              <a:t>e.g., Intel in many PCs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Co-branding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Co-branding works well when a company is introducing a new product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Adding cough medicine to candy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Self-branding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Branding own ingredient to differentiate its quality from competitors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Works better when tweaking a minor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Tide’s </a:t>
            </a:r>
            <a:r>
              <a:rPr lang="en-US" altLang="en-US" dirty="0" err="1"/>
              <a:t>EverFresh</a:t>
            </a:r>
            <a:r>
              <a:rPr lang="en-US" altLang="en-US" dirty="0"/>
              <a:t> scent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Global Brands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Global brand</a:t>
            </a:r>
          </a:p>
          <a:p>
            <a:pPr lvl="1"/>
            <a:r>
              <a:rPr lang="en-US" altLang="en-US"/>
              <a:t>30% of revenues from other countries</a:t>
            </a:r>
          </a:p>
          <a:p>
            <a:r>
              <a:rPr lang="en-US" altLang="en-US"/>
              <a:t>Global strategies</a:t>
            </a:r>
          </a:p>
          <a:p>
            <a:pPr lvl="1"/>
            <a:r>
              <a:rPr lang="en-US" altLang="en-US"/>
              <a:t>Glocalization</a:t>
            </a:r>
          </a:p>
          <a:p>
            <a:pPr lvl="2"/>
            <a:r>
              <a:rPr lang="en-US" altLang="en-US"/>
              <a:t>Different names in different countries</a:t>
            </a:r>
          </a:p>
          <a:p>
            <a:pPr lvl="3"/>
            <a:r>
              <a:rPr lang="en-US" altLang="en-US"/>
              <a:t>“Manufacturer globally, brand locally”</a:t>
            </a:r>
          </a:p>
          <a:p>
            <a:pPr lvl="1"/>
            <a:r>
              <a:rPr lang="en-US" altLang="en-US"/>
              <a:t>Global brands</a:t>
            </a:r>
          </a:p>
          <a:p>
            <a:pPr lvl="2"/>
            <a:r>
              <a:rPr lang="en-US" altLang="en-US"/>
              <a:t>Same brand in all countries</a:t>
            </a:r>
          </a:p>
          <a:p>
            <a:pPr lvl="2"/>
            <a:r>
              <a:rPr lang="en-US" altLang="en-US"/>
              <a:t>More advantageous</a:t>
            </a:r>
          </a:p>
          <a:p>
            <a:pPr lvl="3"/>
            <a:r>
              <a:rPr lang="en-US" altLang="en-US"/>
              <a:t>e.g., Amazon.com and Amazon.co.uk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Store Brands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r>
              <a:rPr lang="en-US" altLang="en-US"/>
              <a:t>Private label brands</a:t>
            </a:r>
          </a:p>
          <a:p>
            <a:pPr lvl="1"/>
            <a:r>
              <a:rPr lang="en-US" altLang="en-US"/>
              <a:t>Good for price-sensitive markets </a:t>
            </a:r>
          </a:p>
          <a:p>
            <a:pPr lvl="2"/>
            <a:r>
              <a:rPr lang="en-US" altLang="en-US"/>
              <a:t>Can be more of a “me-too” product offering </a:t>
            </a:r>
          </a:p>
          <a:p>
            <a:pPr lvl="2"/>
            <a:r>
              <a:rPr lang="en-US" altLang="en-US"/>
              <a:t>Can be premium private label</a:t>
            </a:r>
          </a:p>
          <a:p>
            <a:pPr lvl="3"/>
            <a:r>
              <a:rPr lang="en-US" altLang="en-US"/>
              <a:t>e.g., Walmart’s “Sam’s Choice” </a:t>
            </a:r>
          </a:p>
          <a:p>
            <a:pPr lvl="1"/>
            <a:r>
              <a:rPr lang="en-US" altLang="en-US"/>
              <a:t>Retailer can offer decent quality for lower prices due to reduced advertising costs </a:t>
            </a:r>
          </a:p>
          <a:p>
            <a:pPr lvl="1"/>
            <a:r>
              <a:rPr lang="en-US" altLang="en-US"/>
              <a:t>Manufacturers are launching second labels to compete with store brands  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Brand Equity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defRPr/>
            </a:pPr>
            <a:r>
              <a:rPr lang="en-US" dirty="0">
                <a:ea typeface="+mn-ea"/>
              </a:rPr>
              <a:t>Brand equity</a:t>
            </a:r>
          </a:p>
          <a:p>
            <a:pPr marL="838200" lvl="1" indent="-381000">
              <a:defRPr/>
            </a:pPr>
            <a:r>
              <a:rPr lang="en-US" dirty="0">
                <a:ea typeface="+mn-ea"/>
              </a:rPr>
              <a:t>The worth of a brand</a:t>
            </a:r>
          </a:p>
          <a:p>
            <a:pPr marL="400050" indent="-400050">
              <a:defRPr/>
            </a:pPr>
            <a:r>
              <a:rPr lang="en-US" dirty="0">
                <a:ea typeface="+mn-ea"/>
              </a:rPr>
              <a:t>Measurement approaches </a:t>
            </a:r>
          </a:p>
          <a:p>
            <a:pPr marL="838200" lvl="1" indent="-381000">
              <a:defRPr/>
            </a:pPr>
            <a:r>
              <a:rPr lang="en-US" dirty="0">
                <a:ea typeface="+mn-ea"/>
              </a:rPr>
              <a:t>Determining the price premium of brand </a:t>
            </a:r>
          </a:p>
          <a:p>
            <a:pPr marL="1257300" lvl="2" indent="-342900">
              <a:defRPr/>
            </a:pPr>
            <a:r>
              <a:rPr lang="en-US" sz="1800" dirty="0">
                <a:ea typeface="+mn-ea"/>
              </a:rPr>
              <a:t>“How much are you willing to pay for gas at Shell?” vs.</a:t>
            </a:r>
          </a:p>
          <a:p>
            <a:pPr marL="1257300" lvl="2" indent="-342900">
              <a:defRPr/>
            </a:pPr>
            <a:r>
              <a:rPr lang="en-US" sz="1800" dirty="0">
                <a:ea typeface="+mn-ea"/>
              </a:rPr>
              <a:t>“How much are you willing to pay at a local station?”</a:t>
            </a:r>
          </a:p>
          <a:p>
            <a:pPr marL="838200" lvl="1" indent="-381000">
              <a:defRPr/>
            </a:pPr>
            <a:r>
              <a:rPr lang="en-US" dirty="0">
                <a:ea typeface="+mn-ea"/>
              </a:rPr>
              <a:t>Comparing branded and unbranded</a:t>
            </a:r>
          </a:p>
          <a:p>
            <a:pPr marL="1257300" lvl="2" indent="-342900">
              <a:defRPr/>
            </a:pPr>
            <a:r>
              <a:rPr lang="en-US" sz="1800" dirty="0">
                <a:ea typeface="+mn-ea"/>
              </a:rPr>
              <a:t>“How much do you like this $499 Sony flat screen with screen-within-a-screen?” vs. </a:t>
            </a:r>
          </a:p>
          <a:p>
            <a:pPr marL="1257300" lvl="2" indent="-342900">
              <a:defRPr/>
            </a:pPr>
            <a:r>
              <a:rPr lang="en-US" sz="1800" dirty="0">
                <a:ea typeface="+mn-ea"/>
              </a:rPr>
              <a:t>“How much do you like this $499 unknown brand flat screen sharing the same features?”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Brand Equity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Measurement approaches (continued)</a:t>
            </a:r>
          </a:p>
          <a:p>
            <a:pPr lvl="1"/>
            <a:r>
              <a:rPr lang="en-US" altLang="en-US"/>
              <a:t>Interbrand: assess the value of a firm, subtract its physical and financial assets</a:t>
            </a:r>
          </a:p>
          <a:p>
            <a:pPr lvl="2"/>
            <a:r>
              <a:rPr lang="en-US" altLang="en-US"/>
              <a:t>Brand contribution index varies by product category: high for cologne, lower for retailers</a:t>
            </a:r>
          </a:p>
          <a:p>
            <a:endParaRPr lang="en-US" altLang="en-US"/>
          </a:p>
        </p:txBody>
      </p:sp>
      <p:pic>
        <p:nvPicPr>
          <p:cNvPr id="43012" name="Picture 6" descr="Figure 7.8 Brand Valu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5650" y="3927475"/>
            <a:ext cx="5092700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6963" y="1935163"/>
            <a:ext cx="6950075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What do you think are the top U.S. brands?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ea typeface="+mn-ea"/>
              </a:rPr>
              <a:t>What do you think are the top non-U.S. brands?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Top Brands</a:t>
            </a:r>
          </a:p>
        </p:txBody>
      </p:sp>
      <p:pic>
        <p:nvPicPr>
          <p:cNvPr id="45059" name="Picture 5" descr="Figure 7.7 Top Bra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7513" y="1941513"/>
            <a:ext cx="5768975" cy="3773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Brands are promises to customers; they include names, logos, colors, and fonts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Brands signal information to customers about predictability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Anticipated reliability and expected quality  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Brands can command higher prices because they offset risk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</a:rPr>
              <a:t>Brand associations are cognitive and emotional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Companies can employ umbrella branding or house of brand strategies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Brand valuation, the measure of the worth of brand, is important to marketers</a:t>
            </a: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What Is a Brand?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660066"/>
              </a:buClr>
              <a:buSzTx/>
              <a:buFont typeface="Times" pitchFamily="-108" charset="0"/>
              <a:buChar char="•"/>
              <a:defRPr/>
            </a:pPr>
            <a:r>
              <a:rPr lang="en-US" sz="3000" i="0" dirty="0">
                <a:ea typeface="+mn-ea"/>
              </a:rPr>
              <a:t>Brand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sz="2600" i="1" dirty="0">
                <a:ea typeface="+mn-ea"/>
              </a:rPr>
              <a:t>Portfolio of qualities associated with a name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sz="2600" i="1" dirty="0">
                <a:ea typeface="+mn-ea"/>
              </a:rPr>
              <a:t>Brands immediately invoke certain images</a:t>
            </a:r>
          </a:p>
          <a:p>
            <a:pPr marL="742950" lvl="2" indent="-342900">
              <a:buClr>
                <a:srgbClr val="1B4E8E"/>
              </a:buClr>
              <a:buSzPct val="95000"/>
              <a:buFont typeface="Times" pitchFamily="-108" charset="0"/>
              <a:buChar char="•"/>
              <a:defRPr/>
            </a:pPr>
            <a:r>
              <a:rPr lang="en-US" sz="2600" i="1" dirty="0">
                <a:ea typeface="+mn-ea"/>
              </a:rPr>
              <a:t>Brands have value beyond the benefits of the product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Associations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543800" cy="434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Marketers control some brand 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Product shape and packaging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Logos, symbols, and colors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Jingles and slogans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Spokespeople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Marketers should control what they can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All outgoing messages should be positive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Marketers do not control all associations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e.g., Personal memories about brands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Name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brand starts with a name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Some names immediately convey information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YouTube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Some names suggest their benefits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Optical4less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Some names are those of their founder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Christian Dior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dirty="0"/>
              <a:t>Marketer should choose a brand name that conveys its benefits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Brand Names, </a:t>
            </a:r>
            <a:r>
              <a:rPr lang="en-US" altLang="en-US" dirty="0" smtClean="0">
                <a:latin typeface="Century" pitchFamily="-108" charset="0"/>
                <a:cs typeface="Century" pitchFamily="-108" charset="0"/>
              </a:rPr>
              <a:t>Logos, </a:t>
            </a:r>
            <a:r>
              <a:rPr lang="en-US" altLang="en-US" dirty="0">
                <a:latin typeface="Century" pitchFamily="-108" charset="0"/>
                <a:cs typeface="Century" pitchFamily="-108" charset="0"/>
              </a:rPr>
              <a:t>and Color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Brand name meaning is built over time through communications with customers </a:t>
            </a:r>
          </a:p>
          <a:p>
            <a:r>
              <a:rPr lang="en-US" altLang="en-US" dirty="0"/>
              <a:t>Brand names and logos are a shorthand way to communicate with customers</a:t>
            </a:r>
          </a:p>
          <a:p>
            <a:pPr lvl="1"/>
            <a:r>
              <a:rPr lang="en-US" altLang="en-US" dirty="0"/>
              <a:t>This is who we are and what we look like</a:t>
            </a:r>
          </a:p>
          <a:p>
            <a:r>
              <a:rPr lang="en-US" altLang="en-US" dirty="0"/>
              <a:t>Brand colors and fonts visually engage customers</a:t>
            </a:r>
          </a:p>
          <a:p>
            <a:pPr lvl="2"/>
            <a:r>
              <a:rPr lang="en-US" altLang="en-US" dirty="0"/>
              <a:t>e.g., </a:t>
            </a:r>
            <a:r>
              <a:rPr lang="en-US" altLang="en-US" i="1" dirty="0"/>
              <a:t>The New York Times </a:t>
            </a:r>
            <a:r>
              <a:rPr lang="en-US" altLang="en-US" dirty="0"/>
              <a:t>and Google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Brand Names and Logos</a:t>
            </a:r>
          </a:p>
        </p:txBody>
      </p:sp>
      <p:pic>
        <p:nvPicPr>
          <p:cNvPr id="21508" name="Picture 6" descr="Figure 7.1 Brand Names and Symbols as Log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5050" y="1752600"/>
            <a:ext cx="70739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Some logos combine a brand name with a symbol meant to suggest the brand’s value proposition </a:t>
            </a:r>
          </a:p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pic>
        <p:nvPicPr>
          <p:cNvPr id="22532" name="Picture 6" descr="Figure 7.2 Logo Memes Updating and Morph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05000"/>
            <a:ext cx="70104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Should a brand name be adapted over time? 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If so, when and why?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8176</TotalTime>
  <Words>1163</Words>
  <Application>Microsoft Office PowerPoint</Application>
  <PresentationFormat>On-screen Show (4:3)</PresentationFormat>
  <Paragraphs>226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Brands</vt:lpstr>
      <vt:lpstr>Marketing Framework</vt:lpstr>
      <vt:lpstr>What Is a Brand?</vt:lpstr>
      <vt:lpstr>Brand Associations</vt:lpstr>
      <vt:lpstr>Brand Name</vt:lpstr>
      <vt:lpstr>Brand Names, Logos, and Color</vt:lpstr>
      <vt:lpstr>Brand Names and Logos</vt:lpstr>
      <vt:lpstr>Discussion Questions #1</vt:lpstr>
      <vt:lpstr>Why Brand? (slide 1 of 2)</vt:lpstr>
      <vt:lpstr>Why Brand? (slide 2 of 2)</vt:lpstr>
      <vt:lpstr>Hierarchy of Brand Associations</vt:lpstr>
      <vt:lpstr>Brands Serve Social Functions</vt:lpstr>
      <vt:lpstr>Brand Association Network (slide 1 of 2)</vt:lpstr>
      <vt:lpstr>Brand Association Network (slide 2 of 2)</vt:lpstr>
      <vt:lpstr>Discussion Question #2</vt:lpstr>
      <vt:lpstr>Brand Personalities</vt:lpstr>
      <vt:lpstr>Types of Brand Experiences</vt:lpstr>
      <vt:lpstr>Brand Communities</vt:lpstr>
      <vt:lpstr>Branding Strategies (slide 1 of 2)</vt:lpstr>
      <vt:lpstr>Branding Strategies (slide 2 of 2)</vt:lpstr>
      <vt:lpstr>Brand Extensions</vt:lpstr>
      <vt:lpstr>Discussion Questions #3</vt:lpstr>
      <vt:lpstr>Co-branding (slide 1 of 2)</vt:lpstr>
      <vt:lpstr>Co-branding (slide 2 of 2)</vt:lpstr>
      <vt:lpstr>Global Brands</vt:lpstr>
      <vt:lpstr>Store Brands</vt:lpstr>
      <vt:lpstr>Brand Equity (slide 1 of 2)</vt:lpstr>
      <vt:lpstr>Brand Equity (slide 2 of 2)</vt:lpstr>
      <vt:lpstr>Discussion Questions #4</vt:lpstr>
      <vt:lpstr>Top Brands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Leslie Kauffman</cp:lastModifiedBy>
  <cp:revision>318</cp:revision>
  <dcterms:created xsi:type="dcterms:W3CDTF">2011-05-18T16:06:45Z</dcterms:created>
  <dcterms:modified xsi:type="dcterms:W3CDTF">2016-10-20T06:57:24Z</dcterms:modified>
</cp:coreProperties>
</file>