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4074" r:id="rId2"/>
  </p:sldMasterIdLst>
  <p:notesMasterIdLst>
    <p:notesMasterId r:id="rId50"/>
  </p:notesMasterIdLst>
  <p:handoutMasterIdLst>
    <p:handoutMasterId r:id="rId51"/>
  </p:handoutMasterIdLst>
  <p:sldIdLst>
    <p:sldId id="312" r:id="rId3"/>
    <p:sldId id="258" r:id="rId4"/>
    <p:sldId id="259" r:id="rId5"/>
    <p:sldId id="31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309" r:id="rId27"/>
    <p:sldId id="284" r:id="rId28"/>
    <p:sldId id="286" r:id="rId29"/>
    <p:sldId id="287" r:id="rId30"/>
    <p:sldId id="288" r:id="rId31"/>
    <p:sldId id="289" r:id="rId32"/>
    <p:sldId id="292" r:id="rId33"/>
    <p:sldId id="291" r:id="rId34"/>
    <p:sldId id="293" r:id="rId35"/>
    <p:sldId id="294" r:id="rId36"/>
    <p:sldId id="308" r:id="rId37"/>
    <p:sldId id="295" r:id="rId38"/>
    <p:sldId id="296" r:id="rId39"/>
    <p:sldId id="298" r:id="rId40"/>
    <p:sldId id="299" r:id="rId41"/>
    <p:sldId id="300" r:id="rId42"/>
    <p:sldId id="301" r:id="rId43"/>
    <p:sldId id="303" r:id="rId44"/>
    <p:sldId id="311" r:id="rId45"/>
    <p:sldId id="304" r:id="rId46"/>
    <p:sldId id="307" r:id="rId47"/>
    <p:sldId id="305" r:id="rId48"/>
    <p:sldId id="306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449"/>
    <a:srgbClr val="A90015"/>
    <a:srgbClr val="3F7681"/>
    <a:srgbClr val="627A91"/>
    <a:srgbClr val="002956"/>
    <a:srgbClr val="000000"/>
    <a:srgbClr val="1B4E8E"/>
    <a:srgbClr val="EBB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86508" autoAdjust="0"/>
  </p:normalViewPr>
  <p:slideViewPr>
    <p:cSldViewPr>
      <p:cViewPr varScale="1">
        <p:scale>
          <a:sx n="81" d="100"/>
          <a:sy n="81" d="100"/>
        </p:scale>
        <p:origin x="1296" y="78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2494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9F0EDCDF-D4D0-4BB8-AEE0-C45B73952BD5}" type="datetime1">
              <a:rPr lang="en-US"/>
              <a:pPr>
                <a:defRPr/>
              </a:pPr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2AC5CD62-1CE8-433A-8F9D-B63A8D3753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236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9AF370F5-87B2-4438-8F7A-6C2BD48233D3}" type="datetime1">
              <a:rPr lang="en-US"/>
              <a:pPr>
                <a:defRPr/>
              </a:pPr>
              <a:t>10/20/2016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35374FAB-7D9B-4795-947A-27C799E27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812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3C97364-D3E3-4DEF-B5A2-6E46F33A14E4}" type="slidenum">
              <a:rPr lang="en-US" altLang="en-US" sz="1200">
                <a:solidFill>
                  <a:prstClr val="black"/>
                </a:solidFill>
              </a:rPr>
              <a:pPr/>
              <a:t>1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87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itchFamily="-108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97D4C2-B7F5-477E-965A-7EE5B382CAE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781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itchFamily="-108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F0B07B-BCEF-425A-89C4-7803CCE314E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49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/>
              <a:t>7. 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D5620C39-6C1C-4C85-8D6C-448F41ABD7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A5ADCCCC-2229-4C03-81F4-9E8CEBEDBD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7467600" cy="198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38100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1E681CA1-5BCF-4763-ACC3-E997095E57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32167D79-9439-484B-A337-0EB3BD8714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</p:spPr>
        <p:txBody>
          <a:bodyPr/>
          <a:lstStyle>
            <a:lvl1pPr>
              <a:defRPr>
                <a:latin typeface="Century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r>
              <a:rPr lang="en-US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780873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0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181A5-674E-4120-A14D-ED35AB148F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246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D9945-9B7E-490C-9AB3-E543E8AD8F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091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473752-BA8D-469B-91F8-941C24BF59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836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9FA81D-0A1B-40C4-8E3D-AC4F2C5238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90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12B49593-E039-46BF-8976-85D4EBDB60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92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7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90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DCAB3B-1D73-4221-913C-EFAB02595A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759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CF92F-B322-4329-B2A8-FFC0FBA49A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1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EDE6F2-6A5C-486E-81CB-822876DD53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6066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B2BA6-6EBB-4E28-BF72-582AF581C3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89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E92CFE6D-136F-4F88-9004-58F00D9965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11AF573F-5520-4693-9EB4-C0063CA6F0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3887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AF2ADC5B-DFFD-4F9E-8142-E92EF679F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4833381C-AAB5-4526-AB60-F5C0D2D8B4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-92075"/>
            <a:ext cx="9186863" cy="69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A2197D5-CF47-4DC6-BCA9-D1D0300D73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008A847-07CD-4E07-8AA5-F7965F66A9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EDFDE367-68DE-4BC9-882F-90F0849119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800" dirty="0"/>
              <a:t>© 2018 Cengage Learning.</a:t>
            </a:r>
            <a:r>
              <a:rPr lang="en-US" sz="800" baseline="30000" dirty="0"/>
              <a:t>®</a:t>
            </a:r>
            <a:r>
              <a:rPr lang="en-US" sz="800" dirty="0"/>
              <a:t> May not be scanned, copied or duplicated, or posted to a publicly accessible website, in whole or in part. 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8.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  <p:sldLayoutId id="2147484073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ＭＳ Ｐゴシック" pitchFamily="34" charset="-128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34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34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34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34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itchFamily="-108" charset="0"/>
        <a:buChar char="•"/>
        <a:defRPr sz="3000">
          <a:solidFill>
            <a:schemeClr val="tx1"/>
          </a:solidFill>
          <a:latin typeface="+mn-lt"/>
          <a:ea typeface="ＭＳ Ｐゴシック" pitchFamily="34" charset="-128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charset="0"/>
        <a:buChar char="•"/>
        <a:defRPr sz="2600" i="1">
          <a:solidFill>
            <a:schemeClr val="tx1"/>
          </a:solidFill>
          <a:latin typeface="+mn-lt"/>
          <a:ea typeface="ＭＳ Ｐゴシック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EF17EF33-494F-4B1D-91EA-4BD5E43CFCE4}" type="slidenum">
              <a:rPr lang="en-US" altLang="en-US">
                <a:ea typeface="ＭＳ Ｐゴシック" panose="020B0600070205080204" pitchFamily="34" charset="-128"/>
              </a:rPr>
              <a:pPr/>
              <a:t>‹#›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000000"/>
                </a:solidFill>
              </a:rPr>
              <a:t>© 2018 Cengage Learning.</a:t>
            </a:r>
            <a:r>
              <a:rPr lang="en-US" sz="800" baseline="30000" dirty="0">
                <a:solidFill>
                  <a:srgbClr val="000000"/>
                </a:solidFill>
              </a:rPr>
              <a:t>®</a:t>
            </a:r>
            <a:r>
              <a:rPr lang="en-US" sz="800" dirty="0">
                <a:solidFill>
                  <a:srgbClr val="000000"/>
                </a:solidFill>
              </a:rPr>
              <a:t> May not be scanned, copied or duplicated, or posted to a publicly accessible website, in whole or in part.  </a:t>
            </a: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5869DB-E256-4722-B9B6-0D6EC3CBE3A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itchFamily="-108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8.</a:t>
            </a:r>
          </a:p>
        </p:txBody>
      </p:sp>
    </p:spTree>
    <p:extLst>
      <p:ext uri="{BB962C8B-B14F-4D97-AF65-F5344CB8AC3E}">
        <p14:creationId xmlns:p14="http://schemas.microsoft.com/office/powerpoint/2010/main" val="153723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+mj-ea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anose="02020603050405020304" pitchFamily="18" charset="0"/>
        <a:buChar char="•"/>
        <a:defRPr sz="3000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panose="020B0604020202020204" pitchFamily="34" charset="0"/>
        <a:buChar char="•"/>
        <a:defRPr sz="2600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90600" y="6642100"/>
            <a:ext cx="7467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800" dirty="0">
                <a:solidFill>
                  <a:srgbClr val="606060"/>
                </a:solidFill>
              </a:rPr>
              <a:t>© 2018 </a:t>
            </a:r>
            <a:r>
              <a:rPr lang="en-US" altLang="en-US" sz="800" dirty="0" err="1">
                <a:solidFill>
                  <a:srgbClr val="606060"/>
                </a:solidFill>
              </a:rPr>
              <a:t>Cengage</a:t>
            </a:r>
            <a:r>
              <a:rPr lang="en-US" altLang="en-US" sz="800" dirty="0">
                <a:solidFill>
                  <a:srgbClr val="606060"/>
                </a:solidFill>
              </a:rPr>
              <a:t> Learning</a:t>
            </a:r>
            <a:r>
              <a:rPr lang="en-US" altLang="en-US" sz="800" baseline="30000" dirty="0">
                <a:solidFill>
                  <a:srgbClr val="606060"/>
                </a:solidFill>
              </a:rPr>
              <a:t>®</a:t>
            </a:r>
            <a:r>
              <a:rPr lang="en-US" altLang="en-US" sz="800" dirty="0">
                <a:solidFill>
                  <a:srgbClr val="606060"/>
                </a:solidFill>
              </a:rPr>
              <a:t>. May not be scanned, copied or duplicated, or posted to a publicly accessible website, in whole or in part.  </a:t>
            </a:r>
          </a:p>
        </p:txBody>
      </p:sp>
    </p:spTree>
    <p:extLst>
      <p:ext uri="{BB962C8B-B14F-4D97-AF65-F5344CB8AC3E}">
        <p14:creationId xmlns:p14="http://schemas.microsoft.com/office/powerpoint/2010/main" val="370332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Idea Creation &amp; Market Potential</a:t>
            </a:r>
            <a: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1 of 2)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altLang="en-US" dirty="0">
                <a:ea typeface="ＭＳ Ｐゴシック" pitchFamily="-108" charset="-128"/>
              </a:rPr>
              <a:t>Idea generation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Brainstorming: “No idea’s a bad idea; let’s get everything up on the white board” 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Firms may allocate time for employees to work on pet projects</a:t>
            </a:r>
          </a:p>
          <a:p>
            <a:pPr lvl="1">
              <a:buFont typeface="Arial" charset="0"/>
              <a:buNone/>
            </a:pPr>
            <a:endParaRPr lang="en-US" altLang="en-US" dirty="0">
              <a:ea typeface="ＭＳ Ｐゴシック" pitchFamily="-108" charset="-128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Idea Creation &amp; Market Potential</a:t>
            </a:r>
            <a: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>
                <a:ea typeface="+mn-ea"/>
              </a:rPr>
              <a:t>In-house winnowing &amp; refinement</a:t>
            </a:r>
          </a:p>
          <a:p>
            <a:pPr marL="914400" lvl="1" indent="-514350">
              <a:buFont typeface="Arial" pitchFamily="34" charset="0"/>
              <a:buChar char="•"/>
              <a:defRPr/>
            </a:pPr>
            <a:r>
              <a:rPr lang="en-US" dirty="0">
                <a:ea typeface="+mn-ea"/>
              </a:rPr>
              <a:t>Screen ideas for plausibility using</a:t>
            </a:r>
          </a:p>
          <a:p>
            <a:pPr marL="1314450" lvl="2" indent="-514350">
              <a:buFont typeface="Arial" pitchFamily="34" charset="0"/>
              <a:buChar char="•"/>
              <a:defRPr/>
            </a:pPr>
            <a:r>
              <a:rPr lang="en-US" dirty="0">
                <a:ea typeface="+mn-ea"/>
              </a:rPr>
              <a:t>Internal experts’ knowledge</a:t>
            </a:r>
          </a:p>
          <a:p>
            <a:pPr marL="1314450" lvl="2" indent="-514350">
              <a:buFont typeface="Arial" pitchFamily="34" charset="0"/>
              <a:buChar char="•"/>
              <a:defRPr/>
            </a:pPr>
            <a:r>
              <a:rPr lang="en-US" dirty="0">
                <a:ea typeface="+mn-ea"/>
              </a:rPr>
              <a:t>Marketers’ target knowledge </a:t>
            </a:r>
          </a:p>
          <a:p>
            <a:pPr marL="1314450" lvl="2" indent="-514350">
              <a:buFont typeface="Arial" pitchFamily="34" charset="0"/>
              <a:buChar char="•"/>
              <a:defRPr/>
            </a:pPr>
            <a:r>
              <a:rPr lang="en-US" dirty="0">
                <a:ea typeface="+mn-ea"/>
              </a:rPr>
              <a:t>Management’s company knowledge</a:t>
            </a:r>
          </a:p>
          <a:p>
            <a:pPr marL="800100" lvl="2" indent="0">
              <a:buFontTx/>
              <a:buNone/>
              <a:defRPr/>
            </a:pPr>
            <a:endParaRPr lang="en-US" dirty="0">
              <a:ea typeface="+mn-ea"/>
            </a:endParaRPr>
          </a:p>
          <a:p>
            <a:pPr lvl="1">
              <a:defRPr/>
            </a:pPr>
            <a:r>
              <a:rPr lang="en-US" dirty="0">
                <a:ea typeface="+mn-ea"/>
              </a:rPr>
              <a:t>Feasibility assessments &amp; business analyses are somewhat fuzzy at this stage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Concept Testing, Design, &amp; Development</a:t>
            </a:r>
            <a: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1 of 4)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>
                <a:ea typeface="+mn-ea"/>
              </a:rPr>
              <a:t>Obtain feedback on plausible ideas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Use marketing research to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Save a company from a bad idea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Yield information to tweak an idea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Encourage pursuit of good idea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Research may include focus groups, online surveys, etc. 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Conjoint analysis may also be used to determine trade-offs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Concept Testing, Design, &amp; Development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2 of 4)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8" charset="-128"/>
              </a:rPr>
              <a:t>Focus groups 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2–3 groups (per segment) of 8–10 customers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Usually last 1.5–2 hours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Goal is background information to improve product development or product positioning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Participants give feedback on product concepts</a:t>
            </a:r>
          </a:p>
          <a:p>
            <a:pPr lvl="2"/>
            <a:endParaRPr lang="en-US" altLang="en-US" dirty="0">
              <a:ea typeface="ＭＳ Ｐゴシック" pitchFamily="-108" charset="-128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Concept Testing, Design, &amp; Development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3 of 4)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543800" cy="4343400"/>
          </a:xfrm>
        </p:spPr>
        <p:txBody>
          <a:bodyPr/>
          <a:lstStyle/>
          <a:p>
            <a:r>
              <a:rPr lang="en-US" altLang="en-US" dirty="0">
                <a:ea typeface="ＭＳ Ｐゴシック" pitchFamily="-108" charset="-128"/>
              </a:rPr>
              <a:t>Conjoint procedure 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Different combinations of attributes are put together and compared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Customer says which is best, next best, etc. 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Use in focus groups, online studies, etc.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Allows marketers to see what attributes are most attractive</a:t>
            </a:r>
          </a:p>
          <a:p>
            <a:pPr lvl="2"/>
            <a:r>
              <a:rPr lang="en-US" altLang="en-US" dirty="0">
                <a:ea typeface="ＭＳ Ｐゴシック" pitchFamily="-108" charset="-128"/>
              </a:rPr>
              <a:t>e.g., Should a laptop be light, powerful, specific color, and preloaded with software?</a:t>
            </a:r>
          </a:p>
          <a:p>
            <a:endParaRPr lang="en-US" altLang="en-US" dirty="0">
              <a:ea typeface="ＭＳ Ｐゴシック" pitchFamily="-108" charset="-128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Concept Testing, Design, &amp; Development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4 of 4)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>
                <a:ea typeface="+mn-ea"/>
              </a:rPr>
              <a:t>Research results are used to develop a prototype</a:t>
            </a:r>
          </a:p>
          <a:p>
            <a:pPr marL="914400" lvl="1" indent="-514350">
              <a:defRPr/>
            </a:pPr>
            <a:r>
              <a:rPr lang="en-US" dirty="0">
                <a:ea typeface="+mn-ea"/>
              </a:rPr>
              <a:t>Only one prototype is developed at a time</a:t>
            </a:r>
          </a:p>
          <a:p>
            <a:pPr marL="914400" lvl="1" indent="-514350">
              <a:defRPr/>
            </a:pPr>
            <a:r>
              <a:rPr lang="en-US" dirty="0">
                <a:ea typeface="+mn-ea"/>
              </a:rPr>
              <a:t>If the prototype is not successful, another prototype is developed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Beta Testing</a:t>
            </a:r>
            <a: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1 of 4)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8" charset="-128"/>
              </a:rPr>
              <a:t>A beta version is made available for trial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Ideal to simulate a real-world purchase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Used to help forecast sales</a:t>
            </a:r>
          </a:p>
          <a:p>
            <a:r>
              <a:rPr lang="en-US" altLang="en-US" dirty="0">
                <a:ea typeface="ＭＳ Ｐゴシック" pitchFamily="-108" charset="-128"/>
              </a:rPr>
              <a:t>Customer reactions to marketing materials are also examined 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Ad copy, price points, distribution, etc.  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Clarifies image of product to customer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Allows company to get feedback </a:t>
            </a:r>
          </a:p>
          <a:p>
            <a:pPr>
              <a:buFont typeface="Times" pitchFamily="-108" charset="0"/>
              <a:buNone/>
            </a:pPr>
            <a:endParaRPr lang="en-US" altLang="en-US" dirty="0">
              <a:ea typeface="ＭＳ Ｐゴシック" pitchFamily="-108" charset="-128"/>
            </a:endParaRPr>
          </a:p>
          <a:p>
            <a:endParaRPr lang="en-US" altLang="en-US" dirty="0">
              <a:ea typeface="ＭＳ Ｐゴシック" pitchFamily="-108" charset="-128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Beta Testing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2 of 4)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8" charset="-128"/>
              </a:rPr>
              <a:t>Try product in market on a small scale before an expensive full-scale rollout</a:t>
            </a:r>
          </a:p>
          <a:p>
            <a:r>
              <a:rPr lang="en-US" altLang="en-US" dirty="0">
                <a:ea typeface="ＭＳ Ｐゴシック" pitchFamily="-108" charset="-128"/>
              </a:rPr>
              <a:t>Area test markets: </a:t>
            </a:r>
          </a:p>
          <a:p>
            <a:pPr lvl="1"/>
            <a:r>
              <a:rPr lang="en-US" altLang="en-US" sz="2400" dirty="0">
                <a:ea typeface="ＭＳ Ｐゴシック" pitchFamily="-108" charset="-128"/>
              </a:rPr>
              <a:t>Product is made available and ads are run in a few randomly selected metropolitan areas </a:t>
            </a:r>
          </a:p>
          <a:p>
            <a:pPr lvl="1"/>
            <a:r>
              <a:rPr lang="en-US" altLang="en-US" sz="2400" dirty="0">
                <a:ea typeface="ＭＳ Ｐゴシック" pitchFamily="-108" charset="-128"/>
              </a:rPr>
              <a:t>Sales are observed and compared to sales in control markets</a:t>
            </a:r>
          </a:p>
          <a:p>
            <a:pPr lvl="1"/>
            <a:r>
              <a:rPr lang="en-US" altLang="en-US" sz="2400" dirty="0">
                <a:ea typeface="ＭＳ Ｐゴシック" pitchFamily="-108" charset="-128"/>
              </a:rPr>
              <a:t>Not as commonly used now because</a:t>
            </a:r>
          </a:p>
          <a:p>
            <a:pPr lvl="2"/>
            <a:r>
              <a:rPr lang="en-US" altLang="en-US" sz="2200" dirty="0">
                <a:ea typeface="ＭＳ Ｐゴシック" pitchFamily="-108" charset="-128"/>
              </a:rPr>
              <a:t>They are expensive, require setup, tip off competition, and sampled areas may have own “flavors”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Beta Testing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3 of 4)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Electronic test markets are more valid than area test markets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Households within a sample of metropolitan areas are selected: some are designated “test” and some are “control”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Electronic (cable) transmissions are sent to test households, but not sent to the control households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Differences between the test and control households’ purchasing are evaluated</a:t>
            </a:r>
          </a:p>
          <a:p>
            <a:endParaRPr lang="en-US" altLang="en-US" dirty="0">
              <a:ea typeface="ＭＳ Ｐゴシック" pitchFamily="-108" charset="-128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Beta Testing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4 of 4)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8" charset="-128"/>
              </a:rPr>
              <a:t>Simulated test markets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Popular premarket launch tests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Customers are recruited and given play money to shop in a simulated environment 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They can buy the new product and competitors’ products 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Advertising materials are available with competitors’ advertising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Marketers record purchases 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Customers complete a survey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Data are used as input to forecast sales</a:t>
            </a:r>
          </a:p>
          <a:p>
            <a:endParaRPr lang="en-US" altLang="en-US" dirty="0">
              <a:ea typeface="ＭＳ Ｐゴシック" pitchFamily="-108" charset="-128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0" y="1270000"/>
            <a:ext cx="1371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7200" b="1">
                <a:solidFill>
                  <a:srgbClr val="800000"/>
                </a:solidFill>
                <a:latin typeface="Century" pitchFamily="-108" charset="0"/>
              </a:rPr>
              <a:t>8</a:t>
            </a:r>
          </a:p>
        </p:txBody>
      </p:sp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New Products and Innovation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066800" y="6642100"/>
            <a:ext cx="7467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800">
                <a:solidFill>
                  <a:srgbClr val="606060"/>
                </a:solidFill>
              </a:rPr>
              <a:t>© 2018 Cengage Learning.</a:t>
            </a:r>
            <a:r>
              <a:rPr lang="en-US" altLang="en-US" sz="800" baseline="30000">
                <a:solidFill>
                  <a:srgbClr val="606060"/>
                </a:solidFill>
              </a:rPr>
              <a:t>®</a:t>
            </a:r>
            <a:r>
              <a:rPr lang="en-US" altLang="en-US" sz="800">
                <a:solidFill>
                  <a:srgbClr val="606060"/>
                </a:solidFill>
              </a:rPr>
              <a:t> May not be scanned, copied or duplicated, or posted to a publicly accessible website, in whole or in part.  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1B4E8E"/>
                </a:solidFill>
                <a:latin typeface="Century" panose="02040604050505020304" pitchFamily="18" charset="0"/>
              </a:rPr>
              <a:t>8.  </a:t>
            </a:r>
            <a:fld id="{8D6409E8-F63F-4324-B80E-80F0CF573471}" type="slidenum">
              <a:rPr lang="en-US" altLang="en-US" sz="1200" smtClean="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Launch</a:t>
            </a:r>
            <a: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1 of 5)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ea typeface="Times New Roman"/>
              </a:rPr>
              <a:t>Forecast sales</a:t>
            </a:r>
            <a:endParaRPr lang="en-US" dirty="0">
              <a:latin typeface="+mj-lt"/>
              <a:ea typeface="+mn-ea"/>
            </a:endParaRPr>
          </a:p>
          <a:p>
            <a:pPr lvl="1">
              <a:defRPr/>
            </a:pPr>
            <a:r>
              <a:rPr lang="en-US" dirty="0">
                <a:latin typeface="+mj-lt"/>
                <a:ea typeface="+mn-ea"/>
              </a:rPr>
              <a:t>If not promising, abort launch</a:t>
            </a:r>
          </a:p>
          <a:p>
            <a:pPr lvl="1">
              <a:defRPr/>
            </a:pPr>
            <a:r>
              <a:rPr lang="en-US" dirty="0">
                <a:latin typeface="+mj-lt"/>
                <a:ea typeface="+mn-ea"/>
              </a:rPr>
              <a:t>If promising, launch</a:t>
            </a:r>
          </a:p>
          <a:p>
            <a:pPr marL="457200" lvl="1" indent="0">
              <a:buFont typeface="Arial" charset="0"/>
              <a:buNone/>
              <a:defRPr/>
            </a:pPr>
            <a:endParaRPr lang="en-US" sz="2200" dirty="0">
              <a:latin typeface="+mj-lt"/>
              <a:ea typeface="+mn-ea"/>
            </a:endParaRPr>
          </a:p>
          <a:p>
            <a:pPr>
              <a:defRPr/>
            </a:pPr>
            <a:r>
              <a:rPr lang="en-US" dirty="0">
                <a:latin typeface="+mj-lt"/>
                <a:ea typeface="Times New Roman"/>
              </a:rPr>
              <a:t>Forecasts are important to</a:t>
            </a:r>
          </a:p>
          <a:p>
            <a:pPr lvl="1">
              <a:defRPr/>
            </a:pPr>
            <a:r>
              <a:rPr lang="en-US" dirty="0">
                <a:latin typeface="+mj-lt"/>
                <a:ea typeface="Times New Roman"/>
              </a:rPr>
              <a:t>Accounting and finance for budgeting</a:t>
            </a:r>
          </a:p>
          <a:p>
            <a:pPr lvl="1">
              <a:defRPr/>
            </a:pPr>
            <a:r>
              <a:rPr lang="en-US" dirty="0">
                <a:latin typeface="+mj-lt"/>
                <a:ea typeface="Times New Roman"/>
              </a:rPr>
              <a:t>Sales force for setting sales goals</a:t>
            </a:r>
          </a:p>
          <a:p>
            <a:pPr lvl="1">
              <a:defRPr/>
            </a:pPr>
            <a:r>
              <a:rPr lang="en-US" dirty="0">
                <a:latin typeface="+mj-lt"/>
                <a:ea typeface="Times New Roman"/>
              </a:rPr>
              <a:t>Production and logistics for planning equipment, storage, transportation, etc.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Launch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2 of 5)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  <a:cs typeface="Times New Roman" pitchFamily="18" charset="0"/>
              </a:rPr>
              <a:t>Forecasting</a:t>
            </a:r>
          </a:p>
          <a:p>
            <a:pPr lvl="1">
              <a:defRPr/>
            </a:pPr>
            <a:r>
              <a:rPr lang="en-US" dirty="0">
                <a:ea typeface="+mn-ea"/>
                <a:cs typeface="Times New Roman" pitchFamily="18" charset="0"/>
              </a:rPr>
              <a:t>Goal is to estimate sales potential ($SP), not sales</a:t>
            </a:r>
          </a:p>
          <a:p>
            <a:pPr marL="914400" lvl="1" indent="-514350">
              <a:buFont typeface="Arial" charset="0"/>
              <a:buAutoNum type="arabicPeriod"/>
              <a:defRPr/>
            </a:pPr>
            <a:r>
              <a:rPr lang="en-US" dirty="0">
                <a:ea typeface="+mn-ea"/>
                <a:cs typeface="Times New Roman" pitchFamily="18" charset="0"/>
              </a:rPr>
              <a:t>Determine market potential (MP)</a:t>
            </a:r>
          </a:p>
          <a:p>
            <a:pPr marL="1314450" lvl="2" indent="-514350">
              <a:defRPr/>
            </a:pPr>
            <a:r>
              <a:rPr lang="en-US" dirty="0">
                <a:ea typeface="+mn-ea"/>
                <a:cs typeface="Times New Roman" pitchFamily="18" charset="0"/>
              </a:rPr>
              <a:t>How many units might be sold</a:t>
            </a:r>
          </a:p>
          <a:p>
            <a:pPr marL="1771650" lvl="3" indent="-514350">
              <a:defRPr/>
            </a:pPr>
            <a:r>
              <a:rPr lang="en-US" dirty="0">
                <a:ea typeface="+mn-ea"/>
                <a:cs typeface="Times New Roman" pitchFamily="18" charset="0"/>
              </a:rPr>
              <a:t>Start with secondary data</a:t>
            </a:r>
          </a:p>
          <a:p>
            <a:pPr marL="2228850" lvl="4" indent="-514350">
              <a:defRPr/>
            </a:pPr>
            <a:r>
              <a:rPr lang="en-US" dirty="0">
                <a:ea typeface="+mn-ea"/>
                <a:cs typeface="Times New Roman" pitchFamily="18" charset="0"/>
              </a:rPr>
              <a:t>Census, sales for similar products, etc.</a:t>
            </a:r>
          </a:p>
          <a:p>
            <a:pPr marL="2228850" lvl="4" indent="-514350">
              <a:defRPr/>
            </a:pPr>
            <a:r>
              <a:rPr lang="en-US" dirty="0">
                <a:ea typeface="+mn-ea"/>
                <a:cs typeface="Times New Roman" pitchFamily="18" charset="0"/>
              </a:rPr>
              <a:t>Relevant in-house benchmarking data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Launch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3 of 5)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8" charset="-128"/>
              </a:rPr>
              <a:t>Forecasting (continued)</a:t>
            </a:r>
          </a:p>
          <a:p>
            <a:pPr marL="971550" lvl="1" indent="-514350">
              <a:buFont typeface="Arial" charset="0"/>
              <a:buAutoNum type="arabicPeriod" startAt="2"/>
            </a:pPr>
            <a:r>
              <a:rPr lang="en-US" altLang="en-US" dirty="0">
                <a:ea typeface="ＭＳ Ｐゴシック" pitchFamily="-108" charset="-128"/>
              </a:rPr>
              <a:t>Estimate the purchase intention (PI)</a:t>
            </a:r>
          </a:p>
          <a:p>
            <a:pPr lvl="2"/>
            <a:r>
              <a:rPr lang="en-US" altLang="en-US" dirty="0">
                <a:ea typeface="ＭＳ Ｐゴシック" pitchFamily="-108" charset="-128"/>
              </a:rPr>
              <a:t>Likelihood target will buy the product</a:t>
            </a:r>
          </a:p>
          <a:p>
            <a:pPr lvl="2"/>
            <a:r>
              <a:rPr lang="en-US" altLang="en-US" dirty="0">
                <a:ea typeface="ＭＳ Ｐゴシック" pitchFamily="-108" charset="-128"/>
              </a:rPr>
              <a:t>Use recent marketing research</a:t>
            </a:r>
          </a:p>
          <a:p>
            <a:pPr lvl="3"/>
            <a:r>
              <a:rPr lang="en-US" altLang="en-US" dirty="0">
                <a:ea typeface="ＭＳ Ｐゴシック" pitchFamily="-108" charset="-128"/>
              </a:rPr>
              <a:t>e.g., Assume research suggests PI = 0.7</a:t>
            </a:r>
          </a:p>
          <a:p>
            <a:pPr lvl="2"/>
            <a:r>
              <a:rPr lang="en-US" altLang="en-US" i="1" dirty="0">
                <a:ea typeface="ＭＳ Ｐゴシック" pitchFamily="-108" charset="-128"/>
              </a:rPr>
              <a:t>Note: </a:t>
            </a:r>
            <a:r>
              <a:rPr lang="en-US" altLang="en-US" dirty="0">
                <a:ea typeface="ＭＳ Ｐゴシック" pitchFamily="-108" charset="-128"/>
              </a:rPr>
              <a:t>Customers usually overstate PI; estimate ¾ downward P = ¾(0.7)= 0.525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Launch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4 of 5)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Forecasting (continued)</a:t>
            </a:r>
          </a:p>
          <a:p>
            <a:pPr marL="971550" lvl="1" indent="-514350">
              <a:buFont typeface="+mj-lt"/>
              <a:buAutoNum type="arabicPeriod" startAt="3"/>
              <a:defRPr/>
            </a:pPr>
            <a:r>
              <a:rPr lang="en-US" dirty="0">
                <a:ea typeface="+mn-ea"/>
              </a:rPr>
              <a:t>Determine the price (Pr)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Remember economics; PI may increase as Pr decreases</a:t>
            </a:r>
          </a:p>
          <a:p>
            <a:pPr lvl="2">
              <a:buFontTx/>
              <a:buNone/>
              <a:defRPr/>
            </a:pPr>
            <a:endParaRPr lang="en-US" dirty="0">
              <a:ea typeface="+mn-ea"/>
            </a:endParaRPr>
          </a:p>
          <a:p>
            <a:pPr lvl="1">
              <a:defRPr/>
            </a:pPr>
            <a:r>
              <a:rPr lang="en-US" dirty="0">
                <a:ea typeface="+mn-ea"/>
              </a:rPr>
              <a:t>Forecasting equation: $SP =  MP × PI × Pr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Remember this number is not profit; it is maximum sales</a:t>
            </a:r>
          </a:p>
          <a:p>
            <a:pPr lvl="1"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Launch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5 of 5)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8" charset="-128"/>
              </a:rPr>
              <a:t>Timing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Process of developing new products can be relatively quick or slow</a:t>
            </a:r>
          </a:p>
          <a:p>
            <a:pPr lvl="2"/>
            <a:r>
              <a:rPr lang="en-US" altLang="en-US" dirty="0">
                <a:ea typeface="ＭＳ Ｐゴシック" pitchFamily="-108" charset="-128"/>
              </a:rPr>
              <a:t>Delays caused by</a:t>
            </a:r>
          </a:p>
          <a:p>
            <a:pPr lvl="3"/>
            <a:r>
              <a:rPr lang="en-US" altLang="en-US" dirty="0">
                <a:ea typeface="ＭＳ Ｐゴシック" pitchFamily="-108" charset="-128"/>
              </a:rPr>
              <a:t>Internal activities such as testing</a:t>
            </a:r>
          </a:p>
          <a:p>
            <a:pPr lvl="3"/>
            <a:r>
              <a:rPr lang="en-US" altLang="en-US" dirty="0">
                <a:ea typeface="ＭＳ Ｐゴシック" pitchFamily="-108" charset="-128"/>
              </a:rPr>
              <a:t>External factors such as regulations</a:t>
            </a:r>
          </a:p>
          <a:p>
            <a:pPr lvl="2"/>
            <a:r>
              <a:rPr lang="en-US" altLang="en-US" dirty="0">
                <a:ea typeface="ＭＳ Ｐゴシック" pitchFamily="-108" charset="-128"/>
              </a:rPr>
              <a:t>e.g., New pharmaceuticals take years</a:t>
            </a:r>
          </a:p>
          <a:p>
            <a:pPr lvl="3"/>
            <a:r>
              <a:rPr lang="en-US" altLang="en-US" dirty="0">
                <a:ea typeface="ＭＳ Ｐゴシック" pitchFamily="-108" charset="-128"/>
              </a:rPr>
              <a:t>Promotional efforts are intended to create enough sales to recoup development costs</a:t>
            </a:r>
          </a:p>
          <a:p>
            <a:pPr lvl="1"/>
            <a:endParaRPr lang="en-US" altLang="en-US" dirty="0">
              <a:ea typeface="ＭＳ Ｐゴシック" pitchFamily="-108" charset="-128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Discussion Question #2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8" charset="-128"/>
              </a:rPr>
              <a:t>Outline each likely stage in the new product development process for the introduction of </a:t>
            </a:r>
            <a:r>
              <a:rPr lang="en-US" altLang="en-US" dirty="0" err="1">
                <a:ea typeface="ＭＳ Ｐゴシック" pitchFamily="-108" charset="-128"/>
              </a:rPr>
              <a:t>Swiffer</a:t>
            </a:r>
            <a:r>
              <a:rPr lang="en-US" altLang="en-US" dirty="0">
                <a:ea typeface="ＭＳ Ｐゴシック" pitchFamily="-108" charset="-128"/>
              </a:rPr>
              <a:t> Sweeper.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Product Life Cycle</a:t>
            </a:r>
            <a: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1 of 5)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pic>
        <p:nvPicPr>
          <p:cNvPr id="39940" name="Picture 6" descr="Figure 8.3 The Product Life Cycle (PLC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7188" y="1468438"/>
            <a:ext cx="5889625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Text Placeholder 4"/>
          <p:cNvSpPr>
            <a:spLocks noGrp="1"/>
          </p:cNvSpPr>
          <p:nvPr>
            <p:ph type="body" sz="half" idx="2"/>
          </p:nvPr>
        </p:nvSpPr>
        <p:spPr>
          <a:xfrm>
            <a:off x="990600" y="3886200"/>
            <a:ext cx="7467600" cy="1981200"/>
          </a:xfrm>
        </p:spPr>
        <p:txBody>
          <a:bodyPr/>
          <a:lstStyle/>
          <a:p>
            <a:pPr marL="342900" lvl="1" indent="-342900">
              <a:buClr>
                <a:srgbClr val="660066"/>
              </a:buClr>
              <a:buSzTx/>
              <a:buFont typeface="Times" pitchFamily="-108" charset="0"/>
              <a:buChar char="•"/>
              <a:defRPr/>
            </a:pPr>
            <a:endParaRPr lang="en-US" altLang="en-US" sz="3000" i="0" dirty="0"/>
          </a:p>
          <a:p>
            <a:pPr marL="742950" lvl="2" indent="-342900">
              <a:buClr>
                <a:srgbClr val="660066"/>
              </a:buClr>
              <a:buFont typeface="Times" pitchFamily="-108" charset="0"/>
              <a:buChar char="•"/>
              <a:defRPr/>
            </a:pPr>
            <a:r>
              <a:rPr lang="en-US" altLang="en-US" sz="2800" dirty="0"/>
              <a:t>Describes the evolution and duration of a product in the marketplace</a:t>
            </a:r>
          </a:p>
          <a:p>
            <a:pPr marL="742950" lvl="2" indent="-342900">
              <a:buClr>
                <a:srgbClr val="660066"/>
              </a:buClr>
              <a:buFont typeface="Times" pitchFamily="-108" charset="0"/>
              <a:buChar char="•"/>
              <a:defRPr/>
            </a:pPr>
            <a:r>
              <a:rPr lang="en-US" altLang="en-US" sz="2800" spc="-30" dirty="0"/>
              <a:t>Phases have predictable sales and profits as well as optimal marketing actions</a:t>
            </a:r>
          </a:p>
          <a:p>
            <a:pPr marL="342900" lvl="1" indent="-342900">
              <a:buClr>
                <a:srgbClr val="660066"/>
              </a:buClr>
              <a:buSzTx/>
              <a:buFont typeface="Arial" charset="0"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Product Life Cycle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2 of 5)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sp>
        <p:nvSpPr>
          <p:cNvPr id="3379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8" charset="-128"/>
              </a:rPr>
              <a:t>Market introduction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Low sales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Heavy marketing spending on awareness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Pricing strategies</a:t>
            </a:r>
          </a:p>
          <a:p>
            <a:pPr lvl="2"/>
            <a:r>
              <a:rPr lang="en-US" altLang="en-US" dirty="0">
                <a:ea typeface="ＭＳ Ｐゴシック" pitchFamily="-108" charset="-128"/>
              </a:rPr>
              <a:t>Penetration: low price</a:t>
            </a:r>
          </a:p>
          <a:p>
            <a:pPr lvl="2"/>
            <a:r>
              <a:rPr lang="en-US" altLang="en-US" dirty="0">
                <a:ea typeface="ＭＳ Ｐゴシック" pitchFamily="-108" charset="-128"/>
              </a:rPr>
              <a:t>Skimming: high price; recoup R&amp;D costs  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Limited distribution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Product Life Cycle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3 of 5)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8" charset="-128"/>
              </a:rPr>
              <a:t>Market growth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Sales and profits increase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Distribution coverage is greater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Price may increase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Competition</a:t>
            </a:r>
          </a:p>
          <a:p>
            <a:pPr lvl="2"/>
            <a:r>
              <a:rPr lang="en-US" altLang="en-US" dirty="0">
                <a:ea typeface="ＭＳ Ｐゴシック" pitchFamily="-108" charset="-128"/>
              </a:rPr>
              <a:t>Competitors enter the market and kill each other off or specialize</a:t>
            </a:r>
          </a:p>
          <a:p>
            <a:pPr lvl="2"/>
            <a:r>
              <a:rPr lang="en-US" altLang="en-US" dirty="0">
                <a:ea typeface="ＭＳ Ｐゴシック" pitchFamily="-108" charset="-128"/>
              </a:rPr>
              <a:t>Product needs competitive advantage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Promotion focuses on product’s superiority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Product Life Cycle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4 of 5)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8" charset="-128"/>
              </a:rPr>
              <a:t>Market maturity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Industry sales level off; competition is fierce with weaker firms leaving; profits decline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Promotion focuses on product’s superiority and provides a reminder to buy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Product line may be extended and new benefits may be added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Marketing costs increase and price falls due to competition</a:t>
            </a:r>
          </a:p>
          <a:p>
            <a:endParaRPr lang="en-US" altLang="en-US" dirty="0">
              <a:ea typeface="ＭＳ Ｐゴシック" pitchFamily="-108" charset="-128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Marketing Framework</a:t>
            </a:r>
          </a:p>
        </p:txBody>
      </p:sp>
      <p:pic>
        <p:nvPicPr>
          <p:cNvPr id="16387" name="Picture 5" descr="Managerial Checklist&#10;What are the three phases of the buying process?&#10;What kinds of purchases are there?&#10;How do consumers make purchase decisions—and how can marketers use this information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7925" y="1897063"/>
            <a:ext cx="6788150" cy="366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Product Life Cycle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5 of 5)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8" charset="-128"/>
              </a:rPr>
              <a:t>Market decline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Sales and profit decline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New products replace older generations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Old products may be </a:t>
            </a:r>
          </a:p>
          <a:p>
            <a:pPr lvl="2"/>
            <a:r>
              <a:rPr lang="en-US" altLang="en-US" dirty="0">
                <a:ea typeface="ＭＳ Ｐゴシック" pitchFamily="-108" charset="-128"/>
              </a:rPr>
              <a:t>Divested: sold—sell early to get best price</a:t>
            </a:r>
          </a:p>
          <a:p>
            <a:pPr lvl="2"/>
            <a:r>
              <a:rPr lang="en-US" altLang="en-US" dirty="0">
                <a:ea typeface="ＭＳ Ｐゴシック" pitchFamily="-108" charset="-128"/>
              </a:rPr>
              <a:t>Harvested: support reduced </a:t>
            </a:r>
          </a:p>
          <a:p>
            <a:pPr lvl="2"/>
            <a:r>
              <a:rPr lang="en-US" altLang="en-US" dirty="0">
                <a:ea typeface="ＭＳ Ｐゴシック" pitchFamily="-108" charset="-128"/>
              </a:rPr>
              <a:t>Rejuvenated: refurbished with new benefits</a:t>
            </a:r>
          </a:p>
          <a:p>
            <a:pPr lvl="2"/>
            <a:endParaRPr lang="en-US" altLang="en-US" dirty="0">
              <a:ea typeface="ＭＳ Ｐゴシック" pitchFamily="-108" charset="-128"/>
            </a:endParaRPr>
          </a:p>
          <a:p>
            <a:pPr>
              <a:buFont typeface="Times" pitchFamily="-108" charset="0"/>
              <a:buNone/>
            </a:pPr>
            <a:endParaRPr lang="en-US" altLang="en-US" dirty="0">
              <a:ea typeface="ＭＳ Ｐゴシック" pitchFamily="-108" charset="-128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Discussion Questions #3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Do products have to die?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Are the lengths of product life cycles consistent across products?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Do individual brands have shorter or longer life cycles than product categories?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Diffusion of Innovation</a:t>
            </a:r>
            <a: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1 of 3)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pic>
        <p:nvPicPr>
          <p:cNvPr id="46084" name="Picture 6" descr="Figure 8.4 Successful diffusion of VFusion depends on the product and on the target custom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4913" y="1444625"/>
            <a:ext cx="4194175" cy="342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 dirty="0">
              <a:ea typeface="ＭＳ Ｐゴシック" pitchFamily="-108" charset="-128"/>
            </a:endParaRPr>
          </a:p>
          <a:p>
            <a:endParaRPr lang="en-US" altLang="en-US" dirty="0">
              <a:ea typeface="ＭＳ Ｐゴシック" pitchFamily="-108" charset="-128"/>
            </a:endParaRPr>
          </a:p>
          <a:p>
            <a:pPr lvl="1"/>
            <a:r>
              <a:rPr lang="en-US" altLang="en-US" dirty="0">
                <a:ea typeface="ＭＳ Ｐゴシック" pitchFamily="-108" charset="-128"/>
              </a:rPr>
              <a:t>A normal curve is utilized to partition customers into groups to show how new products spread through the marketplace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Diffusion of Innovation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2 of 3)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sp>
        <p:nvSpPr>
          <p:cNvPr id="3993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Innovators: first 3–5% 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Like to try new products; willing to take risks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>
              <a:ea typeface="ＭＳ Ｐゴシック" pitchFamily="-108" charset="-128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Early adopters: next 10–15%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Even more influential as opinion leaders because the group is bigger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>
              <a:ea typeface="ＭＳ Ｐゴシック" pitchFamily="-108" charset="-128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Early majority: next 34%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More risk averse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Waiting to hear about favorable experiences from early adopters</a:t>
            </a:r>
          </a:p>
          <a:p>
            <a:endParaRPr lang="en-US" altLang="en-US" dirty="0">
              <a:ea typeface="ＭＳ Ｐゴシック" pitchFamily="-108" charset="-128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Diffusion of Innovation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3 of 3)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Late majority: next 34%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Even more cautious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Often older and more conservative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Want to buy only proven products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>
              <a:ea typeface="ＭＳ Ｐゴシック" pitchFamily="-108" charset="-128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Laggards or non-adopters: next 5–15%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Most risk averse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Skeptical of new products 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Stereotypically lower in income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itchFamily="-108" charset="-128"/>
              </a:rPr>
              <a:t>Product category may not be relevant to them</a:t>
            </a:r>
          </a:p>
          <a:p>
            <a:endParaRPr lang="en-US" altLang="en-US" dirty="0">
              <a:ea typeface="ＭＳ Ｐゴシック" pitchFamily="-108" charset="-128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Discussion Question #4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8" charset="-128"/>
              </a:rPr>
              <a:t>Use the diffusion of innovation model to explain the growth of the </a:t>
            </a:r>
            <a:r>
              <a:rPr lang="en-US" altLang="en-US" dirty="0" err="1">
                <a:ea typeface="ＭＳ Ｐゴシック" pitchFamily="-108" charset="-128"/>
              </a:rPr>
              <a:t>smartphone</a:t>
            </a:r>
            <a:r>
              <a:rPr lang="en-US" altLang="en-US" dirty="0">
                <a:ea typeface="ＭＳ Ｐゴシック" pitchFamily="-108" charset="-128"/>
              </a:rPr>
              <a:t> market.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Cumulative Diffusion</a:t>
            </a:r>
          </a:p>
        </p:txBody>
      </p:sp>
      <p:pic>
        <p:nvPicPr>
          <p:cNvPr id="50180" name="Picture 6" descr="Figure 8.5 Cumulative Diffus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3925" y="1524000"/>
            <a:ext cx="4756150" cy="268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 dirty="0">
              <a:ea typeface="ＭＳ Ｐゴシック" pitchFamily="-108" charset="-128"/>
            </a:endParaRPr>
          </a:p>
          <a:p>
            <a:r>
              <a:rPr lang="en-US" altLang="en-US" dirty="0">
                <a:ea typeface="ＭＳ Ｐゴシック" pitchFamily="-108" charset="-128"/>
              </a:rPr>
              <a:t>Diffusion curve is recast to show cumulative sales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Tipping point: point at which sales rate increases rapidly</a:t>
            </a:r>
          </a:p>
          <a:p>
            <a:pPr lvl="1">
              <a:buFont typeface="Arial" charset="0"/>
              <a:buNone/>
            </a:pPr>
            <a:endParaRPr lang="en-US" altLang="en-US" dirty="0">
              <a:ea typeface="ＭＳ Ｐゴシック" pitchFamily="-108" charset="-128"/>
            </a:endParaRPr>
          </a:p>
          <a:p>
            <a:endParaRPr lang="en-US" altLang="en-US" dirty="0">
              <a:ea typeface="ＭＳ Ｐゴシック" pitchFamily="-108" charset="-128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Mathematical Model of Diffusion</a:t>
            </a:r>
          </a:p>
        </p:txBody>
      </p:sp>
      <p:pic>
        <p:nvPicPr>
          <p:cNvPr id="51204" name="Picture 6" descr="Figure 8.6 Model of Diffus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0625" y="1371600"/>
            <a:ext cx="4222750" cy="286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ext Placeholder 7"/>
          <p:cNvSpPr>
            <a:spLocks noGrp="1"/>
          </p:cNvSpPr>
          <p:nvPr>
            <p:ph type="body" sz="half" idx="2"/>
          </p:nvPr>
        </p:nvSpPr>
        <p:spPr>
          <a:xfrm>
            <a:off x="990600" y="3733800"/>
            <a:ext cx="7467600" cy="1981200"/>
          </a:xfrm>
        </p:spPr>
        <p:txBody>
          <a:bodyPr/>
          <a:lstStyle/>
          <a:p>
            <a:pPr marL="571500" indent="-571500"/>
            <a:endParaRPr lang="en-US" altLang="en-US" dirty="0">
              <a:ea typeface="ＭＳ Ｐゴシック" pitchFamily="-108" charset="-128"/>
            </a:endParaRPr>
          </a:p>
          <a:p>
            <a:pPr marL="571500" indent="-571500"/>
            <a:r>
              <a:rPr lang="en-US" altLang="en-US" dirty="0">
                <a:ea typeface="ＭＳ Ｐゴシック" pitchFamily="-108" charset="-128"/>
              </a:rPr>
              <a:t>Two ways to use diffusion model</a:t>
            </a:r>
          </a:p>
          <a:p>
            <a:pPr marL="1352550" lvl="2" indent="-495300">
              <a:buFontTx/>
              <a:buAutoNum type="arabicPeriod"/>
            </a:pPr>
            <a:r>
              <a:rPr lang="en-US" altLang="en-US" dirty="0">
                <a:ea typeface="ＭＳ Ｐゴシック" pitchFamily="-108" charset="-128"/>
              </a:rPr>
              <a:t>Observe early sales data, fit the model, and predict future sales </a:t>
            </a:r>
          </a:p>
          <a:p>
            <a:pPr marL="1352550" lvl="2" indent="-495300">
              <a:buFontTx/>
              <a:buAutoNum type="arabicPeriod"/>
            </a:pPr>
            <a:r>
              <a:rPr lang="en-US" altLang="en-US" dirty="0">
                <a:ea typeface="ＭＳ Ｐゴシック" pitchFamily="-108" charset="-128"/>
              </a:rPr>
              <a:t>Plug in past results on similar products and predict future sales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Model of Diffusion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8" charset="-128"/>
              </a:rPr>
              <a:t>Coefficient of innovation (</a:t>
            </a:r>
            <a:r>
              <a:rPr lang="en-US" altLang="en-US" i="1" dirty="0">
                <a:ea typeface="ＭＳ Ｐゴシック" pitchFamily="-108" charset="-128"/>
              </a:rPr>
              <a:t>p</a:t>
            </a:r>
            <a:r>
              <a:rPr lang="en-US" altLang="en-US" dirty="0">
                <a:ea typeface="ＭＳ Ｐゴシック" pitchFamily="-108" charset="-128"/>
              </a:rPr>
              <a:t>)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Likelihood purchase or adoption due to promotion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Increase </a:t>
            </a:r>
            <a:r>
              <a:rPr lang="en-US" altLang="en-US" i="0" dirty="0">
                <a:ea typeface="ＭＳ Ｐゴシック" pitchFamily="-108" charset="-128"/>
              </a:rPr>
              <a:t>p</a:t>
            </a:r>
            <a:r>
              <a:rPr lang="en-US" altLang="en-US" dirty="0">
                <a:ea typeface="ＭＳ Ｐゴシック" pitchFamily="-108" charset="-128"/>
              </a:rPr>
              <a:t> by decreasing price earlier </a:t>
            </a:r>
          </a:p>
          <a:p>
            <a:r>
              <a:rPr lang="en-US" altLang="en-US" dirty="0">
                <a:ea typeface="ＭＳ Ｐゴシック" pitchFamily="-108" charset="-128"/>
              </a:rPr>
              <a:t>Coefficient of imitation (</a:t>
            </a:r>
            <a:r>
              <a:rPr lang="en-US" altLang="en-US" i="1" dirty="0">
                <a:ea typeface="ＭＳ Ｐゴシック" pitchFamily="-108" charset="-128"/>
              </a:rPr>
              <a:t>q</a:t>
            </a:r>
            <a:r>
              <a:rPr lang="en-US" altLang="en-US" dirty="0">
                <a:ea typeface="ＭＳ Ｐゴシック" pitchFamily="-108" charset="-128"/>
              </a:rPr>
              <a:t>)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Likelihood of purchase or adoption due to word-of-mouth information</a:t>
            </a:r>
          </a:p>
          <a:p>
            <a:pPr lvl="2"/>
            <a:r>
              <a:rPr lang="en-US" altLang="en-US" i="1" dirty="0">
                <a:ea typeface="ＭＳ Ｐゴシック" pitchFamily="-108" charset="-128"/>
              </a:rPr>
              <a:t>q</a:t>
            </a:r>
            <a:r>
              <a:rPr lang="en-US" altLang="en-US" dirty="0">
                <a:ea typeface="ＭＳ Ｐゴシック" pitchFamily="-108" charset="-128"/>
              </a:rPr>
              <a:t> is usually bigger than </a:t>
            </a:r>
            <a:r>
              <a:rPr lang="en-US" altLang="en-US" i="1" dirty="0">
                <a:ea typeface="ＭＳ Ｐゴシック" pitchFamily="-108" charset="-128"/>
              </a:rPr>
              <a:t>p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Increase </a:t>
            </a:r>
            <a:r>
              <a:rPr lang="en-US" altLang="en-US" i="0" dirty="0">
                <a:ea typeface="ＭＳ Ｐゴシック" pitchFamily="-108" charset="-128"/>
              </a:rPr>
              <a:t>q</a:t>
            </a:r>
            <a:r>
              <a:rPr lang="en-US" altLang="en-US" dirty="0">
                <a:ea typeface="ＭＳ Ｐゴシック" pitchFamily="-108" charset="-128"/>
              </a:rPr>
              <a:t> by decreasing price later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New Product Acceptance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8" charset="-128"/>
              </a:rPr>
              <a:t>Acceptance of new products tends to be higher when the new product: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Has clear relative advantage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Is compatible with customers’ lifestyles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Is not overly complex or has a user-friendly interface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Is easily tried or sampled</a:t>
            </a:r>
          </a:p>
          <a:p>
            <a:endParaRPr lang="en-US" altLang="en-US" dirty="0">
              <a:ea typeface="ＭＳ Ｐゴシック" pitchFamily="-108" charset="-128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Discussion Questions #1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altLang="en-US" dirty="0">
                <a:ea typeface="ＭＳ Ｐゴシック" pitchFamily="-108" charset="-128"/>
              </a:rPr>
              <a:t>List three new products.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altLang="en-US" dirty="0">
                <a:ea typeface="ＭＳ Ｐゴシック" pitchFamily="-108" charset="-128"/>
              </a:rPr>
              <a:t>Why do you think companies introduce new products?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New Product Willingness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Companies vary in their willingness to pursue new products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From innovator to reactor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Market pioneers have difficulty with “really new” products 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First movers launch “incrementally new” products because there is less risk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Early followers have approximately the same survival risks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Growth Strategies</a:t>
            </a:r>
            <a: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1 of 3)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pic>
        <p:nvPicPr>
          <p:cNvPr id="55299" name="Picture 5" descr="Figure 8.7 Growth Strategi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7738" y="2281238"/>
            <a:ext cx="4708525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605413" y="381000"/>
            <a:ext cx="7924800" cy="609600"/>
          </a:xfrm>
        </p:spPr>
        <p:txBody>
          <a:bodyPr/>
          <a:lstStyle/>
          <a:p>
            <a:r>
              <a:rPr lang="en-US" altLang="en-US" sz="2800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Growth Strategies</a:t>
            </a:r>
            <a: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2 of 3)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543800" cy="43434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+mn-ea"/>
              </a:rPr>
              <a:t>Market penetration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+mn-ea"/>
              </a:rPr>
              <a:t>Sell the same products to current customers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+mn-ea"/>
              </a:rPr>
              <a:t>New ways to use, better marketing mix, etc.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+mn-ea"/>
              </a:rPr>
              <a:t>Easiest strategy</a:t>
            </a:r>
          </a:p>
          <a:p>
            <a:pPr>
              <a:lnSpc>
                <a:spcPct val="80000"/>
              </a:lnSpc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MS PGothic" pitchFamily="34" charset="-128"/>
              </a:rPr>
              <a:t>Product development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>
                <a:ea typeface="MS PGothic" pitchFamily="34" charset="-128"/>
              </a:rPr>
              <a:t>Sell new or modified products to current customers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>
                <a:ea typeface="MS PGothic" pitchFamily="34" charset="-128"/>
              </a:rPr>
              <a:t>Introduce extensions or new variations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>
                <a:ea typeface="MS PGothic" pitchFamily="34" charset="-128"/>
              </a:rPr>
              <a:t>Company wants to be innovative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Growth Strategies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3 of 3)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-108" charset="-128"/>
              </a:rPr>
              <a:t>Market development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-108" charset="-128"/>
              </a:rPr>
              <a:t>Sell existing products to new segments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-108" charset="-128"/>
              </a:rPr>
              <a:t>Move global or target different segment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-108" charset="-128"/>
              </a:rPr>
              <a:t>May need to change image, channels, etc. 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itchFamily="-108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-108" charset="-128"/>
              </a:rPr>
              <a:t>Diversification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-108" charset="-128"/>
              </a:rPr>
              <a:t>Pursue new markets with new products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-108" charset="-128"/>
              </a:rPr>
              <a:t>Too difficult for most companies due to lack of experience in product and market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-108" charset="-128"/>
              </a:rPr>
              <a:t>Toughest strategy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Trends to Watch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-108" charset="-128"/>
              </a:rPr>
              <a:t>Aging of population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-108" charset="-128"/>
              </a:rPr>
              <a:t>Hispanic population growth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-108" charset="-128"/>
              </a:rPr>
              <a:t>More wealthy Americans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-108" charset="-128"/>
              </a:rPr>
              <a:t>Growing concern for environment and corporate social responsibility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-108" charset="-128"/>
              </a:rPr>
              <a:t>Cultural differences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-108" charset="-128"/>
              </a:rPr>
              <a:t>Role of China and fast-growing economies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44</a:t>
            </a:fld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Discussion Questions #5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altLang="en-US" dirty="0">
                <a:ea typeface="ＭＳ Ｐゴシック" pitchFamily="-108" charset="-128"/>
              </a:rPr>
              <a:t>How could firms capitalize on the opportunity presented by the aging population?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altLang="en-US" dirty="0">
                <a:ea typeface="ＭＳ Ｐゴシック" pitchFamily="-108" charset="-128"/>
              </a:rPr>
              <a:t>Discuss changes in the global economy.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45</a:t>
            </a:fld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Managerial Recap</a:t>
            </a:r>
            <a: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1 of 2)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New products are crucial to growth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sz="3200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New product development process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Idea generation to market potential, to concept testing, design and development, then beta testing, and ultimately the launch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46</a:t>
            </a:fld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Managerial Recap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Products evolve through a life cycle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Introduction, growth, maturity, and decline 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Each stage is recognizable by its sales and profitability and carries 4P recommendations</a:t>
            </a:r>
          </a:p>
          <a:p>
            <a:pPr marL="914400" lvl="2" indent="0">
              <a:buFontTx/>
              <a:buNone/>
              <a:defRPr/>
            </a:pPr>
            <a:endParaRPr lang="en-US" sz="2200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Models can be used to forecast sales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Marketers should study important trends</a:t>
            </a:r>
          </a:p>
          <a:p>
            <a:pPr>
              <a:buFont typeface="Times" pitchFamily="-108" charset="0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47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Why Improve Products?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8" charset="-128"/>
              </a:rPr>
              <a:t>For corporate pride</a:t>
            </a:r>
          </a:p>
          <a:p>
            <a:r>
              <a:rPr lang="en-US" altLang="en-US" dirty="0">
                <a:ea typeface="ＭＳ Ｐゴシック" pitchFamily="-108" charset="-128"/>
              </a:rPr>
              <a:t>To be consistent with innovative image</a:t>
            </a:r>
          </a:p>
          <a:p>
            <a:r>
              <a:rPr lang="en-US" altLang="en-US" dirty="0">
                <a:ea typeface="ＭＳ Ｐゴシック" pitchFamily="-108" charset="-128"/>
              </a:rPr>
              <a:t>To better attract/satisfy customers </a:t>
            </a:r>
          </a:p>
          <a:p>
            <a:r>
              <a:rPr lang="en-US" altLang="en-US" dirty="0">
                <a:ea typeface="ＭＳ Ｐゴシック" pitchFamily="-108" charset="-128"/>
              </a:rPr>
              <a:t>To stave off competition</a:t>
            </a:r>
          </a:p>
          <a:p>
            <a:r>
              <a:rPr lang="en-US" altLang="en-US" dirty="0">
                <a:ea typeface="ＭＳ Ｐゴシック" pitchFamily="-108" charset="-128"/>
              </a:rPr>
              <a:t>Because the </a:t>
            </a:r>
            <a:r>
              <a:rPr lang="en-US" altLang="en-US" dirty="0" err="1">
                <a:ea typeface="ＭＳ Ｐゴシック" pitchFamily="-108" charset="-128"/>
              </a:rPr>
              <a:t>macroenvironment</a:t>
            </a:r>
            <a:r>
              <a:rPr lang="en-US" altLang="en-US" dirty="0">
                <a:ea typeface="ＭＳ Ｐゴシック" pitchFamily="-108" charset="-128"/>
              </a:rPr>
              <a:t> changes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Consumer tastes, natural resources, demographics, cultural changes, etc. </a:t>
            </a:r>
          </a:p>
          <a:p>
            <a:endParaRPr lang="en-US" altLang="en-US" dirty="0">
              <a:ea typeface="ＭＳ Ｐゴシック" pitchFamily="-108" charset="-128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Approaches to Developing New Products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8" charset="-128"/>
              </a:rPr>
              <a:t>Top-down (inside-out)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dirty="0">
                <a:ea typeface="ＭＳ Ｐゴシック" pitchFamily="-108" charset="-128"/>
              </a:rPr>
              <a:t>Idea generation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dirty="0">
                <a:ea typeface="ＭＳ Ｐゴシック" pitchFamily="-108" charset="-128"/>
              </a:rPr>
              <a:t>Design and development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dirty="0">
                <a:ea typeface="ＭＳ Ｐゴシック" pitchFamily="-108" charset="-128"/>
              </a:rPr>
              <a:t>Commercialization 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Customer feedback is sought later in the process; marketing supports product launch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Works well in industries where internal R&amp;D has expertise that end-customers lack</a:t>
            </a:r>
          </a:p>
          <a:p>
            <a:r>
              <a:rPr lang="en-US" altLang="en-US" dirty="0">
                <a:ea typeface="ＭＳ Ｐゴシック" pitchFamily="-108" charset="-128"/>
              </a:rPr>
              <a:t>Co-creation (bottom-up or outside-in)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Customer &amp; company co-create products</a:t>
            </a:r>
          </a:p>
          <a:p>
            <a:endParaRPr lang="en-US" altLang="en-US" dirty="0">
              <a:ea typeface="ＭＳ Ｐゴシック" pitchFamily="-108" charset="-128"/>
            </a:endParaRPr>
          </a:p>
          <a:p>
            <a:endParaRPr lang="en-US" altLang="en-US" dirty="0">
              <a:ea typeface="ＭＳ Ｐゴシック" pitchFamily="-108" charset="-128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New Product Development Process</a:t>
            </a:r>
            <a: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1 of 2)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pic>
        <p:nvPicPr>
          <p:cNvPr id="20483" name="Picture 5" descr="Figure 8.1 New Product Development Proce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89150"/>
            <a:ext cx="6705600" cy="339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New Product Development Process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ea typeface="ＭＳ Ｐゴシック" pitchFamily="-108" charset="-128"/>
              <a:cs typeface="Century" pitchFamily="-10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8" charset="-128"/>
              </a:rPr>
              <a:t>The NPD process is not entirely linear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It is important to continually revisit prior decisions and change when necessary</a:t>
            </a:r>
          </a:p>
          <a:p>
            <a:pPr lvl="2"/>
            <a:r>
              <a:rPr lang="en-US" altLang="en-US" dirty="0">
                <a:ea typeface="ＭＳ Ｐゴシック" pitchFamily="-108" charset="-128"/>
              </a:rPr>
              <a:t>e.g., A good decision in stage 2 may not be a good decision in later stages</a:t>
            </a:r>
          </a:p>
          <a:p>
            <a:endParaRPr lang="en-US" altLang="en-US" dirty="0">
              <a:ea typeface="ＭＳ Ｐゴシック" pitchFamily="-108" charset="-128"/>
            </a:endParaRPr>
          </a:p>
          <a:p>
            <a:r>
              <a:rPr lang="en-US" altLang="en-US" dirty="0">
                <a:ea typeface="ＭＳ Ｐゴシック" pitchFamily="-108" charset="-128"/>
              </a:rPr>
              <a:t>Marketing is involved throughout process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Idea generation, refinement, marketing mix decisions, etc. 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Where Do New Ideas Come </a:t>
            </a:r>
            <a:r>
              <a:rPr lang="en-US" altLang="en-US" dirty="0" smtClean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From</a:t>
            </a:r>
            <a:r>
              <a:rPr lang="en-US" altLang="en-US" dirty="0">
                <a:latin typeface="Century" pitchFamily="-108" charset="0"/>
                <a:ea typeface="ＭＳ Ｐゴシック" pitchFamily="-108" charset="-128"/>
                <a:cs typeface="Century" pitchFamily="-108" charset="0"/>
              </a:rPr>
              <a:t>?</a:t>
            </a:r>
          </a:p>
        </p:txBody>
      </p:sp>
      <p:pic>
        <p:nvPicPr>
          <p:cNvPr id="22531" name="Picture 5" descr="Figure 8.2 Where Do New Ideas Come From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4925" y="1898650"/>
            <a:ext cx="3994150" cy="374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9861</TotalTime>
  <Words>1794</Words>
  <Application>Microsoft Office PowerPoint</Application>
  <PresentationFormat>On-screen Show (4:3)</PresentationFormat>
  <Paragraphs>330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MS PGothic</vt:lpstr>
      <vt:lpstr>MS PGothic</vt:lpstr>
      <vt:lpstr>Arial</vt:lpstr>
      <vt:lpstr>Calibri</vt:lpstr>
      <vt:lpstr>Century</vt:lpstr>
      <vt:lpstr>Times</vt:lpstr>
      <vt:lpstr>Times New Roman</vt:lpstr>
      <vt:lpstr>Blank Presentation</vt:lpstr>
      <vt:lpstr>1_Blank Presentation</vt:lpstr>
      <vt:lpstr>PowerPoint Presentation</vt:lpstr>
      <vt:lpstr>New Products and Innovation</vt:lpstr>
      <vt:lpstr>Marketing Framework</vt:lpstr>
      <vt:lpstr>Discussion Questions #1</vt:lpstr>
      <vt:lpstr>Why Improve Products?</vt:lpstr>
      <vt:lpstr>Approaches to Developing New Products</vt:lpstr>
      <vt:lpstr>New Product Development Process (slide 1 of 2)</vt:lpstr>
      <vt:lpstr>New Product Development Process (slide 2 of 2)</vt:lpstr>
      <vt:lpstr>Where Do New Ideas Come From?</vt:lpstr>
      <vt:lpstr>Idea Creation &amp; Market Potential (slide 1 of 2)</vt:lpstr>
      <vt:lpstr>Idea Creation &amp; Market Potential (slide 2 of 2)</vt:lpstr>
      <vt:lpstr>Concept Testing, Design, &amp; Development (slide 1 of 4)</vt:lpstr>
      <vt:lpstr>Concept Testing, Design, &amp; Development (slide 2 of 4)</vt:lpstr>
      <vt:lpstr>Concept Testing, Design, &amp; Development (slide 3 of 4)</vt:lpstr>
      <vt:lpstr>Concept Testing, Design, &amp; Development (slide 4 of 4)</vt:lpstr>
      <vt:lpstr>Beta Testing (slide 1 of 4)</vt:lpstr>
      <vt:lpstr>Beta Testing (slide 2 of 4)</vt:lpstr>
      <vt:lpstr>Beta Testing (slide 3 of 4)</vt:lpstr>
      <vt:lpstr>Beta Testing (slide 4 of 4)</vt:lpstr>
      <vt:lpstr>Launch (slide 1 of 5)</vt:lpstr>
      <vt:lpstr>Launch (slide 2 of 5)</vt:lpstr>
      <vt:lpstr>Launch (slide 3 of 5)</vt:lpstr>
      <vt:lpstr>Launch (slide 4 of 5)</vt:lpstr>
      <vt:lpstr>Launch (slide 5 of 5)</vt:lpstr>
      <vt:lpstr>Discussion Question #2</vt:lpstr>
      <vt:lpstr>Product Life Cycle (slide 1 of 5)</vt:lpstr>
      <vt:lpstr>Product Life Cycle (slide 2 of 5)</vt:lpstr>
      <vt:lpstr>Product Life Cycle (slide 3 of 5)</vt:lpstr>
      <vt:lpstr>Product Life Cycle (slide 4 of 5)</vt:lpstr>
      <vt:lpstr>Product Life Cycle (slide 5 of 5)</vt:lpstr>
      <vt:lpstr>Discussion Questions #3</vt:lpstr>
      <vt:lpstr>Diffusion of Innovation (slide 1 of 3)</vt:lpstr>
      <vt:lpstr>Diffusion of Innovation (slide 2 of 3)</vt:lpstr>
      <vt:lpstr>Diffusion of Innovation (slide 3 of 3)</vt:lpstr>
      <vt:lpstr>Discussion Question #4</vt:lpstr>
      <vt:lpstr>Cumulative Diffusion</vt:lpstr>
      <vt:lpstr>Mathematical Model of Diffusion</vt:lpstr>
      <vt:lpstr>Model of Diffusion</vt:lpstr>
      <vt:lpstr>New Product Acceptance</vt:lpstr>
      <vt:lpstr>New Product Willingness</vt:lpstr>
      <vt:lpstr>Growth Strategies (slide 1 of 3)</vt:lpstr>
      <vt:lpstr>Growth Strategies (slide 2 of 3)</vt:lpstr>
      <vt:lpstr>Growth Strategies (slide 3 of 3)</vt:lpstr>
      <vt:lpstr>Trends to Watch</vt:lpstr>
      <vt:lpstr>Discussion Questions #5</vt:lpstr>
      <vt:lpstr>Managerial Recap (slide 1 of 2)</vt:lpstr>
      <vt:lpstr>Managerial Recap (slide 2 of 2)</vt:lpstr>
    </vt:vector>
  </TitlesOfParts>
  <Company>ted knapke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Management</dc:title>
  <dc:creator>ted knapke</dc:creator>
  <cp:lastModifiedBy>Leslie Kauffman</cp:lastModifiedBy>
  <cp:revision>387</cp:revision>
  <dcterms:created xsi:type="dcterms:W3CDTF">2011-05-18T16:06:45Z</dcterms:created>
  <dcterms:modified xsi:type="dcterms:W3CDTF">2016-10-20T06:59:10Z</dcterms:modified>
</cp:coreProperties>
</file>