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4029" r:id="rId2"/>
  </p:sldMasterIdLst>
  <p:notesMasterIdLst>
    <p:notesMasterId r:id="rId36"/>
  </p:notesMasterIdLst>
  <p:handoutMasterIdLst>
    <p:handoutMasterId r:id="rId37"/>
  </p:handoutMasterIdLst>
  <p:sldIdLst>
    <p:sldId id="296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3" r:id="rId17"/>
    <p:sldId id="295" r:id="rId18"/>
    <p:sldId id="294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4" r:id="rId28"/>
    <p:sldId id="285" r:id="rId29"/>
    <p:sldId id="286" r:id="rId30"/>
    <p:sldId id="289" r:id="rId31"/>
    <p:sldId id="287" r:id="rId32"/>
    <p:sldId id="290" r:id="rId33"/>
    <p:sldId id="292" r:id="rId34"/>
    <p:sldId id="293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C5449"/>
    <a:srgbClr val="A90015"/>
    <a:srgbClr val="3F7681"/>
    <a:srgbClr val="627A91"/>
    <a:srgbClr val="002956"/>
    <a:srgbClr val="1B4E8E"/>
    <a:srgbClr val="EBB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0" autoAdjust="0"/>
    <p:restoredTop sz="86538" autoAdjust="0"/>
  </p:normalViewPr>
  <p:slideViewPr>
    <p:cSldViewPr>
      <p:cViewPr varScale="1">
        <p:scale>
          <a:sx n="81" d="100"/>
          <a:sy n="81" d="100"/>
        </p:scale>
        <p:origin x="1284" y="78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fld id="{4BE7A5C7-72B2-42D6-81F8-EAB6F8EF4F2F}" type="datetime1">
              <a:rPr lang="en-US"/>
              <a:pPr>
                <a:defRPr/>
              </a:pPr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5B1ADD9-6DBB-4ED9-9813-92B23A5369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5343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fld id="{567E2D84-B3AD-4555-A0FF-3A41480C39D3}" type="datetime1">
              <a:rPr lang="en-US"/>
              <a:pPr>
                <a:defRPr/>
              </a:pPr>
              <a:t>10/20/2016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32EA994-5B33-4652-9809-BEA7B94A01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657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149F96-2599-4B5F-8649-3E18E5E85A66}" type="slidenum">
              <a:rPr lang="en-US" altLang="en-US" sz="1200">
                <a:solidFill>
                  <a:srgbClr val="000000"/>
                </a:solidFill>
              </a:rPr>
              <a:pPr/>
              <a:t>1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34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3070F26-605E-4C9E-8A53-84520A8E93FB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0824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MM_IacobucciPPT_1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133600"/>
            <a:ext cx="6934200" cy="1752600"/>
          </a:xfrm>
        </p:spPr>
        <p:txBody>
          <a:bodyPr anchor="t"/>
          <a:lstStyle>
            <a:lvl1pPr algn="l">
              <a:defRPr sz="4800">
                <a:solidFill>
                  <a:srgbClr val="EBB23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400800"/>
            <a:ext cx="6324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53200"/>
            <a:ext cx="381000" cy="3048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5.  </a:t>
            </a:r>
          </a:p>
        </p:txBody>
      </p:sp>
    </p:spTree>
    <p:extLst>
      <p:ext uri="{BB962C8B-B14F-4D97-AF65-F5344CB8AC3E}">
        <p14:creationId xmlns:p14="http://schemas.microsoft.com/office/powerpoint/2010/main" val="5969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fld id="{98E0B5DD-CB21-42F2-A98B-3C180936A5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74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479425"/>
            <a:ext cx="2019300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9425"/>
            <a:ext cx="590550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fld id="{F6CA7840-BA8C-4B77-9AEC-DE7E4CBB37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51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51B63DE-E819-4248-BF39-9C672078F60B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 eaLnBrk="1" hangingPunct="1"/>
              <a:t>‹#›</a:t>
            </a:fld>
            <a:endParaRPr lang="en-US" altLang="en-US" sz="120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  <a:cs typeface="Arial" charset="0"/>
              </a:rPr>
              <a:t>5.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01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76400"/>
            <a:ext cx="7467600" cy="198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38100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fld id="{67907E23-4AB7-4A32-89A6-85AB7C8EEE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05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fld id="{EE5F30F6-37C2-4A69-BE25-7DB91CCEC2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725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MM_IacobucciPPT_1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133600"/>
            <a:ext cx="6934200" cy="1752600"/>
          </a:xfrm>
        </p:spPr>
        <p:txBody>
          <a:bodyPr anchor="t"/>
          <a:lstStyle>
            <a:lvl1pPr algn="l">
              <a:defRPr sz="4800">
                <a:solidFill>
                  <a:srgbClr val="EBB23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400800"/>
            <a:ext cx="6324600" cy="457200"/>
          </a:xfr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" pitchFamily="-108" charset="0"/>
                <a:ea typeface="ＭＳ Ｐゴシック" pitchFamily="-108" charset="-128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997823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65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780F1D8-E954-4F11-AEB1-F28A200F14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518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04048DE-723A-4498-A3D8-6EFE26DC3E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4735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F00A7CE-7DDB-4CA2-8D5A-6D33BFB033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211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30721FD-2361-46BD-848F-CB22B47DED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099A1F1-F539-486F-9A7A-B0D65D52F35F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 eaLnBrk="1" hangingPunct="1"/>
              <a:t>‹#›</a:t>
            </a:fld>
            <a:endParaRPr lang="en-US" altLang="en-US" sz="120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  <a:cs typeface="Arial" charset="0"/>
              </a:rPr>
              <a:t>5.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fld id="{BB1624DA-C369-4B16-B471-56148D646C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919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77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39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038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B189B3E-B156-46D6-8C6D-F361D5F711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176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479425"/>
            <a:ext cx="2019300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9425"/>
            <a:ext cx="590550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E371452-3A99-411F-BC0F-6D9032395C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71573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FBA134-5FC8-4987-B254-1EF858813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92434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8E9A506-C757-4BA8-AB9F-D6F88A4E15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73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fld id="{182EF3AB-C718-45BD-97F4-FF509AC744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81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fld id="{63148772-6414-4968-BC5F-84FB69BE24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33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3887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fld id="{7DB55656-7F33-43FF-9599-BB57A60AE6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15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fld id="{F9F949E0-B184-4685-8014-45C88239E6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580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-92075"/>
            <a:ext cx="9186863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0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fld id="{C7F194D9-06A8-4A97-B3D6-6394BE8D35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18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fld id="{D8F6169C-9981-4544-931F-5307CBE6A3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00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M_IacobucciPPT_13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752600"/>
            <a:ext cx="7467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09600" y="6553200"/>
            <a:ext cx="7391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0" hangingPunct="0">
              <a:defRPr/>
            </a:pPr>
            <a:r>
              <a:rPr lang="en-US" sz="800" dirty="0"/>
              <a:t>© 2018 Cengage Learning.</a:t>
            </a:r>
            <a:r>
              <a:rPr lang="en-US" sz="800" baseline="30000" dirty="0"/>
              <a:t>®</a:t>
            </a:r>
            <a:r>
              <a:rPr lang="en-US" sz="800" dirty="0"/>
              <a:t> May not be scanned, copied or duplicated, or posted to a publicly accessible website, in whole or in part. 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  <p:sldLayoutId id="214748408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/>
          <a:ea typeface="+mj-ea"/>
          <a:cs typeface="Century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Times" panose="02020603050405020304" pitchFamily="18" charset="0"/>
        <a:buChar char="•"/>
        <a:defRPr sz="3000">
          <a:solidFill>
            <a:schemeClr val="tx1"/>
          </a:solidFill>
          <a:latin typeface="+mn-lt"/>
          <a:ea typeface="+mn-ea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B4E8E"/>
        </a:buClr>
        <a:buSzPct val="95000"/>
        <a:buFont typeface="Arial" panose="020B0604020202020204" pitchFamily="34" charset="0"/>
        <a:buChar char="•"/>
        <a:defRPr sz="2600" 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MM_IacobucciPPT_13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752600"/>
            <a:ext cx="7467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>
                <a:solidFill>
                  <a:srgbClr val="000000"/>
                </a:solidFill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609600" y="6553200"/>
            <a:ext cx="7391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0" hangingPunct="0">
              <a:defRPr/>
            </a:pPr>
            <a:r>
              <a:rPr lang="en-US" sz="800" dirty="0">
                <a:solidFill>
                  <a:srgbClr val="000000"/>
                </a:solidFill>
              </a:rPr>
              <a:t>© 2018 Cengage Learning.</a:t>
            </a:r>
            <a:r>
              <a:rPr lang="en-US" sz="800" baseline="30000" dirty="0">
                <a:solidFill>
                  <a:srgbClr val="000000"/>
                </a:solidFill>
              </a:rPr>
              <a:t>®</a:t>
            </a:r>
            <a:r>
              <a:rPr lang="en-US" sz="800" dirty="0">
                <a:solidFill>
                  <a:srgbClr val="000000"/>
                </a:solidFill>
              </a:rPr>
              <a:t> May not be scanned, copied or duplicated, or posted to a publicly accessible website, in whole or in part.  </a:t>
            </a:r>
          </a:p>
        </p:txBody>
      </p:sp>
      <p:sp>
        <p:nvSpPr>
          <p:cNvPr id="13" name="Rectangle 6"/>
          <p:cNvSpPr txBox="1">
            <a:spLocks noChangeArrowheads="1"/>
          </p:cNvSpPr>
          <p:nvPr userDrawn="1"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48DA65-29E3-4CEC-AF2E-D714BF507EB2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 eaLnBrk="1" hangingPunct="1"/>
              <a:t>‹#›</a:t>
            </a:fld>
            <a:endParaRPr lang="en-US" altLang="en-US" sz="120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  <p:sp>
        <p:nvSpPr>
          <p:cNvPr id="14" name="TextBox 9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  <a:cs typeface="Arial" charset="0"/>
              </a:rPr>
              <a:t>5.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  <p:sldLayoutId id="2147484093" r:id="rId12"/>
    <p:sldLayoutId id="2147484094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/>
          <a:ea typeface="+mj-ea"/>
          <a:cs typeface="Century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Times" panose="02020603050405020304" pitchFamily="18" charset="0"/>
        <a:buChar char="•"/>
        <a:defRPr sz="3000">
          <a:solidFill>
            <a:schemeClr val="tx1"/>
          </a:solidFill>
          <a:latin typeface="+mn-lt"/>
          <a:ea typeface="+mn-ea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B4E8E"/>
        </a:buClr>
        <a:buSzPct val="95000"/>
        <a:buFont typeface="Arial" panose="020B0604020202020204" pitchFamily="34" charset="0"/>
        <a:buChar char="•"/>
        <a:defRPr sz="2600" 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90600" y="6642100"/>
            <a:ext cx="7467600" cy="215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800" dirty="0">
                <a:solidFill>
                  <a:srgbClr val="606060"/>
                </a:solidFill>
              </a:rPr>
              <a:t>© 2018 </a:t>
            </a:r>
            <a:r>
              <a:rPr lang="en-US" altLang="en-US" sz="800" dirty="0" err="1">
                <a:solidFill>
                  <a:srgbClr val="606060"/>
                </a:solidFill>
              </a:rPr>
              <a:t>Cengage</a:t>
            </a:r>
            <a:r>
              <a:rPr lang="en-US" altLang="en-US" sz="800" dirty="0">
                <a:solidFill>
                  <a:srgbClr val="606060"/>
                </a:solidFill>
              </a:rPr>
              <a:t> Learning</a:t>
            </a:r>
            <a:r>
              <a:rPr lang="en-US" altLang="en-US" sz="800" baseline="30000" dirty="0">
                <a:solidFill>
                  <a:srgbClr val="606060"/>
                </a:solidFill>
              </a:rPr>
              <a:t>®</a:t>
            </a:r>
            <a:r>
              <a:rPr lang="en-US" altLang="en-US" sz="800" dirty="0">
                <a:solidFill>
                  <a:srgbClr val="606060"/>
                </a:solidFill>
              </a:rPr>
              <a:t>. May not be scanned, copied or duplicated, or posted to a publicly accessible website, in whole or in part.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Positioning Questions #3</a:t>
            </a:r>
          </a:p>
        </p:txBody>
      </p:sp>
      <p:sp>
        <p:nvSpPr>
          <p:cNvPr id="38915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/>
              <a:t>A yoga studio is rated on various qualities and their importance</a:t>
            </a:r>
          </a:p>
          <a:p>
            <a:pPr marL="1371600" lvl="2" indent="-514350">
              <a:buFontTx/>
              <a:buAutoNum type="arabicPeriod"/>
            </a:pPr>
            <a:r>
              <a:rPr lang="en-US" altLang="en-US"/>
              <a:t>Which quality is most important?</a:t>
            </a:r>
          </a:p>
          <a:p>
            <a:pPr marL="1371600" lvl="2" indent="-514350">
              <a:buFontTx/>
              <a:buAutoNum type="arabicPeriod"/>
            </a:pPr>
            <a:r>
              <a:rPr lang="en-US" altLang="en-US"/>
              <a:t>What is the studio doing well/not well?</a:t>
            </a:r>
          </a:p>
          <a:p>
            <a:pPr marL="1371600" lvl="2" indent="-514350">
              <a:buFontTx/>
              <a:buAutoNum type="arabicPeriod"/>
            </a:pPr>
            <a:r>
              <a:rPr lang="en-US" altLang="en-US"/>
              <a:t>What one thing would you invest in? </a:t>
            </a:r>
          </a:p>
        </p:txBody>
      </p:sp>
      <p:pic>
        <p:nvPicPr>
          <p:cNvPr id="38916" name="Picture 6" descr="Figure 5.3 Perceptual Map: Strengths and Weaknesses of a Yoga Studio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60663" y="1371600"/>
            <a:ext cx="3622675" cy="23971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Maps for Competitive Analysis</a:t>
            </a:r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2)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/>
              <a:t>Competitive yoga studios are rated</a:t>
            </a:r>
          </a:p>
          <a:p>
            <a:pPr lvl="1"/>
            <a:r>
              <a:rPr lang="en-US" altLang="en-US"/>
              <a:t>However, map is limited to two dimensions</a:t>
            </a:r>
          </a:p>
          <a:p>
            <a:pPr lvl="2"/>
            <a:r>
              <a:rPr lang="en-US" altLang="en-US"/>
              <a:t>Price and satisfaction with number of morning classes</a:t>
            </a:r>
          </a:p>
          <a:p>
            <a:endParaRPr lang="en-US" altLang="en-US"/>
          </a:p>
        </p:txBody>
      </p:sp>
      <p:pic>
        <p:nvPicPr>
          <p:cNvPr id="39940" name="Picture 6" descr="Figure 5.4 Perceptual Map: Competition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7300" y="1371600"/>
            <a:ext cx="4394200" cy="23971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Maps for Competitive Analysis</a:t>
            </a:r>
            <a:r>
              <a:rPr lang="en-US" altLang="en-US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2 of 2)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/>
              <a:t>Use a bar chart to show more than two dimensions</a:t>
            </a:r>
          </a:p>
        </p:txBody>
      </p:sp>
      <p:pic>
        <p:nvPicPr>
          <p:cNvPr id="40964" name="Picture 6" descr="Figure 5.5 Competitor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976563"/>
            <a:ext cx="4752975" cy="311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Discussion Questions #2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 previous Figures 5.3 and 5.4 to answer the following questions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en-US"/>
              <a:t>What do we (studio 1) do better than our competitors? Worse?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en-US"/>
              <a:t>Combining Figures 5.3 and 5.4, what dimension should we consider improving first?</a:t>
            </a:r>
          </a:p>
          <a:p>
            <a:pPr>
              <a:buFont typeface="Times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The Positioning Matrix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itchFamily="-108" charset="0"/>
              <a:buChar char="•"/>
              <a:defRPr/>
            </a:pPr>
            <a:r>
              <a:rPr lang="en-US" dirty="0"/>
              <a:t>Companies usually can’t be great at everything due to limited resources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Can a firm realistically hold the lowest price, highest quality position? </a:t>
            </a:r>
          </a:p>
          <a:p>
            <a:pPr marL="457200" lvl="1" indent="0">
              <a:buFont typeface="Arial" charset="0"/>
              <a:buNone/>
              <a:defRPr/>
            </a:pPr>
            <a:endParaRPr lang="en-US" dirty="0"/>
          </a:p>
          <a:p>
            <a:pPr>
              <a:buFont typeface="Times" pitchFamily="-108" charset="0"/>
              <a:buChar char="•"/>
              <a:defRPr/>
            </a:pPr>
            <a:r>
              <a:rPr lang="en-US" dirty="0"/>
              <a:t>Marketers need to determine the “best” position for the firm</a:t>
            </a:r>
          </a:p>
          <a:p>
            <a:pPr>
              <a:buFont typeface="Times" pitchFamily="-108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Product Quality by Price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990600" y="4114800"/>
            <a:ext cx="7391400" cy="1981200"/>
          </a:xfrm>
        </p:spPr>
        <p:txBody>
          <a:bodyPr/>
          <a:lstStyle/>
          <a:p>
            <a:pPr>
              <a:buFont typeface="Times" pitchFamily="-108" charset="0"/>
              <a:buChar char="•"/>
              <a:defRPr/>
            </a:pPr>
            <a:endParaRPr lang="en-US" dirty="0"/>
          </a:p>
          <a:p>
            <a:pPr>
              <a:buFont typeface="Times" pitchFamily="-108" charset="0"/>
              <a:buChar char="•"/>
              <a:defRPr/>
            </a:pPr>
            <a:r>
              <a:rPr lang="en-US" dirty="0"/>
              <a:t>Low-low and high-high make sense</a:t>
            </a:r>
          </a:p>
          <a:p>
            <a:pPr>
              <a:buFont typeface="Times" pitchFamily="-108" charset="0"/>
              <a:buChar char="•"/>
              <a:defRPr/>
            </a:pPr>
            <a:r>
              <a:rPr lang="en-US" dirty="0"/>
              <a:t>Over-priced and good value products don’t make sense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/>
          </a:p>
        </p:txBody>
      </p:sp>
      <p:pic>
        <p:nvPicPr>
          <p:cNvPr id="44036" name="Picture 6" descr="Figure 5.6 Marketing Management Framework Product Quality by Pric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0750" y="1373188"/>
            <a:ext cx="4762500" cy="31908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Promotion by Distribution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990600" y="4114800"/>
            <a:ext cx="7391400" cy="1981200"/>
          </a:xfrm>
        </p:spPr>
        <p:txBody>
          <a:bodyPr/>
          <a:lstStyle/>
          <a:p>
            <a:pPr>
              <a:buFont typeface="Times" pitchFamily="-108" charset="0"/>
              <a:buChar char="•"/>
              <a:defRPr/>
            </a:pPr>
            <a:r>
              <a:rPr lang="en-US" dirty="0"/>
              <a:t>Heavy-wide and light-exclusive make sense</a:t>
            </a:r>
          </a:p>
          <a:p>
            <a:pPr>
              <a:buFont typeface="Times" pitchFamily="-108" charset="0"/>
              <a:buChar char="•"/>
              <a:defRPr/>
            </a:pPr>
            <a:r>
              <a:rPr lang="en-US" dirty="0"/>
              <a:t>Underadvertised and hard to get products don’t make sense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/>
          </a:p>
        </p:txBody>
      </p:sp>
      <p:pic>
        <p:nvPicPr>
          <p:cNvPr id="45060" name="Picture 2" descr="Figure 5.7 Marketing Management Framework Promotion by Distribution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97163" y="1333500"/>
            <a:ext cx="3749675" cy="27590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All 4 Ps Matrix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990600" y="4114800"/>
            <a:ext cx="7391400" cy="1981200"/>
          </a:xfrm>
        </p:spPr>
        <p:txBody>
          <a:bodyPr/>
          <a:lstStyle/>
          <a:p>
            <a:pPr>
              <a:buFont typeface="Times" pitchFamily="-108" charset="0"/>
              <a:buChar char="•"/>
              <a:defRPr/>
            </a:pPr>
            <a:endParaRPr lang="en-US" dirty="0"/>
          </a:p>
          <a:p>
            <a:pPr>
              <a:buFont typeface="Times" pitchFamily="-108" charset="0"/>
              <a:buChar char="•"/>
              <a:defRPr/>
            </a:pPr>
            <a:r>
              <a:rPr lang="en-US" dirty="0"/>
              <a:t>All 4P combinations are possible 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However, some are more optimal than others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/>
          </a:p>
        </p:txBody>
      </p:sp>
      <p:pic>
        <p:nvPicPr>
          <p:cNvPr id="46084" name="Picture 2" descr="Figure 5.8 Marketing Management Framework: All 4 P’s: Product by Price by Promotion by Plac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1838" y="1381125"/>
            <a:ext cx="5140325" cy="31908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Suboptimal Matches</a:t>
            </a:r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3)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pic>
        <p:nvPicPr>
          <p:cNvPr id="47107" name="Picture 6" descr="Figure 5.9 Some Strategies Don’t Make Sens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2350" y="1895475"/>
            <a:ext cx="7099300" cy="40576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Suboptimal Matches</a:t>
            </a:r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2 of 3)</a:t>
            </a:r>
          </a:p>
        </p:txBody>
      </p:sp>
      <p:pic>
        <p:nvPicPr>
          <p:cNvPr id="48131" name="Picture 5" descr="Figure 5.10 Some Strategies Don’t Make Sens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7188" y="1751013"/>
            <a:ext cx="5889625" cy="43465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Box 5"/>
          <p:cNvSpPr txBox="1">
            <a:spLocks noChangeArrowheads="1"/>
          </p:cNvSpPr>
          <p:nvPr/>
        </p:nvSpPr>
        <p:spPr bwMode="auto">
          <a:xfrm>
            <a:off x="0" y="1270000"/>
            <a:ext cx="1371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7200" b="1">
                <a:solidFill>
                  <a:srgbClr val="800000"/>
                </a:solidFill>
                <a:latin typeface="Century" panose="02040604050505020304" pitchFamily="18" charset="0"/>
              </a:rPr>
              <a:t>5</a:t>
            </a:r>
          </a:p>
        </p:txBody>
      </p:sp>
      <p:sp>
        <p:nvSpPr>
          <p:cNvPr id="307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Positioning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838200" y="6642100"/>
            <a:ext cx="7467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800">
                <a:solidFill>
                  <a:srgbClr val="606060"/>
                </a:solidFill>
              </a:rPr>
              <a:t>© 2018 Cengage Learning.</a:t>
            </a:r>
            <a:r>
              <a:rPr lang="en-US" altLang="en-US" sz="800" baseline="30000">
                <a:solidFill>
                  <a:srgbClr val="606060"/>
                </a:solidFill>
              </a:rPr>
              <a:t>®</a:t>
            </a:r>
            <a:r>
              <a:rPr lang="en-US" altLang="en-US" sz="800">
                <a:solidFill>
                  <a:srgbClr val="606060"/>
                </a:solidFill>
              </a:rPr>
              <a:t> May not be scanned, copied or duplicated, or posted to a publicly accessible website, in whole or in part.  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58200" y="6553200"/>
            <a:ext cx="685800" cy="304800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t>5.  </a:t>
            </a:r>
            <a:fld id="{208E4F93-3A6A-4936-99E7-18F56EE5CDEA}" type="slidenum">
              <a:rPr lang="en-US" altLang="en-US" sz="1200" smtClean="0">
                <a:solidFill>
                  <a:srgbClr val="1B4E8E"/>
                </a:solidFill>
                <a:latin typeface="Century" panose="02040604050505020304" pitchFamily="18" charset="0"/>
              </a:rPr>
              <a:pPr/>
              <a:t>2</a:t>
            </a:fld>
            <a:endParaRPr lang="en-US" altLang="en-US" sz="120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Suboptimal Matches</a:t>
            </a:r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3 of 3)</a:t>
            </a:r>
          </a:p>
        </p:txBody>
      </p:sp>
      <p:pic>
        <p:nvPicPr>
          <p:cNvPr id="49155" name="Picture 5" descr="Figure 5.11 Some Strategies Don’t Make Sens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4575" y="2079625"/>
            <a:ext cx="7054850" cy="36893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Hard-to-Sustain Matches</a:t>
            </a:r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2)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pic>
        <p:nvPicPr>
          <p:cNvPr id="50179" name="Picture 5" descr="Figure 5.12 Some Strategies Are Hard to Sustai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9075" y="1371600"/>
            <a:ext cx="6165850" cy="47720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Hard-to-Sustain Matches</a:t>
            </a:r>
            <a:r>
              <a:rPr lang="en-US" altLang="en-US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2 of 2)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pic>
        <p:nvPicPr>
          <p:cNvPr id="51203" name="Picture 5" descr="Figure 5.13 Some Strategies Are Hard to Sustai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65250" y="1474788"/>
            <a:ext cx="6413500" cy="47053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Quality and Price Align</a:t>
            </a:r>
          </a:p>
        </p:txBody>
      </p:sp>
      <p:sp>
        <p:nvSpPr>
          <p:cNvPr id="24580" name="Content Placeholder 5"/>
          <p:cNvSpPr>
            <a:spLocks noGrp="1"/>
          </p:cNvSpPr>
          <p:nvPr>
            <p:ph type="body" sz="half" idx="2"/>
          </p:nvPr>
        </p:nvSpPr>
        <p:spPr>
          <a:xfrm>
            <a:off x="990600" y="3505200"/>
            <a:ext cx="7467600" cy="1981200"/>
          </a:xfrm>
        </p:spPr>
        <p:txBody>
          <a:bodyPr/>
          <a:lstStyle/>
          <a:p>
            <a:r>
              <a:rPr lang="en-US" altLang="en-US" sz="2800"/>
              <a:t>Optimal matches:</a:t>
            </a:r>
          </a:p>
          <a:p>
            <a:pPr lvl="1"/>
            <a:r>
              <a:rPr lang="en-US" altLang="en-US" sz="1800"/>
              <a:t>High-end and value </a:t>
            </a:r>
          </a:p>
          <a:p>
            <a:r>
              <a:rPr lang="en-US" altLang="en-US" sz="2800"/>
              <a:t>Suboptimal matches:</a:t>
            </a:r>
          </a:p>
          <a:p>
            <a:pPr lvl="1"/>
            <a:r>
              <a:rPr lang="en-US" altLang="en-US" sz="1800"/>
              <a:t>Over-priced: customers stop buying; firms drop price, increase quality, or leave market</a:t>
            </a:r>
          </a:p>
          <a:p>
            <a:pPr lvl="1"/>
            <a:r>
              <a:rPr lang="en-US" altLang="en-US" sz="1800"/>
              <a:t>Good value: firms increase price or lower quality</a:t>
            </a:r>
          </a:p>
          <a:p>
            <a:pPr>
              <a:buFont typeface="Times" panose="02020603050405020304" pitchFamily="18" charset="0"/>
              <a:buNone/>
            </a:pPr>
            <a:endParaRPr lang="en-US" altLang="en-US"/>
          </a:p>
        </p:txBody>
      </p:sp>
      <p:pic>
        <p:nvPicPr>
          <p:cNvPr id="52228" name="Picture 6" descr="Figure 5.14 Quality and Price Tend to Re-Align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9038" y="1447800"/>
            <a:ext cx="6765925" cy="19939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Promotion and Distribution Align</a:t>
            </a:r>
          </a:p>
        </p:txBody>
      </p:sp>
      <p:sp>
        <p:nvSpPr>
          <p:cNvPr id="25604" name="Content Placeholder 6"/>
          <p:cNvSpPr>
            <a:spLocks noGrp="1"/>
          </p:cNvSpPr>
          <p:nvPr>
            <p:ph type="body" sz="half" idx="2"/>
          </p:nvPr>
        </p:nvSpPr>
        <p:spPr>
          <a:xfrm>
            <a:off x="990600" y="3429000"/>
            <a:ext cx="7467600" cy="1981200"/>
          </a:xfrm>
        </p:spPr>
        <p:txBody>
          <a:bodyPr/>
          <a:lstStyle/>
          <a:p>
            <a:r>
              <a:rPr lang="en-US" altLang="en-US" sz="2800"/>
              <a:t>Optimal matches</a:t>
            </a:r>
          </a:p>
          <a:p>
            <a:pPr lvl="2"/>
            <a:r>
              <a:rPr lang="en-US" altLang="en-US" sz="2200"/>
              <a:t>Mass and niche</a:t>
            </a:r>
          </a:p>
          <a:p>
            <a:r>
              <a:rPr lang="en-US" altLang="en-US" sz="2800"/>
              <a:t>Suboptimal matches</a:t>
            </a:r>
          </a:p>
          <a:p>
            <a:pPr lvl="2"/>
            <a:r>
              <a:rPr lang="en-US" altLang="en-US" sz="2200"/>
              <a:t>Hard to get: Why promote heavily if consumers can’t find the product?</a:t>
            </a:r>
          </a:p>
          <a:p>
            <a:pPr lvl="2"/>
            <a:r>
              <a:rPr lang="en-US" altLang="en-US" sz="2200"/>
              <a:t>Underadvertised: If a brand has an exclusive image, why distribute it everywhere?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53252" name="Picture 6" descr="Figure 5.15 Promotion and Distribution Tend to Re-Align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4425" y="1371600"/>
            <a:ext cx="6915150" cy="20748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Optimal Matches</a:t>
            </a:r>
          </a:p>
        </p:txBody>
      </p:sp>
      <p:sp>
        <p:nvSpPr>
          <p:cNvPr id="54275" name="Text Placeholder 7"/>
          <p:cNvSpPr>
            <a:spLocks noGrp="1"/>
          </p:cNvSpPr>
          <p:nvPr>
            <p:ph type="body" sz="half" idx="2"/>
          </p:nvPr>
        </p:nvSpPr>
        <p:spPr>
          <a:xfrm>
            <a:off x="914400" y="5486400"/>
            <a:ext cx="7467600" cy="685800"/>
          </a:xfrm>
        </p:spPr>
        <p:txBody>
          <a:bodyPr/>
          <a:lstStyle/>
          <a:p>
            <a:r>
              <a:rPr lang="en-US" altLang="en-US" sz="2800"/>
              <a:t>16 combinations can be reduced to two</a:t>
            </a:r>
          </a:p>
        </p:txBody>
      </p:sp>
      <p:pic>
        <p:nvPicPr>
          <p:cNvPr id="54276" name="Picture 6" descr="Figure 5.16 Two Strategies Make Perfect Sens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9175" y="1279525"/>
            <a:ext cx="7105650" cy="42481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Examples of Brands in 4 Ps Matrix </a:t>
            </a:r>
          </a:p>
        </p:txBody>
      </p:sp>
      <p:sp>
        <p:nvSpPr>
          <p:cNvPr id="27652" name="Text Placeholder 5"/>
          <p:cNvSpPr>
            <a:spLocks noGrp="1"/>
          </p:cNvSpPr>
          <p:nvPr>
            <p:ph type="body" sz="half" idx="2"/>
          </p:nvPr>
        </p:nvSpPr>
        <p:spPr>
          <a:xfrm>
            <a:off x="838200" y="5410200"/>
            <a:ext cx="75438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In the real world, many brands occupy the natural matches; however, some brands appear in the suboptimal combinations </a:t>
            </a:r>
          </a:p>
          <a:p>
            <a:pPr marL="0" lvl="2" indent="-346075">
              <a:lnSpc>
                <a:spcPct val="90000"/>
              </a:lnSpc>
            </a:pPr>
            <a:r>
              <a:rPr lang="en-US" altLang="en-US" sz="2000"/>
              <a:t>Have good reasons for moving from natural matches</a:t>
            </a:r>
          </a:p>
        </p:txBody>
      </p:sp>
      <p:pic>
        <p:nvPicPr>
          <p:cNvPr id="55300" name="Picture 6" descr="Figure 5.17 Example Brands in the Framework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3450" y="1301750"/>
            <a:ext cx="4737100" cy="41227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Optimal Matches Aligned with Gurus</a:t>
            </a:r>
          </a:p>
        </p:txBody>
      </p:sp>
      <p:sp>
        <p:nvSpPr>
          <p:cNvPr id="2867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two extremes in the matrix are consistent with management gurus</a:t>
            </a:r>
          </a:p>
          <a:p>
            <a:pPr lvl="1"/>
            <a:r>
              <a:rPr lang="en-US" altLang="en-US"/>
              <a:t>Treacy and Wiersema</a:t>
            </a:r>
          </a:p>
          <a:p>
            <a:pPr marL="1352550" lvl="2" indent="-495300">
              <a:lnSpc>
                <a:spcPct val="90000"/>
              </a:lnSpc>
              <a:buFontTx/>
              <a:buAutoNum type="arabicPeriod"/>
            </a:pPr>
            <a:r>
              <a:rPr lang="en-US" altLang="en-US"/>
              <a:t>Operational excellence (Southwest)</a:t>
            </a:r>
          </a:p>
          <a:p>
            <a:pPr marL="1352550" lvl="2" indent="-495300">
              <a:lnSpc>
                <a:spcPct val="90000"/>
              </a:lnSpc>
              <a:buFontTx/>
              <a:buAutoNum type="arabicPeriod"/>
            </a:pPr>
            <a:r>
              <a:rPr lang="en-US" altLang="en-US"/>
              <a:t>Product leadership (Apple)</a:t>
            </a:r>
          </a:p>
          <a:p>
            <a:pPr marL="1352550" lvl="2" indent="-495300">
              <a:lnSpc>
                <a:spcPct val="90000"/>
              </a:lnSpc>
              <a:buFontTx/>
              <a:buAutoNum type="arabicPeriod"/>
            </a:pPr>
            <a:r>
              <a:rPr lang="en-US" altLang="en-US"/>
              <a:t>Customer intimacy (Amazon)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Michael Porter</a:t>
            </a:r>
          </a:p>
          <a:p>
            <a:pPr marL="1352550" lvl="2" indent="-495300">
              <a:buFontTx/>
              <a:buAutoNum type="arabicPeriod"/>
            </a:pPr>
            <a:r>
              <a:rPr lang="en-US" altLang="en-US"/>
              <a:t>Keeping costs down and prices competitive</a:t>
            </a:r>
          </a:p>
          <a:p>
            <a:pPr marL="1352550" lvl="2" indent="-495300">
              <a:buFontTx/>
              <a:buAutoNum type="arabicPeriod"/>
            </a:pPr>
            <a:r>
              <a:rPr lang="en-US" altLang="en-US"/>
              <a:t>Leading by differentiation </a:t>
            </a:r>
          </a:p>
          <a:p>
            <a:pPr marL="1352550" lvl="2" indent="-495300">
              <a:buFontTx/>
              <a:buAutoNum type="arabicPeriod"/>
            </a:pPr>
            <a:r>
              <a:rPr lang="en-US" altLang="en-US"/>
              <a:t>Niche positioning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Writing a Positioning Statement</a:t>
            </a:r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3)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itchFamily="-108" charset="0"/>
              <a:buChar char="•"/>
              <a:defRPr/>
            </a:pPr>
            <a:r>
              <a:rPr lang="en-US" dirty="0"/>
              <a:t>Positioning statement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Succinctly communicates parameters of a position 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Consider</a:t>
            </a:r>
          </a:p>
          <a:p>
            <a:pPr lvl="2">
              <a:defRPr/>
            </a:pPr>
            <a:r>
              <a:rPr lang="en-US" dirty="0"/>
              <a:t>Your target market</a:t>
            </a:r>
          </a:p>
          <a:p>
            <a:pPr lvl="2">
              <a:defRPr/>
            </a:pPr>
            <a:r>
              <a:rPr lang="en-US" dirty="0"/>
              <a:t>Your </a:t>
            </a:r>
            <a:r>
              <a:rPr lang="en-US" i="1" dirty="0"/>
              <a:t>unique</a:t>
            </a:r>
            <a:r>
              <a:rPr lang="en-US" dirty="0"/>
              <a:t> selling proposition (USP)</a:t>
            </a:r>
          </a:p>
          <a:p>
            <a:pPr lvl="3">
              <a:defRPr/>
            </a:pPr>
            <a:r>
              <a:rPr lang="en-US" sz="1800" dirty="0"/>
              <a:t>If a “real” attribute difference does not exist, </a:t>
            </a:r>
            <a:br>
              <a:rPr lang="en-US" sz="1800" dirty="0"/>
            </a:br>
            <a:r>
              <a:rPr lang="en-US" sz="1800" dirty="0"/>
              <a:t>create a “perceived” image difference</a:t>
            </a:r>
          </a:p>
          <a:p>
            <a:pPr lvl="2">
              <a:defRPr/>
            </a:pPr>
            <a:r>
              <a:rPr lang="en-US" dirty="0"/>
              <a:t>e.g., For customers who want {target}, </a:t>
            </a:r>
            <a:r>
              <a:rPr lang="en-US" i="1" dirty="0"/>
              <a:t>our brand</a:t>
            </a:r>
            <a:r>
              <a:rPr lang="en-US" dirty="0"/>
              <a:t> is the best at {USP}</a:t>
            </a:r>
          </a:p>
          <a:p>
            <a:pPr lvl="3">
              <a:defRPr/>
            </a:pPr>
            <a:endParaRPr lang="en-US" sz="1800" dirty="0"/>
          </a:p>
          <a:p>
            <a:pPr marL="914400" lvl="2" indent="0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Writing a Positioning Statement</a:t>
            </a:r>
            <a:r>
              <a:rPr lang="en-US" altLang="en-US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2 of 3)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Answer the following questions: 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en-US"/>
              <a:t>Who are you trying to persuade?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en-US"/>
              <a:t>Who are you competing with? </a:t>
            </a:r>
          </a:p>
          <a:p>
            <a:pPr marL="1371600" lvl="2" indent="-342900"/>
            <a:r>
              <a:rPr lang="en-US" altLang="en-US"/>
              <a:t>Who are your competitors? What is your major product category? 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en-US"/>
              <a:t>How are you better? </a:t>
            </a:r>
          </a:p>
          <a:p>
            <a:pPr marL="1371600" lvl="2" indent="-342900"/>
            <a:r>
              <a:rPr lang="en-US" altLang="en-US"/>
              <a:t>What makes you unique? What are your points of difference? Do you have any benefit that dominates competitors?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Marketing Framework</a:t>
            </a:r>
          </a:p>
        </p:txBody>
      </p:sp>
      <p:pic>
        <p:nvPicPr>
          <p:cNvPr id="31747" name="Picture 5" descr="Managerial Checklist&#10;What are the three phases of the buying process?&#10;What kinds of purchases are there?&#10;How do consumers make purchase decisions—and how can marketers use this information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993900"/>
            <a:ext cx="6867525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Writing a Positioning Statement</a:t>
            </a:r>
            <a:r>
              <a:rPr lang="en-US" altLang="en-US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3 of 3)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Make sure your statement is </a:t>
            </a:r>
            <a:r>
              <a:rPr lang="en-US" altLang="en-US" u="sng" dirty="0"/>
              <a:t>succinct</a:t>
            </a:r>
          </a:p>
          <a:p>
            <a:pPr lvl="1"/>
            <a:r>
              <a:rPr lang="en-US" altLang="en-US" dirty="0"/>
              <a:t>Prioritize your brand benefits and choose the most important, compelling differentiator</a:t>
            </a:r>
          </a:p>
          <a:p>
            <a:pPr lvl="3"/>
            <a:r>
              <a:rPr lang="en-US" altLang="en-US" dirty="0"/>
              <a:t>Think about what benefits the customer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Examples:</a:t>
            </a:r>
          </a:p>
          <a:p>
            <a:pPr lvl="2"/>
            <a:r>
              <a:rPr lang="en-US" altLang="en-US" dirty="0"/>
              <a:t>Walmart: “Save money. Live better.” </a:t>
            </a:r>
          </a:p>
          <a:p>
            <a:pPr lvl="2"/>
            <a:r>
              <a:rPr lang="en-US" altLang="en-US" dirty="0"/>
              <a:t>Porsche: “Engineered for magic. Every day.”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Discussion Question #3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Write a personal positioning statement to use when speaking to future employers.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Managerial Recap</a:t>
            </a:r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2)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Positioning is important</a:t>
            </a:r>
          </a:p>
          <a:p>
            <a:endParaRPr lang="en-US" altLang="en-US"/>
          </a:p>
          <a:p>
            <a:r>
              <a:rPr lang="en-US" altLang="en-US"/>
              <a:t>Positioning is seen through the eyes of the customer</a:t>
            </a:r>
          </a:p>
          <a:p>
            <a:pPr lvl="1"/>
            <a:r>
              <a:rPr lang="en-US" altLang="en-US"/>
              <a:t>Perceptual maps help facilitate an understanding of position </a:t>
            </a:r>
          </a:p>
          <a:p>
            <a:endParaRPr lang="en-US" altLang="en-US"/>
          </a:p>
          <a:p>
            <a:r>
              <a:rPr lang="en-US" altLang="en-US"/>
              <a:t>Positioning is achieved via the marketing mix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Managerial Recap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2)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itchFamily="-108" charset="0"/>
              <a:buChar char="•"/>
              <a:defRPr/>
            </a:pPr>
            <a:r>
              <a:rPr lang="en-US" dirty="0"/>
              <a:t>The positioning matrix demonstrates that certain marketing mix combinations are more optimal than others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/>
          </a:p>
          <a:p>
            <a:pPr>
              <a:buFont typeface="Times" pitchFamily="-108" charset="0"/>
              <a:buChar char="•"/>
              <a:defRPr/>
            </a:pPr>
            <a:r>
              <a:rPr lang="en-US" dirty="0"/>
              <a:t>Positioning statements guide marketing strategies and tactical actions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They should indicate the target, a competitive frame of reference, and a  competitive advantage or unique selling proposition</a:t>
            </a:r>
          </a:p>
          <a:p>
            <a:pPr>
              <a:buFont typeface="Times" pitchFamily="-108" charset="0"/>
              <a:buChar char="•"/>
              <a:defRPr/>
            </a:pPr>
            <a:endParaRPr lang="en-US" dirty="0"/>
          </a:p>
          <a:p>
            <a:pPr>
              <a:buFont typeface="Times" pitchFamily="-108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What Is Positioning?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543800" cy="4343400"/>
          </a:xfrm>
        </p:spPr>
        <p:txBody>
          <a:bodyPr/>
          <a:lstStyle/>
          <a:p>
            <a:pPr>
              <a:buFont typeface="Times" pitchFamily="-108" charset="0"/>
              <a:buChar char="•"/>
              <a:defRPr/>
            </a:pPr>
            <a:r>
              <a:rPr lang="en-US" dirty="0"/>
              <a:t>Positioning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Who your brand or company is in the marketplace, vis-à-vis the competition, and in the eyes of the customer</a:t>
            </a:r>
          </a:p>
          <a:p>
            <a:pPr lvl="2">
              <a:defRPr/>
            </a:pPr>
            <a:r>
              <a:rPr lang="en-US" dirty="0"/>
              <a:t>It has physical and perceptual elements</a:t>
            </a:r>
          </a:p>
          <a:p>
            <a:pPr marL="914400" lvl="2" indent="0">
              <a:buFontTx/>
              <a:buNone/>
              <a:defRPr/>
            </a:pPr>
            <a:endParaRPr lang="en-US" dirty="0"/>
          </a:p>
          <a:p>
            <a:pPr>
              <a:buFont typeface="Times" pitchFamily="-108" charset="0"/>
              <a:buChar char="•"/>
              <a:defRPr/>
            </a:pPr>
            <a:r>
              <a:rPr lang="en-US" dirty="0"/>
              <a:t>STP = Segmentation, Targeting, and </a:t>
            </a:r>
            <a:r>
              <a:rPr lang="en-US" b="1" i="1" dirty="0"/>
              <a:t>Positioning</a:t>
            </a:r>
            <a:endParaRPr lang="en-US" b="1" dirty="0"/>
          </a:p>
          <a:p>
            <a:pPr>
              <a:buFont typeface="Times" pitchFamily="-108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Discussion Questions #1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/>
              <a:t>Describe the positioning for the following:</a:t>
            </a:r>
          </a:p>
          <a:p>
            <a:pPr lvl="1"/>
            <a:r>
              <a:rPr lang="en-US" altLang="en-US"/>
              <a:t>Stanford</a:t>
            </a:r>
          </a:p>
          <a:p>
            <a:pPr lvl="1"/>
            <a:r>
              <a:rPr lang="en-US" altLang="en-US"/>
              <a:t>Your local community college</a:t>
            </a:r>
          </a:p>
          <a:p>
            <a:pPr lvl="1"/>
            <a:r>
              <a:rPr lang="en-US" altLang="en-US"/>
              <a:t>A local technical school</a:t>
            </a:r>
          </a:p>
          <a:p>
            <a:pPr lvl="1"/>
            <a:r>
              <a:rPr lang="en-US" altLang="en-US"/>
              <a:t>A state university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/>
              <a:t>How does a firm obtain its position?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What Determines Positioning?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Positioning is determined by the marketing mix</a:t>
            </a:r>
          </a:p>
          <a:p>
            <a:pPr lvl="1"/>
            <a:r>
              <a:rPr lang="en-US" altLang="en-US"/>
              <a:t>Product</a:t>
            </a:r>
          </a:p>
          <a:p>
            <a:pPr lvl="1"/>
            <a:r>
              <a:rPr lang="en-US" altLang="en-US"/>
              <a:t>Price</a:t>
            </a:r>
          </a:p>
          <a:p>
            <a:pPr lvl="1"/>
            <a:r>
              <a:rPr lang="en-US" altLang="en-US"/>
              <a:t>Place</a:t>
            </a:r>
          </a:p>
          <a:p>
            <a:pPr lvl="1"/>
            <a:r>
              <a:rPr lang="en-US" altLang="en-US"/>
              <a:t>Promotion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Positioning via Perceptual Maps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Perceptual maps show graphical depictions of how the brands and their competitors are perceived in the minds of customers</a:t>
            </a:r>
          </a:p>
          <a:p>
            <a:pPr lvl="1"/>
            <a:r>
              <a:rPr lang="en-US" altLang="en-US"/>
              <a:t>Brands close together are seen as similar</a:t>
            </a:r>
          </a:p>
          <a:p>
            <a:pPr lvl="1"/>
            <a:r>
              <a:rPr lang="en-US" altLang="en-US"/>
              <a:t>Brands farther apart are viewed as different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Positioning Questions #1</a:t>
            </a:r>
          </a:p>
        </p:txBody>
      </p:sp>
      <p:pic>
        <p:nvPicPr>
          <p:cNvPr id="11270" name="Picture 6" descr="Figure 5.1 Competition in Perceptual Ma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1344613"/>
            <a:ext cx="3552825" cy="238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990600" y="3657600"/>
            <a:ext cx="7696200" cy="1981200"/>
          </a:xfrm>
        </p:spPr>
        <p:txBody>
          <a:bodyPr/>
          <a:lstStyle/>
          <a:p>
            <a:pPr>
              <a:buFont typeface="Arial" panose="020B0604020202020204" pitchFamily="34" charset="0"/>
              <a:buAutoNum type="arabicPeriod"/>
            </a:pPr>
            <a:r>
              <a:rPr lang="en-US" altLang="en-US"/>
              <a:t>Which brands are most interchangeable?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US"/>
              <a:t>Which brand competes more with Timex?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US"/>
              <a:t>Which brand(s) is attractive to segment 1?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US"/>
              <a:t>What market opportunity exists?</a:t>
            </a:r>
          </a:p>
          <a:p>
            <a:pPr lvl="1"/>
            <a:r>
              <a:rPr lang="en-US" altLang="en-US"/>
              <a:t>Is this opportunity a reasonable offering?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Positioning Questions #2</a:t>
            </a:r>
          </a:p>
        </p:txBody>
      </p:sp>
      <p:pic>
        <p:nvPicPr>
          <p:cNvPr id="12294" name="Picture 6" descr="Figure 5.2 Positioning via Perceptual Ma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52550"/>
            <a:ext cx="38100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990600" y="3657600"/>
            <a:ext cx="7467600" cy="1981200"/>
          </a:xfrm>
        </p:spPr>
        <p:txBody>
          <a:bodyPr/>
          <a:lstStyle/>
          <a:p>
            <a:pPr>
              <a:buFont typeface="Arial" panose="020B0604020202020204" pitchFamily="34" charset="0"/>
              <a:buAutoNum type="arabicPeriod"/>
            </a:pPr>
            <a:r>
              <a:rPr lang="en-US" altLang="en-US"/>
              <a:t>How would you compare Rome/Nassau?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US"/>
              <a:t>The firm implemented a promotional campaign highlighting how reasonably priced Maui is.  Was it successful?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US"/>
              <a:t>Which segment offers an opportunity?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8223</TotalTime>
  <Words>882</Words>
  <Application>Microsoft Office PowerPoint</Application>
  <PresentationFormat>On-screen Show (4:3)</PresentationFormat>
  <Paragraphs>141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ＭＳ Ｐゴシック</vt:lpstr>
      <vt:lpstr>Arial</vt:lpstr>
      <vt:lpstr>Calibri</vt:lpstr>
      <vt:lpstr>Century</vt:lpstr>
      <vt:lpstr>Times</vt:lpstr>
      <vt:lpstr>Blank Presentation</vt:lpstr>
      <vt:lpstr>1_Blank Presentation</vt:lpstr>
      <vt:lpstr>PowerPoint Presentation</vt:lpstr>
      <vt:lpstr>Positioning</vt:lpstr>
      <vt:lpstr>Marketing Framework</vt:lpstr>
      <vt:lpstr>What Is Positioning?</vt:lpstr>
      <vt:lpstr>Discussion Questions #1</vt:lpstr>
      <vt:lpstr>What Determines Positioning?</vt:lpstr>
      <vt:lpstr>Positioning via Perceptual Maps</vt:lpstr>
      <vt:lpstr>Positioning Questions #1</vt:lpstr>
      <vt:lpstr>Positioning Questions #2</vt:lpstr>
      <vt:lpstr>Positioning Questions #3</vt:lpstr>
      <vt:lpstr>Maps for Competitive Analysis (slide 1 of 2)</vt:lpstr>
      <vt:lpstr>Maps for Competitive Analysis (slide 2 of 2)</vt:lpstr>
      <vt:lpstr>Discussion Questions #2</vt:lpstr>
      <vt:lpstr>The Positioning Matrix</vt:lpstr>
      <vt:lpstr>Product Quality by Price</vt:lpstr>
      <vt:lpstr>Promotion by Distribution</vt:lpstr>
      <vt:lpstr>All 4 Ps Matrix</vt:lpstr>
      <vt:lpstr>Suboptimal Matches (slide 1 of 3)</vt:lpstr>
      <vt:lpstr>Suboptimal Matches (slide 2 of 3)</vt:lpstr>
      <vt:lpstr>Suboptimal Matches (slide 3 of 3)</vt:lpstr>
      <vt:lpstr>Hard-to-Sustain Matches (slide 1 of 2)</vt:lpstr>
      <vt:lpstr>Hard-to-Sustain Matches (slide 2 of 2)</vt:lpstr>
      <vt:lpstr>Quality and Price Align</vt:lpstr>
      <vt:lpstr>Promotion and Distribution Align</vt:lpstr>
      <vt:lpstr>Optimal Matches</vt:lpstr>
      <vt:lpstr>Examples of Brands in 4 Ps Matrix </vt:lpstr>
      <vt:lpstr>Optimal Matches Aligned with Gurus</vt:lpstr>
      <vt:lpstr>Writing a Positioning Statement (slide 1 of 3)</vt:lpstr>
      <vt:lpstr>Writing a Positioning Statement (slide 2 of 3)</vt:lpstr>
      <vt:lpstr>Writing a Positioning Statement (slide 3 of 3)</vt:lpstr>
      <vt:lpstr>Discussion Question #3</vt:lpstr>
      <vt:lpstr>Managerial Recap (slide 1 of 2)</vt:lpstr>
      <vt:lpstr>Managerial Recap (slide 2 of 2)</vt:lpstr>
    </vt:vector>
  </TitlesOfParts>
  <Company>ted knapke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Management</dc:title>
  <dc:creator>ted knapke</dc:creator>
  <cp:lastModifiedBy>Leslie Kauffman</cp:lastModifiedBy>
  <cp:revision>288</cp:revision>
  <dcterms:created xsi:type="dcterms:W3CDTF">2011-05-18T16:06:45Z</dcterms:created>
  <dcterms:modified xsi:type="dcterms:W3CDTF">2016-10-20T06:31:57Z</dcterms:modified>
</cp:coreProperties>
</file>