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64" r:id="rId2"/>
  </p:sldMasterIdLst>
  <p:notesMasterIdLst>
    <p:notesMasterId r:id="rId46"/>
  </p:notesMasterIdLst>
  <p:handoutMasterIdLst>
    <p:handoutMasterId r:id="rId47"/>
  </p:handoutMasterIdLst>
  <p:sldIdLst>
    <p:sldId id="360" r:id="rId3"/>
    <p:sldId id="258" r:id="rId4"/>
    <p:sldId id="259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21" r:id="rId13"/>
    <p:sldId id="319" r:id="rId14"/>
    <p:sldId id="359" r:id="rId15"/>
    <p:sldId id="320" r:id="rId16"/>
    <p:sldId id="322" r:id="rId17"/>
    <p:sldId id="323" r:id="rId18"/>
    <p:sldId id="324" r:id="rId19"/>
    <p:sldId id="325" r:id="rId20"/>
    <p:sldId id="327" r:id="rId21"/>
    <p:sldId id="329" r:id="rId22"/>
    <p:sldId id="328" r:id="rId23"/>
    <p:sldId id="330" r:id="rId24"/>
    <p:sldId id="331" r:id="rId25"/>
    <p:sldId id="333" r:id="rId26"/>
    <p:sldId id="334" r:id="rId27"/>
    <p:sldId id="335" r:id="rId28"/>
    <p:sldId id="338" r:id="rId29"/>
    <p:sldId id="337" r:id="rId30"/>
    <p:sldId id="339" r:id="rId31"/>
    <p:sldId id="340" r:id="rId32"/>
    <p:sldId id="343" r:id="rId33"/>
    <p:sldId id="344" r:id="rId34"/>
    <p:sldId id="345" r:id="rId35"/>
    <p:sldId id="349" r:id="rId36"/>
    <p:sldId id="348" r:id="rId37"/>
    <p:sldId id="350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15"/>
    <a:srgbClr val="5C5449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5337" autoAdjust="0"/>
  </p:normalViewPr>
  <p:slideViewPr>
    <p:cSldViewPr>
      <p:cViewPr varScale="1">
        <p:scale>
          <a:sx n="89" d="100"/>
          <a:sy n="89" d="100"/>
        </p:scale>
        <p:origin x="1224" y="9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B63362CA-6729-4EA4-A004-343F5002FFE7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84FF3-CA46-48CF-8E72-56666ACED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22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D262F1FE-5E0E-4C4A-9AA8-197753230347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F275C-4B5C-4003-B9CA-CE8CF7C30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319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97364-D3E3-4DEF-B5A2-6E46F33A14E4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33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28A815-4B1A-447D-A340-752BB6ED4D9E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577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12.  </a:t>
            </a:r>
          </a:p>
        </p:txBody>
      </p:sp>
    </p:spTree>
    <p:extLst>
      <p:ext uri="{BB962C8B-B14F-4D97-AF65-F5344CB8AC3E}">
        <p14:creationId xmlns:p14="http://schemas.microsoft.com/office/powerpoint/2010/main" val="291002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FAA558-4571-4CBC-9E39-395653FC2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4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DA2A54-F04F-4526-B3FB-64A6A32F8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4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C68438-4534-4A85-B271-AF85AAFDB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7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B203AD-FD19-4FB7-BDB2-256375602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9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530839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40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516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91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1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5F28AC-A867-429D-AB9D-B6B8D7D3D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2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7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30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56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49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394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4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4EFEB6-D2D4-45E1-A902-98EB6099C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70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7CA13D-B9F1-40B7-926B-D15C47D99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69BD5C-2482-46F6-BA6E-A8B862150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1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049A80-E1A1-49AF-AD2C-2FA6D3648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888B5D-8739-474C-A2D1-C950BA5EB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2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FD09F3-5F2E-42D9-8924-15A716DE7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DC88EA-9A28-491E-B157-073C2C63F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6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15.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ＭＳ Ｐゴシック" pitchFamily="34" charset="-128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15.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32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© 2018 </a:t>
            </a:r>
            <a:r>
              <a:rPr kumimoji="0" lang="en-US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Cengage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Learning</a:t>
            </a:r>
            <a:r>
              <a:rPr kumimoji="0" lang="en-US" altLang="en-US" sz="800" b="0" i="0" u="none" strike="noStrike" kern="0" cap="none" spc="0" normalizeH="0" baseline="3000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®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12009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Cluster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Clustering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Form groups within groups of customers, who are seeking something similar and different across groups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Each group has different attributes</a:t>
            </a:r>
          </a:p>
          <a:p>
            <a:endParaRPr lang="en-US" altLang="en-US" dirty="0"/>
          </a:p>
          <a:p>
            <a:r>
              <a:rPr lang="en-US" altLang="en-US" dirty="0"/>
              <a:t>Often used for segmentation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Cluster Analysis Example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 4)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24580" name="Picture 6" descr="Figure 15.4 Segmentation of NPO Suppor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524000"/>
            <a:ext cx="70612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Segmentation of NPO supporters</a:t>
            </a:r>
          </a:p>
          <a:p>
            <a:pPr lvl="1"/>
            <a:r>
              <a:rPr lang="en-US" altLang="en-US" dirty="0"/>
              <a:t>Desired result: Determine if segment exists that may donate to an NPO that funds higher education</a:t>
            </a:r>
          </a:p>
          <a:p>
            <a:pPr lvl="1"/>
            <a:r>
              <a:rPr lang="en-US" altLang="en-US" dirty="0"/>
              <a:t>Start with a survey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Cluster Analysis Example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25604" name="Picture 6" descr="Figure 15.5 Survey Used to Interview Custo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400175"/>
            <a:ext cx="5314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657600"/>
            <a:ext cx="7467600" cy="1981200"/>
          </a:xfrm>
        </p:spPr>
        <p:txBody>
          <a:bodyPr/>
          <a:lstStyle/>
          <a:p>
            <a:pPr marL="514350" indent="-514350"/>
            <a:endParaRPr lang="en-US" altLang="en-US" dirty="0"/>
          </a:p>
          <a:p>
            <a:pPr marL="514350" indent="-514350"/>
            <a:endParaRPr lang="en-US" altLang="en-US" dirty="0"/>
          </a:p>
          <a:p>
            <a:pPr marL="514350" indent="-514350"/>
            <a:endParaRPr lang="en-US" altLang="en-US" dirty="0"/>
          </a:p>
          <a:p>
            <a:pPr marL="514350" indent="-514350"/>
            <a:endParaRPr lang="en-US" altLang="en-US" dirty="0"/>
          </a:p>
          <a:p>
            <a:pPr marL="514350" indent="-514350"/>
            <a:r>
              <a:rPr lang="en-US" altLang="en-US" dirty="0"/>
              <a:t>Survey used to interview customers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Cluster Analysis Example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26628" name="Picture 2" descr="Figure 15.6 NPO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82775"/>
            <a:ext cx="70866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/>
            <a:endParaRPr lang="en-US" altLang="en-US"/>
          </a:p>
          <a:p>
            <a:pPr marL="514350" indent="-514350"/>
            <a:r>
              <a:rPr lang="en-US" altLang="en-US"/>
              <a:t>NPO dataset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Cluster Analysis Example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4 of 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27652" name="Picture 6" descr="Figure 15.7 NPO and Beliefs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1465263"/>
            <a:ext cx="463232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038600"/>
            <a:ext cx="7467600" cy="1981200"/>
          </a:xfrm>
        </p:spPr>
        <p:txBody>
          <a:bodyPr/>
          <a:lstStyle/>
          <a:p>
            <a:r>
              <a:rPr lang="en-US" altLang="en-US" dirty="0"/>
              <a:t>Next, conduct cluster analysis</a:t>
            </a:r>
          </a:p>
          <a:p>
            <a:pPr lvl="1"/>
            <a:r>
              <a:rPr lang="en-US" altLang="en-US" sz="2200" dirty="0"/>
              <a:t>C1 cares about environment, but not much</a:t>
            </a:r>
          </a:p>
          <a:p>
            <a:pPr lvl="1"/>
            <a:r>
              <a:rPr lang="en-US" altLang="en-US" sz="2200" dirty="0"/>
              <a:t>C4 cares about medical causes; thinks higher </a:t>
            </a:r>
            <a:r>
              <a:rPr lang="en-US" altLang="en-US" sz="2200" dirty="0" err="1"/>
              <a:t>ed</a:t>
            </a:r>
            <a:r>
              <a:rPr lang="en-US" altLang="en-US" sz="2200" dirty="0"/>
              <a:t> is expensive and would support students</a:t>
            </a:r>
          </a:p>
          <a:p>
            <a:pPr lvl="1"/>
            <a:r>
              <a:rPr lang="en-US" altLang="en-US" sz="2200" dirty="0"/>
              <a:t>C2 cares about the arts; thinks higher </a:t>
            </a:r>
            <a:r>
              <a:rPr lang="en-US" altLang="en-US" sz="2200" dirty="0" err="1"/>
              <a:t>ed</a:t>
            </a:r>
            <a:r>
              <a:rPr lang="en-US" altLang="en-US" sz="2200" dirty="0"/>
              <a:t> helps society</a:t>
            </a:r>
          </a:p>
          <a:p>
            <a:pPr lvl="2">
              <a:buFontTx/>
              <a:buNone/>
            </a:pPr>
            <a:endParaRPr lang="en-US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Cluster Analysis Questions</a:t>
            </a:r>
          </a:p>
        </p:txBody>
      </p:sp>
      <p:pic>
        <p:nvPicPr>
          <p:cNvPr id="28676" name="Picture 6" descr="Figure 15.7 NPO and Beliefs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24000"/>
            <a:ext cx="47720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Which segment is most attractive for the NPO to target? Why?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Positioning studies are used to understand customer perceptions of brands in the marketplace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Perceptual maps assist in positioning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They give pictures of competing brands and attributes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Two approaches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Attribute-based approach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Multidimensional scaling (MDS)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Mapping: Attribute-Based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 attribute-based perceptual mapping</a:t>
            </a:r>
          </a:p>
          <a:p>
            <a:pPr lvl="1"/>
            <a:r>
              <a:rPr lang="en-US" altLang="en-US" dirty="0"/>
              <a:t>Customers complete a survey</a:t>
            </a:r>
          </a:p>
        </p:txBody>
      </p:sp>
      <p:pic>
        <p:nvPicPr>
          <p:cNvPr id="30724" name="Picture 6" descr="Figure 15.8 Perceptual Mapping (Attribute-&#10;Based): BeFit G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819400"/>
            <a:ext cx="54419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Perceptual Mapping: Attribute-Based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Responses on each question are averaged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Result is a pair of means for each attribute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e.g., </a:t>
            </a:r>
            <a:r>
              <a:rPr lang="en-US" altLang="en-US" dirty="0" err="1">
                <a:cs typeface="Times New Roman" panose="02020603050405020304" pitchFamily="18" charset="0"/>
              </a:rPr>
              <a:t>BeFit</a:t>
            </a:r>
            <a:r>
              <a:rPr lang="en-US" altLang="en-US" dirty="0">
                <a:cs typeface="Times New Roman" panose="02020603050405020304" pitchFamily="18" charset="0"/>
              </a:rPr>
              <a:t> Gym is perceived as a good value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pairs of means are used to plot the attributes in a two-dimensional space 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 Questions #1</a:t>
            </a:r>
          </a:p>
        </p:txBody>
      </p:sp>
      <p:pic>
        <p:nvPicPr>
          <p:cNvPr id="32772" name="Picture 6" descr="Figure 15.9 Perceptual Map (Attribute-Based) for Competitive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70013"/>
            <a:ext cx="451485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91000"/>
            <a:ext cx="7467600" cy="1981200"/>
          </a:xfrm>
        </p:spPr>
        <p:txBody>
          <a:bodyPr/>
          <a:lstStyle/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attribute is most important?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How does </a:t>
            </a:r>
            <a:r>
              <a:rPr lang="en-US" altLang="en-US" dirty="0" err="1"/>
              <a:t>BeFit</a:t>
            </a:r>
            <a:r>
              <a:rPr lang="en-US" altLang="en-US" dirty="0"/>
              <a:t>  Gym score on this attribute relative to competitors?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attribute should </a:t>
            </a:r>
            <a:r>
              <a:rPr lang="en-US" altLang="en-US" dirty="0" err="1"/>
              <a:t>BeFit</a:t>
            </a:r>
            <a:r>
              <a:rPr lang="en-US" altLang="en-US" dirty="0"/>
              <a:t> Gym consider improving?  Why?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15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Marketing Research Tools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09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15.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Mapping: MDS</a:t>
            </a:r>
          </a:p>
        </p:txBody>
      </p:sp>
      <p:pic>
        <p:nvPicPr>
          <p:cNvPr id="2" name="Picture 1" descr="Figure 15.10 Perceptual Mapping (Multidimensional Scaling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29766"/>
            <a:ext cx="4114800" cy="2594534"/>
          </a:xfrm>
          <a:prstGeom prst="rect">
            <a:avLst/>
          </a:prstGeom>
        </p:spPr>
      </p:pic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90600" y="3886200"/>
            <a:ext cx="7467600" cy="4343400"/>
          </a:xfrm>
        </p:spPr>
        <p:txBody>
          <a:bodyPr/>
          <a:lstStyle/>
          <a:p>
            <a:r>
              <a:rPr lang="en-US" altLang="en-US" dirty="0"/>
              <a:t>Multidimensional scaling starts by  asking,  “How similar are these two brands?”</a:t>
            </a:r>
          </a:p>
          <a:p>
            <a:pPr lvl="1"/>
            <a:r>
              <a:rPr lang="en-US" altLang="en-US" dirty="0"/>
              <a:t>Asks for each pair of brands</a:t>
            </a:r>
          </a:p>
          <a:p>
            <a:r>
              <a:rPr lang="en-US" altLang="en-US" dirty="0"/>
              <a:t>Then, each brand is rated on attributes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 Questions #2</a:t>
            </a:r>
          </a:p>
        </p:txBody>
      </p:sp>
      <p:pic>
        <p:nvPicPr>
          <p:cNvPr id="34820" name="Picture 6" descr="Figure 15.11 Average Ratings over n = 75&#10;Respondents &#10;1 = “Very similar” to 7 = “Very different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833563"/>
            <a:ext cx="7061200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963" y="3733800"/>
            <a:ext cx="7467600" cy="19812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brands are viewed as most similar?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brand is the most different?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Perceptual Mapping: MDS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35844" name="Picture 6" descr="Figure 15.12 MDS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524000"/>
            <a:ext cx="43116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Results are then plotted</a:t>
            </a:r>
          </a:p>
          <a:p>
            <a:pPr lvl="1"/>
            <a:r>
              <a:rPr lang="en-US" altLang="en-US" dirty="0"/>
              <a:t>Similar brands are closer together; different brands are further apart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Perceptual Mapping: MDS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6867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Next, overlay the perceptual map with the attribute ratings</a:t>
            </a:r>
          </a:p>
          <a:p>
            <a:endParaRPr lang="en-US" altLang="en-US" dirty="0"/>
          </a:p>
        </p:txBody>
      </p:sp>
      <p:pic>
        <p:nvPicPr>
          <p:cNvPr id="36868" name="Picture 6" descr="Figure 15.13 MDS Representation with Attribute Vector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9025" y="1504950"/>
            <a:ext cx="4425950" cy="3190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Perceptual Mapping: MDS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5140325" y="1600200"/>
            <a:ext cx="1946275" cy="1200150"/>
          </a:xfrm>
          <a:prstGeom prst="rect">
            <a:avLst/>
          </a:prstGeom>
          <a:solidFill>
            <a:srgbClr val="A90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Feature </a:t>
            </a:r>
            <a:br>
              <a:rPr lang="en-US" altLang="en-US" sz="2400" b="1" dirty="0">
                <a:solidFill>
                  <a:schemeClr val="bg1"/>
                </a:solidFill>
              </a:rPr>
            </a:br>
            <a:r>
              <a:rPr lang="en-US" altLang="en-US" sz="2400" b="1" dirty="0">
                <a:solidFill>
                  <a:schemeClr val="bg1"/>
                </a:solidFill>
              </a:rPr>
              <a:t>fun classes </a:t>
            </a:r>
            <a:br>
              <a:rPr lang="en-US" altLang="en-US" sz="2400" b="1" dirty="0">
                <a:solidFill>
                  <a:schemeClr val="bg1"/>
                </a:solidFill>
              </a:rPr>
            </a:br>
            <a:r>
              <a:rPr lang="en-US" altLang="en-US" sz="2400" b="1" dirty="0">
                <a:solidFill>
                  <a:schemeClr val="bg1"/>
                </a:solidFill>
              </a:rPr>
              <a:t>in ads</a:t>
            </a:r>
          </a:p>
        </p:txBody>
      </p:sp>
      <p:sp>
        <p:nvSpPr>
          <p:cNvPr id="37892" name="TextBox 2"/>
          <p:cNvSpPr txBox="1">
            <a:spLocks noChangeArrowheads="1"/>
          </p:cNvSpPr>
          <p:nvPr/>
        </p:nvSpPr>
        <p:spPr bwMode="auto">
          <a:xfrm>
            <a:off x="3978275" y="2903538"/>
            <a:ext cx="2117725" cy="830262"/>
          </a:xfrm>
          <a:prstGeom prst="rect">
            <a:avLst/>
          </a:prstGeom>
          <a:solidFill>
            <a:srgbClr val="A90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Feature staff </a:t>
            </a:r>
            <a:br>
              <a:rPr lang="en-US" altLang="en-US" sz="2400" b="1" dirty="0">
                <a:solidFill>
                  <a:schemeClr val="bg1"/>
                </a:solidFill>
              </a:rPr>
            </a:br>
            <a:r>
              <a:rPr lang="en-US" altLang="en-US" sz="2400" b="1" dirty="0">
                <a:solidFill>
                  <a:schemeClr val="bg1"/>
                </a:solidFill>
              </a:rPr>
              <a:t>in ads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981200" y="3881438"/>
            <a:ext cx="3071813" cy="461962"/>
          </a:xfrm>
          <a:prstGeom prst="rect">
            <a:avLst/>
          </a:prstGeom>
          <a:solidFill>
            <a:srgbClr val="A90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Show fun amenities</a:t>
            </a:r>
          </a:p>
        </p:txBody>
      </p:sp>
      <p:sp>
        <p:nvSpPr>
          <p:cNvPr id="3789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810000"/>
            <a:ext cx="7467600" cy="19812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MDS can be used to determine how to reposition the brand</a:t>
            </a:r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Focus Groups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Focus groups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Used for concept testing &amp; ad development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Exploratory technique using 2–4 groups of  8–10 customers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Not good for prediction; best to follow up with a survey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Usually last 1.5–2 hours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>
                <a:ea typeface="+mn-ea"/>
              </a:rPr>
              <a:t> 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Focus Groups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Focus group moderator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Starts with introductions and easy questions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Proceeds to key client questions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Keeps the discussion going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Brings out quieter members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Controls overbearing members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Moderator usually analyzes results along with company input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#2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at least two research techniques to answer the following objective: </a:t>
            </a:r>
            <a:r>
              <a:rPr lang="en-US" altLang="en-US" dirty="0" smtClean="0"/>
              <a:t>How </a:t>
            </a:r>
            <a:r>
              <a:rPr lang="en-US" altLang="en-US" dirty="0"/>
              <a:t>will customers respond to our new packaging?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Conjoint Analysis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4343400"/>
          </a:xfrm>
        </p:spPr>
        <p:txBody>
          <a:bodyPr/>
          <a:lstStyle/>
          <a:p>
            <a:r>
              <a:rPr lang="en-US" altLang="en-US" dirty="0"/>
              <a:t>Conjoint studies </a:t>
            </a:r>
          </a:p>
          <a:p>
            <a:pPr lvl="1"/>
            <a:r>
              <a:rPr lang="en-US" altLang="en-US" dirty="0"/>
              <a:t>Used to understand how consumers make trade-offs</a:t>
            </a:r>
          </a:p>
          <a:p>
            <a:pPr lvl="1"/>
            <a:r>
              <a:rPr lang="en-US" altLang="en-US" dirty="0"/>
              <a:t>Helps uncover customers’ most important product attributes</a:t>
            </a:r>
          </a:p>
          <a:p>
            <a:pPr lvl="1"/>
            <a:r>
              <a:rPr lang="en-US" altLang="en-US" dirty="0"/>
              <a:t>Good for pricing, new products, branding, etc.</a:t>
            </a:r>
          </a:p>
          <a:p>
            <a:pPr lvl="2"/>
            <a:r>
              <a:rPr lang="en-US" altLang="en-US" dirty="0"/>
              <a:t>e.g., Would frequent fliers in a loyalty program want access to an elite club at large airports?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Conjoint Analysis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43012" name="Picture 6" descr="Figure 15.15 Conjoin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68463"/>
            <a:ext cx="5105400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Placeholder 6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r>
              <a:rPr lang="en-US" altLang="en-US" dirty="0"/>
              <a:t>Participants rate each option from least to most preferred</a:t>
            </a:r>
          </a:p>
          <a:p>
            <a:r>
              <a:rPr lang="en-US" altLang="en-US" dirty="0"/>
              <a:t>What feature do customers want? 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736725"/>
            <a:ext cx="69373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Conjoint Analysis Questions #1</a:t>
            </a:r>
          </a:p>
        </p:txBody>
      </p:sp>
      <p:pic>
        <p:nvPicPr>
          <p:cNvPr id="44036" name="Picture 6" descr="Figure 15.16 Conjoint Data for 1 Cust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347788"/>
            <a:ext cx="63785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Fliers’ judgments are in the last column</a:t>
            </a:r>
          </a:p>
          <a:p>
            <a:pPr marL="914400" lvl="1" indent="-514350">
              <a:buFont typeface="Arial" charset="0"/>
              <a:buAutoNum type="arabicPeriod"/>
              <a:defRPr/>
            </a:pPr>
            <a:r>
              <a:rPr lang="en-US" dirty="0">
                <a:ea typeface="+mn-ea"/>
              </a:rPr>
              <a:t>Describe how the customers’ preferred option differs from the 2nd most preferred.</a:t>
            </a:r>
          </a:p>
          <a:p>
            <a:pPr marL="914400" lvl="1" indent="-514350">
              <a:buFont typeface="Arial" charset="0"/>
              <a:buAutoNum type="arabicPeriod"/>
              <a:defRPr/>
            </a:pPr>
            <a:r>
              <a:rPr lang="en-US" dirty="0">
                <a:ea typeface="+mn-ea"/>
              </a:rPr>
              <a:t>What does this difference mean to marketers?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Conjoint Analysis Questions #2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Regression is run on data with flier ratings as the dependent variable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200" dirty="0">
                <a:ea typeface="+mn-ea"/>
              </a:rPr>
              <a:t>Predicted rating = 5 + 1 Club + 2 Upgrade – 4 Fee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9940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How would you interpret this?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How would you design your program based on these results?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Scanner Data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4)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Companies use scanners to track purchase information and store it in a database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Tracked information includes: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What you bought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How much you bought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What brands you bought 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How much you paid for everything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lnSpc>
                <a:spcPct val="80000"/>
              </a:lnSpc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Loyalty cards then link this information to each customer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Scanner Data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Store and area auditors integrate additional information into database</a:t>
            </a:r>
          </a:p>
          <a:p>
            <a:pPr lvl="1"/>
            <a:r>
              <a:rPr lang="en-US" altLang="en-US" dirty="0"/>
              <a:t>e.g., Prices of competing brands, sales/featured items, advertised brands</a:t>
            </a:r>
          </a:p>
          <a:p>
            <a:r>
              <a:rPr lang="en-US" altLang="en-US" dirty="0"/>
              <a:t>Companies can add data from  customer panel who provide household information and agree to have their media tracked </a:t>
            </a:r>
          </a:p>
          <a:p>
            <a:pPr lvl="1"/>
            <a:r>
              <a:rPr lang="en-US" altLang="en-US" dirty="0"/>
              <a:t>These data, with the other tracked data, determine purchase patterns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Scanner Data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altLang="en-US" dirty="0"/>
              <a:t>Scanner data can be used to forecast demand and determine responses to marketing changes 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altLang="en-US" dirty="0"/>
              <a:t>Experiments with scanner data 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en-US" spc="-20" dirty="0"/>
              <a:t>Increase price by X—what happens to sales?</a:t>
            </a:r>
          </a:p>
          <a:p>
            <a:pPr lvl="2">
              <a:defRPr/>
            </a:pPr>
            <a:r>
              <a:rPr lang="en-US" altLang="en-US" dirty="0"/>
              <a:t>Manipulate independent variable (price); hold all else constant; measure impact on dependent variable (sales) </a:t>
            </a:r>
          </a:p>
          <a:p>
            <a:pPr lvl="3">
              <a:defRPr/>
            </a:pPr>
            <a:r>
              <a:rPr lang="en-US" altLang="en-US" dirty="0"/>
              <a:t>Compare sales results to control group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en-US" dirty="0"/>
              <a:t>High internal validity</a:t>
            </a:r>
          </a:p>
          <a:p>
            <a:pPr>
              <a:buFont typeface="Times" pitchFamily="-108" charset="0"/>
              <a:buChar char="•"/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Scanner Data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4 of 4)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Naturalistic observation with scanner data</a:t>
            </a:r>
          </a:p>
          <a:p>
            <a:pPr lvl="1"/>
            <a:r>
              <a:rPr lang="en-US" altLang="en-US" dirty="0"/>
              <a:t>Instead of manipulating environment, just constantly monitor </a:t>
            </a:r>
          </a:p>
          <a:p>
            <a:pPr lvl="2"/>
            <a:r>
              <a:rPr lang="en-US" altLang="en-US" dirty="0"/>
              <a:t>Things happen that are beyond your control</a:t>
            </a:r>
          </a:p>
          <a:p>
            <a:pPr lvl="3"/>
            <a:r>
              <a:rPr lang="en-US" altLang="en-US" dirty="0"/>
              <a:t>e.g., Competitors raise price</a:t>
            </a:r>
          </a:p>
          <a:p>
            <a:pPr lvl="1"/>
            <a:r>
              <a:rPr lang="en-US" altLang="en-US" dirty="0"/>
              <a:t>High external validity</a:t>
            </a:r>
          </a:p>
          <a:p>
            <a:pPr lvl="1"/>
            <a:r>
              <a:rPr lang="en-US" altLang="en-US" dirty="0"/>
              <a:t>More difficult to attribute sales differences to one localized action</a:t>
            </a:r>
          </a:p>
          <a:p>
            <a:r>
              <a:rPr lang="en-US" altLang="en-US" dirty="0"/>
              <a:t>Smart companies do experiments and naturalistic observation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Surveys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 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Surveys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Often used to measure customer satisfaction, repurchase intentions, etc.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To administer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Write survey questions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Pretest them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Administer to a sample of customers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Analyze results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Surveys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 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/>
              <a:t>Survey considerations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Surveys can be administered in person, over phone, on the Web, etc.</a:t>
            </a:r>
            <a:endParaRPr lang="en-US" altLang="en-US" dirty="0"/>
          </a:p>
          <a:p>
            <a:pPr lvl="1"/>
            <a:r>
              <a:rPr lang="en-US" altLang="en-US" dirty="0"/>
              <a:t>Surveys should be short to enhance response rate</a:t>
            </a:r>
          </a:p>
          <a:p>
            <a:pPr lvl="1"/>
            <a:r>
              <a:rPr lang="en-US" altLang="en-US" dirty="0"/>
              <a:t>Responses should be confidential</a:t>
            </a:r>
          </a:p>
          <a:p>
            <a:pPr lvl="1"/>
            <a:r>
              <a:rPr lang="en-US" altLang="en-US" dirty="0"/>
              <a:t>Responses should not be used for subsequent sales opportunities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Respondents can be consumers or B2B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Surveys—Factor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Factor analysis is utilized to simplify variables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  <a:cs typeface="Times New Roman" pitchFamily="18" charset="0"/>
              </a:rPr>
              <a:t>Factor analysis examines strong and weak correlations to identify underlying factors common to the responses</a:t>
            </a:r>
            <a:endParaRPr lang="en-US" dirty="0">
              <a:ea typeface="+mn-ea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High correlations imply that you may be measuring the same concept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#3</a:t>
            </a:r>
          </a:p>
        </p:txBody>
      </p:sp>
      <p:pic>
        <p:nvPicPr>
          <p:cNvPr id="53252" name="Picture 6" descr="Figure 15.17 Correlations Among Some NPO Survey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19275"/>
            <a:ext cx="7086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Which items hang together?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</a:t>
            </a:r>
            <a: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  <a:t>Questions 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can you find the answers to the following questions?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How will your targeted customer respond to a price of $7.99 compared to $9.99?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Should you add a new feature that costs $4.00?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is a more effective slogan: “We love to see you smile” or “Have it your way”?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#4</a:t>
            </a:r>
          </a:p>
        </p:txBody>
      </p:sp>
      <p:pic>
        <p:nvPicPr>
          <p:cNvPr id="54276" name="Picture 6" descr="Figure 15.18 Factor Analysis on NPO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1670050"/>
            <a:ext cx="56610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What would you label Factor 1?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What would you label Factor 2?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#5</a:t>
            </a:r>
          </a:p>
        </p:txBody>
      </p:sp>
      <p:sp>
        <p:nvSpPr>
          <p:cNvPr id="5325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developed an idea for a new shoe: Having a single shoe sole in which you can clip on different shoe tops to create different shoes (the </a:t>
            </a:r>
            <a:r>
              <a:rPr lang="en-US" altLang="en-US" dirty="0" err="1"/>
              <a:t>Onesole</a:t>
            </a:r>
            <a:r>
              <a:rPr lang="en-US" altLang="en-US" dirty="0"/>
              <a:t>).  </a:t>
            </a:r>
          </a:p>
          <a:p>
            <a:pPr lvl="1"/>
            <a:r>
              <a:rPr lang="en-US" altLang="en-US" dirty="0"/>
              <a:t>Describe appropriate research techniques to answer each of the following questions.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Is this concept viable?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Which will generate more sales: one pair of soles and one shoe top for $30, or one pair of shoe soles and 3 shoe tops for $50?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Cluster analysis identifies similar customer groups—ideal for segmentation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Surveys and MDS are used to create perceptual maps</a:t>
            </a:r>
            <a:r>
              <a:rPr lang="en-US" dirty="0"/>
              <a:t>—</a:t>
            </a:r>
            <a:r>
              <a:rPr lang="en-US" dirty="0">
                <a:ea typeface="+mn-ea"/>
              </a:rPr>
              <a:t>ideal for positioning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Focus groups are exploratory</a:t>
            </a:r>
            <a:r>
              <a:rPr lang="en-US" dirty="0"/>
              <a:t>—</a:t>
            </a:r>
            <a:r>
              <a:rPr lang="en-US" dirty="0">
                <a:ea typeface="+mn-ea"/>
              </a:rPr>
              <a:t>ideal for product concept and ad testing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Conjoint methods indicate trade-offs</a:t>
            </a:r>
            <a:r>
              <a:rPr lang="en-US" dirty="0"/>
              <a:t>—</a:t>
            </a:r>
            <a:r>
              <a:rPr lang="en-US" dirty="0">
                <a:ea typeface="+mn-ea"/>
              </a:rPr>
              <a:t>ideal for product design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Scanner data</a:t>
            </a:r>
            <a:r>
              <a:rPr lang="en-US" dirty="0"/>
              <a:t>—</a:t>
            </a:r>
            <a:r>
              <a:rPr lang="en-US" dirty="0">
                <a:ea typeface="+mn-ea"/>
              </a:rPr>
              <a:t>ideal for investigating brand switching, loyalty, price sensitivity, and marketing experiments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Surveys</a:t>
            </a:r>
            <a:r>
              <a:rPr lang="en-US" dirty="0"/>
              <a:t>—</a:t>
            </a:r>
            <a:r>
              <a:rPr lang="en-US" dirty="0">
                <a:ea typeface="+mn-ea"/>
              </a:rPr>
              <a:t>ideal for satisfaction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Can be simplified through factor analysis 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Research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Marketing decisions should be fact-based</a:t>
            </a:r>
          </a:p>
          <a:p>
            <a:endParaRPr lang="en-US" altLang="en-US" dirty="0"/>
          </a:p>
          <a:p>
            <a:r>
              <a:rPr lang="en-US" altLang="en-US" dirty="0"/>
              <a:t>Smart marketers are continually gathering market information</a:t>
            </a:r>
          </a:p>
          <a:p>
            <a:endParaRPr lang="en-US" altLang="en-US" dirty="0"/>
          </a:p>
          <a:p>
            <a:r>
              <a:rPr lang="en-US" altLang="en-US" dirty="0"/>
              <a:t>Marketers also conduct specific research projects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Research Techniques</a:t>
            </a:r>
          </a:p>
        </p:txBody>
      </p:sp>
      <p:pic>
        <p:nvPicPr>
          <p:cNvPr id="19459" name="Picture 5" descr="Figure 15.1 Examples of Relevant Marketing Re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017713"/>
            <a:ext cx="6432550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Research Process</a:t>
            </a:r>
          </a:p>
        </p:txBody>
      </p:sp>
      <p:pic>
        <p:nvPicPr>
          <p:cNvPr id="20483" name="Picture 5" descr="Figure 15.2 Marketing Research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981200"/>
            <a:ext cx="64325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Kinds of Data</a:t>
            </a:r>
          </a:p>
        </p:txBody>
      </p:sp>
      <p:pic>
        <p:nvPicPr>
          <p:cNvPr id="21507" name="Picture 5" descr="Figure 15.3 Kinds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2206625"/>
            <a:ext cx="6442075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Popular Research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Cluster analysis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Perceptual mapping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Focus groups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Conjoint analysis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Scanner data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Surveys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1303</Words>
  <Application>Microsoft Office PowerPoint</Application>
  <PresentationFormat>On-screen Show (4:3)</PresentationFormat>
  <Paragraphs>248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Century</vt:lpstr>
      <vt:lpstr>Times</vt:lpstr>
      <vt:lpstr>Times New Roman</vt:lpstr>
      <vt:lpstr>Blank Presentation</vt:lpstr>
      <vt:lpstr>1_Blank Presentation</vt:lpstr>
      <vt:lpstr>PowerPoint Presentation</vt:lpstr>
      <vt:lpstr>Marketing Research Tools</vt:lpstr>
      <vt:lpstr>Marketing Framework</vt:lpstr>
      <vt:lpstr>Discussion Questions #1</vt:lpstr>
      <vt:lpstr>Marketing Research</vt:lpstr>
      <vt:lpstr>Marketing Research Techniques</vt:lpstr>
      <vt:lpstr>Marketing Research Process</vt:lpstr>
      <vt:lpstr>Kinds of Data</vt:lpstr>
      <vt:lpstr>Popular Research Techniques</vt:lpstr>
      <vt:lpstr>Cluster Analysis</vt:lpstr>
      <vt:lpstr>Cluster Analysis Example (slide 1 of  4)</vt:lpstr>
      <vt:lpstr>Cluster Analysis Example (slide 2 of  4)</vt:lpstr>
      <vt:lpstr>Cluster Analysis Example (slide 3 of  4)</vt:lpstr>
      <vt:lpstr>Cluster Analysis Example (slide 4 of  4)</vt:lpstr>
      <vt:lpstr>Cluster Analysis Questions</vt:lpstr>
      <vt:lpstr>Perceptual Mapping</vt:lpstr>
      <vt:lpstr>Perceptual Mapping: Attribute-Based (slide 1 of 2)</vt:lpstr>
      <vt:lpstr>Perceptual Mapping: Attribute-Based (slide 2 of 2)</vt:lpstr>
      <vt:lpstr>Perceptual Mapping Questions #1</vt:lpstr>
      <vt:lpstr>Perceptual Mapping: MDS</vt:lpstr>
      <vt:lpstr>Perceptual Mapping Questions #2</vt:lpstr>
      <vt:lpstr>Perceptual Mapping: MDS (slide 1 of 3)</vt:lpstr>
      <vt:lpstr>Perceptual Mapping: MDS (slide 2 of 3)</vt:lpstr>
      <vt:lpstr>Perceptual Mapping: MDS (slide 3 of 3)</vt:lpstr>
      <vt:lpstr>Focus Groups (slide 1 of 2)</vt:lpstr>
      <vt:lpstr>Focus Groups (slide 2 of 2)</vt:lpstr>
      <vt:lpstr>Discussion Question #2</vt:lpstr>
      <vt:lpstr>Conjoint Analysis (slide 1 of 2)</vt:lpstr>
      <vt:lpstr>Conjoint Analysis (slide 2 of 2)</vt:lpstr>
      <vt:lpstr>Conjoint Analysis Questions #1</vt:lpstr>
      <vt:lpstr>Conjoint Analysis Questions #2</vt:lpstr>
      <vt:lpstr>Scanner Data (slide 1 of 4)</vt:lpstr>
      <vt:lpstr>Scanner Data (slide 2 of 4)</vt:lpstr>
      <vt:lpstr>Scanner Data (slide 3 of 4)</vt:lpstr>
      <vt:lpstr>Scanner Data (slide 4 of 4)</vt:lpstr>
      <vt:lpstr>Surveys (slide 1 of 2) </vt:lpstr>
      <vt:lpstr>Surveys (slide 2 of 2) </vt:lpstr>
      <vt:lpstr>Surveys—Factor Analysis</vt:lpstr>
      <vt:lpstr>Discussion Question #3</vt:lpstr>
      <vt:lpstr>Discussion Questions #4</vt:lpstr>
      <vt:lpstr>Discussion Questions #5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483</cp:revision>
  <dcterms:created xsi:type="dcterms:W3CDTF">2011-05-18T16:06:45Z</dcterms:created>
  <dcterms:modified xsi:type="dcterms:W3CDTF">2016-10-20T07:12:45Z</dcterms:modified>
</cp:coreProperties>
</file>