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4122" r:id="rId2"/>
  </p:sldMasterIdLst>
  <p:notesMasterIdLst>
    <p:notesMasterId r:id="rId37"/>
  </p:notesMasterIdLst>
  <p:handoutMasterIdLst>
    <p:handoutMasterId r:id="rId38"/>
  </p:handoutMasterIdLst>
  <p:sldIdLst>
    <p:sldId id="343" r:id="rId3"/>
    <p:sldId id="258" r:id="rId4"/>
    <p:sldId id="259" r:id="rId5"/>
    <p:sldId id="310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39" r:id="rId14"/>
    <p:sldId id="319" r:id="rId15"/>
    <p:sldId id="320" r:id="rId16"/>
    <p:sldId id="321" r:id="rId17"/>
    <p:sldId id="323" r:id="rId18"/>
    <p:sldId id="322" r:id="rId19"/>
    <p:sldId id="324" r:id="rId20"/>
    <p:sldId id="325" r:id="rId21"/>
    <p:sldId id="326" r:id="rId22"/>
    <p:sldId id="328" r:id="rId23"/>
    <p:sldId id="340" r:id="rId24"/>
    <p:sldId id="329" r:id="rId25"/>
    <p:sldId id="330" r:id="rId26"/>
    <p:sldId id="331" r:id="rId27"/>
    <p:sldId id="332" r:id="rId28"/>
    <p:sldId id="341" r:id="rId29"/>
    <p:sldId id="333" r:id="rId30"/>
    <p:sldId id="334" r:id="rId31"/>
    <p:sldId id="335" r:id="rId32"/>
    <p:sldId id="336" r:id="rId33"/>
    <p:sldId id="337" r:id="rId34"/>
    <p:sldId id="342" r:id="rId35"/>
    <p:sldId id="338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449"/>
    <a:srgbClr val="A90015"/>
    <a:srgbClr val="3F7681"/>
    <a:srgbClr val="627A91"/>
    <a:srgbClr val="002956"/>
    <a:srgbClr val="000000"/>
    <a:srgbClr val="1B4E8E"/>
    <a:srgbClr val="EBB2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04" autoAdjust="0"/>
    <p:restoredTop sz="95337" autoAdjust="0"/>
  </p:normalViewPr>
  <p:slideViewPr>
    <p:cSldViewPr>
      <p:cViewPr varScale="1">
        <p:scale>
          <a:sx n="89" d="100"/>
          <a:sy n="89" d="100"/>
        </p:scale>
        <p:origin x="1056" y="90"/>
      </p:cViewPr>
      <p:guideLst>
        <p:guide orient="horz" pos="24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2261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108" charset="-128"/>
              </a:defRPr>
            </a:lvl1pPr>
          </a:lstStyle>
          <a:p>
            <a:pPr>
              <a:defRPr/>
            </a:pPr>
            <a:fld id="{70ED7D28-ED37-4146-A969-30D9C946277E}" type="datetime1">
              <a:rPr lang="en-US"/>
              <a:pPr>
                <a:defRPr/>
              </a:pPr>
              <a:t>10/20/2016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A546D8E-5307-416B-A521-DC88FBCD66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699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108" charset="-128"/>
              </a:defRPr>
            </a:lvl1pPr>
          </a:lstStyle>
          <a:p>
            <a:pPr>
              <a:defRPr/>
            </a:pPr>
            <a:fld id="{8ED4912B-D5B4-4309-A5E0-131B2A441169}" type="datetime1">
              <a:rPr lang="en-US"/>
              <a:pPr>
                <a:defRPr/>
              </a:pPr>
              <a:t>10/20/2016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924708B-5BEE-4A91-9660-7A4EEDA9E6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84852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ＭＳ Ｐゴシック" pitchFamily="-10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C97364-D3E3-4DEF-B5A2-6E46F33A14E4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4048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A985F99-8525-49A7-A74C-5E95BA0F4AB4}" type="slidenum">
              <a:rPr lang="en-US" altLang="en-US" sz="1200"/>
              <a:pPr/>
              <a:t>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992489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7C13743-36B6-4898-A5AC-67FF24F7B6C4}" type="slidenum">
              <a:rPr lang="en-US" altLang="en-US" sz="1200"/>
              <a:pPr/>
              <a:t>17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1936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MM_IacobucciPPT_1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2133600"/>
            <a:ext cx="6934200" cy="1752600"/>
          </a:xfrm>
        </p:spPr>
        <p:txBody>
          <a:bodyPr anchor="t"/>
          <a:lstStyle>
            <a:lvl1pPr algn="l">
              <a:defRPr sz="4800">
                <a:solidFill>
                  <a:srgbClr val="EBB23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400800"/>
            <a:ext cx="63246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582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12.  </a:t>
            </a:r>
          </a:p>
        </p:txBody>
      </p:sp>
    </p:spTree>
    <p:extLst>
      <p:ext uri="{BB962C8B-B14F-4D97-AF65-F5344CB8AC3E}">
        <p14:creationId xmlns:p14="http://schemas.microsoft.com/office/powerpoint/2010/main" val="17051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A318CAE-4097-4C24-9E27-37BFA2A699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69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D9F13C3-CD14-484A-BC18-1B1604FBA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8131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00" y="479425"/>
            <a:ext cx="2019300" cy="5616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479425"/>
            <a:ext cx="5905500" cy="5616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84438A8-2C30-4F6B-B241-449DD66835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183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0010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76400"/>
            <a:ext cx="7467600" cy="1981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38100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6709CE4-B225-4C07-BCAE-D7F944900A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0006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79425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9812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41148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0105676-B1F4-4B4D-86AB-6270BD3E1B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6867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MM_IacobucciPPT_1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2133600"/>
            <a:ext cx="6934200" cy="1752600"/>
          </a:xfrm>
        </p:spPr>
        <p:txBody>
          <a:bodyPr anchor="t"/>
          <a:lstStyle>
            <a:lvl1pPr algn="l">
              <a:defRPr sz="4800">
                <a:solidFill>
                  <a:srgbClr val="EBB23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400800"/>
            <a:ext cx="63246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58200" y="6553200"/>
            <a:ext cx="381000" cy="304800"/>
          </a:xfrm>
        </p:spPr>
        <p:txBody>
          <a:bodyPr/>
          <a:lstStyle>
            <a:lvl1pPr>
              <a:defRPr>
                <a:latin typeface="Century" pitchFamily="-108" charset="0"/>
                <a:ea typeface="ＭＳ Ｐゴシック" pitchFamily="-108" charset="-128"/>
              </a:defRPr>
            </a:lvl1pPr>
          </a:lstStyle>
          <a:p>
            <a:pPr>
              <a:defRPr/>
            </a:pPr>
            <a:r>
              <a:rPr lang="en-US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812305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987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3181A5-674E-4120-A14D-ED35AB148F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02238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DD9945-9B7E-490C-9AB3-E543E8AD8F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68796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473752-BA8D-469B-91F8-941C24BF59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44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9248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924A943-8ADD-469F-9D6E-527D77BF72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2535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9FA81D-0A1B-40C4-8E3D-AC4F2C5238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6755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369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TextBox 9"/>
          <p:cNvSpPr txBox="1">
            <a:spLocks noChangeArrowheads="1"/>
          </p:cNvSpPr>
          <p:nvPr userDrawn="1"/>
        </p:nvSpPr>
        <p:spPr bwMode="auto">
          <a:xfrm>
            <a:off x="8382000" y="6553200"/>
            <a:ext cx="4572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1B4E8E"/>
                </a:solidFill>
                <a:latin typeface="Century" pitchFamily="-108" charset="0"/>
              </a:rPr>
              <a:t>16.</a:t>
            </a:r>
          </a:p>
        </p:txBody>
      </p:sp>
    </p:spTree>
    <p:extLst>
      <p:ext uri="{BB962C8B-B14F-4D97-AF65-F5344CB8AC3E}">
        <p14:creationId xmlns:p14="http://schemas.microsoft.com/office/powerpoint/2010/main" val="31374563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9486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DCAB3B-1D73-4221-913C-EFAB02595A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6816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00" y="479425"/>
            <a:ext cx="2019300" cy="5616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479425"/>
            <a:ext cx="5905500" cy="5616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1CF92F-B322-4329-B2A8-FFC0FBA49A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86681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79425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41148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EDE6F2-6A5C-486E-81CB-822876DD53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3072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79425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9812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41148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BB2BA6-6EBB-4E28-BF72-582AF581C3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762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3F98E83-D621-4571-B464-C9B7D1FB81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430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C9BED92-FAF2-4152-823D-FA152FB765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307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38877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010B3E0-BF6F-4973-8202-B794B369C7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5786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E7665CD-094F-4E22-AFFF-35C384E260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397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0950531-CB0F-447A-A9CF-5C6EE60F2C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8089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63" y="-92075"/>
            <a:ext cx="9186863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BB83CAF-77EB-4534-94FE-0F496EADB9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80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FD4D5E9-B4C5-4ECF-891F-86E0C17F03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786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MM_IacobucciPPT_13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924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752600"/>
            <a:ext cx="7467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248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553200"/>
            <a:ext cx="716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Arial" pitchFamily="34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609600" y="6553200"/>
            <a:ext cx="73914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>
              <a:defRPr/>
            </a:pPr>
            <a:r>
              <a:rPr lang="en-US" sz="800" dirty="0"/>
              <a:t>© 2018 Cengage Learning.</a:t>
            </a:r>
            <a:r>
              <a:rPr lang="en-US" sz="800" baseline="30000" dirty="0"/>
              <a:t>®</a:t>
            </a:r>
            <a:r>
              <a:rPr lang="en-US" sz="800" dirty="0"/>
              <a:t> May not be scanned, copied or duplicated, or posted to a publicly accessible website, in whole or in part.  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82000" y="6553200"/>
            <a:ext cx="4572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1B4E8E"/>
                </a:solidFill>
                <a:latin typeface="Century" pitchFamily="-108" charset="0"/>
              </a:rPr>
              <a:t>16.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8" r:id="rId1"/>
    <p:sldLayoutId id="2147484109" r:id="rId2"/>
    <p:sldLayoutId id="2147484110" r:id="rId3"/>
    <p:sldLayoutId id="2147484111" r:id="rId4"/>
    <p:sldLayoutId id="2147484112" r:id="rId5"/>
    <p:sldLayoutId id="2147484113" r:id="rId6"/>
    <p:sldLayoutId id="2147484114" r:id="rId7"/>
    <p:sldLayoutId id="2147484115" r:id="rId8"/>
    <p:sldLayoutId id="2147484116" r:id="rId9"/>
    <p:sldLayoutId id="2147484117" r:id="rId10"/>
    <p:sldLayoutId id="2147484118" r:id="rId11"/>
    <p:sldLayoutId id="2147484119" r:id="rId12"/>
    <p:sldLayoutId id="2147484120" r:id="rId13"/>
    <p:sldLayoutId id="2147484121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/>
          <a:ea typeface="+mj-ea"/>
          <a:cs typeface="Century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Font typeface="Times" panose="02020603050405020304" pitchFamily="18" charset="0"/>
        <a:buChar char="•"/>
        <a:defRPr sz="3000">
          <a:solidFill>
            <a:schemeClr val="tx1"/>
          </a:solidFill>
          <a:latin typeface="+mn-lt"/>
          <a:ea typeface="+mn-ea"/>
          <a:cs typeface="ＭＳ Ｐゴシック" pitchFamily="-108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B4E8E"/>
        </a:buClr>
        <a:buSzPct val="95000"/>
        <a:buFont typeface="Arial" panose="020B0604020202020204" pitchFamily="34" charset="0"/>
        <a:buChar char="•"/>
        <a:defRPr sz="2600" 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MM_IacobucciPPT_13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924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752600"/>
            <a:ext cx="7467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248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553200"/>
            <a:ext cx="716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Arial" pitchFamily="34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EF17EF33-494F-4B1D-91EA-4BD5E43CFCE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609600" y="6553200"/>
            <a:ext cx="73914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srgbClr val="000000"/>
                </a:solidFill>
              </a:rPr>
              <a:t>© 2018 Cengage Learning.</a:t>
            </a:r>
            <a:r>
              <a:rPr lang="en-US" sz="800" baseline="30000" dirty="0">
                <a:solidFill>
                  <a:srgbClr val="000000"/>
                </a:solidFill>
              </a:rPr>
              <a:t>®</a:t>
            </a:r>
            <a:r>
              <a:rPr lang="en-US" sz="800" dirty="0">
                <a:solidFill>
                  <a:srgbClr val="000000"/>
                </a:solidFill>
              </a:rPr>
              <a:t> May not be scanned, copied or duplicated, or posted to a publicly accessible website, in whole or in part.  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382000" y="6553200"/>
            <a:ext cx="4572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1B4E8E"/>
                </a:solidFill>
                <a:latin typeface="Century" pitchFamily="-108" charset="0"/>
              </a:rPr>
              <a:t>16.</a:t>
            </a:r>
          </a:p>
        </p:txBody>
      </p:sp>
    </p:spTree>
    <p:extLst>
      <p:ext uri="{BB962C8B-B14F-4D97-AF65-F5344CB8AC3E}">
        <p14:creationId xmlns:p14="http://schemas.microsoft.com/office/powerpoint/2010/main" val="177561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1" r:id="rId9"/>
    <p:sldLayoutId id="2147484132" r:id="rId10"/>
    <p:sldLayoutId id="2147484133" r:id="rId11"/>
    <p:sldLayoutId id="2147484134" r:id="rId12"/>
    <p:sldLayoutId id="2147484135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/>
          <a:ea typeface="+mj-ea"/>
          <a:cs typeface="Century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Font typeface="Times" panose="02020603050405020304" pitchFamily="18" charset="0"/>
        <a:buChar char="•"/>
        <a:defRPr sz="3000">
          <a:solidFill>
            <a:schemeClr val="tx1"/>
          </a:solidFill>
          <a:latin typeface="+mn-lt"/>
          <a:ea typeface="+mn-ea"/>
          <a:cs typeface="ＭＳ Ｐゴシック" pitchFamily="-108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B4E8E"/>
        </a:buClr>
        <a:buSzPct val="95000"/>
        <a:buFont typeface="Arial" panose="020B0604020202020204" pitchFamily="34" charset="0"/>
        <a:buChar char="•"/>
        <a:defRPr sz="2600" 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990600" y="6642100"/>
            <a:ext cx="74676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60606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© 2018 </a:t>
            </a:r>
            <a:r>
              <a:rPr kumimoji="0" lang="en-US" alt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60606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Cengage</a:t>
            </a:r>
            <a:r>
              <a:rPr kumimoji="0" lang="en-US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60606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Learning</a:t>
            </a:r>
            <a:r>
              <a:rPr kumimoji="0" lang="en-US" altLang="en-US" sz="800" b="0" i="0" u="none" strike="noStrike" kern="0" cap="none" spc="0" normalizeH="0" baseline="30000" noProof="0" dirty="0">
                <a:ln>
                  <a:noFill/>
                </a:ln>
                <a:solidFill>
                  <a:srgbClr val="60606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®</a:t>
            </a:r>
            <a:r>
              <a:rPr kumimoji="0" lang="en-US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60606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. May not be scanned, copied or duplicated, or posted to a publicly accessible website, in whole or in part.  </a:t>
            </a:r>
          </a:p>
        </p:txBody>
      </p:sp>
    </p:spTree>
    <p:extLst>
      <p:ext uri="{BB962C8B-B14F-4D97-AF65-F5344CB8AC3E}">
        <p14:creationId xmlns:p14="http://schemas.microsoft.com/office/powerpoint/2010/main" val="66413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Profitability: Decreasing Variable Costs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decrease variable costs, companies can </a:t>
            </a:r>
          </a:p>
          <a:p>
            <a:pPr lvl="1"/>
            <a:r>
              <a:rPr lang="en-US" altLang="en-US" dirty="0"/>
              <a:t>Find less expensive suppliers</a:t>
            </a:r>
          </a:p>
          <a:p>
            <a:pPr lvl="1"/>
            <a:r>
              <a:rPr lang="en-US" altLang="en-US" dirty="0"/>
              <a:t>Outsource parts of the business to partners who are more efficient</a:t>
            </a:r>
          </a:p>
          <a:p>
            <a:pPr lvl="1"/>
            <a:r>
              <a:rPr lang="en-US" altLang="en-US" dirty="0"/>
              <a:t>Become a niche provider to keep units down and price higher for special customers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1B4E8E"/>
                </a:solidFill>
                <a:latin typeface="Century" panose="020406040505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0F5869DB-E256-4722-B9B6-0D6EC3CBE3A9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Profitability: Decrease Fixed Costs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decrease fixed costs, companies can </a:t>
            </a:r>
          </a:p>
          <a:p>
            <a:pPr lvl="1"/>
            <a:r>
              <a:rPr lang="en-US" altLang="en-US" dirty="0"/>
              <a:t>Spend less on R&amp;D</a:t>
            </a:r>
          </a:p>
          <a:p>
            <a:pPr lvl="1"/>
            <a:r>
              <a:rPr lang="en-US" altLang="en-US" dirty="0"/>
              <a:t>Spend less on advertising </a:t>
            </a:r>
          </a:p>
          <a:p>
            <a:pPr lvl="2"/>
            <a:r>
              <a:rPr lang="en-US" altLang="en-US" dirty="0"/>
              <a:t>Be more creative and efficient with spending</a:t>
            </a:r>
          </a:p>
          <a:p>
            <a:pPr lvl="1"/>
            <a:r>
              <a:rPr lang="en-US" altLang="en-US" dirty="0"/>
              <a:t>Milk the brand</a:t>
            </a:r>
          </a:p>
          <a:p>
            <a:pPr lvl="2"/>
            <a:r>
              <a:rPr lang="en-US" altLang="en-US" dirty="0"/>
              <a:t>Don’t spend on continued development or maintenance  </a:t>
            </a:r>
          </a:p>
          <a:p>
            <a:endParaRPr lang="en-US" altLang="en-US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1B4E8E"/>
                </a:solidFill>
                <a:latin typeface="Century" panose="020406040505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0F5869DB-E256-4722-B9B6-0D6EC3CBE3A9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Marketing Strategies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Ansoff’s</a:t>
            </a:r>
            <a:r>
              <a:rPr lang="en-US" altLang="en-US" dirty="0"/>
              <a:t> product-market growth matrix</a:t>
            </a:r>
          </a:p>
          <a:p>
            <a:r>
              <a:rPr lang="en-US" altLang="en-US" dirty="0"/>
              <a:t>BCG matrix</a:t>
            </a:r>
          </a:p>
          <a:p>
            <a:r>
              <a:rPr lang="en-US" altLang="en-US" dirty="0"/>
              <a:t>General Electric model</a:t>
            </a:r>
          </a:p>
          <a:p>
            <a:r>
              <a:rPr lang="en-US" altLang="en-US" dirty="0"/>
              <a:t>Porter strategies</a:t>
            </a:r>
          </a:p>
          <a:p>
            <a:r>
              <a:rPr lang="en-US" altLang="en-US" dirty="0" err="1"/>
              <a:t>Treacy</a:t>
            </a:r>
            <a:r>
              <a:rPr lang="en-US" altLang="en-US" dirty="0"/>
              <a:t> and </a:t>
            </a:r>
            <a:r>
              <a:rPr lang="en-US" altLang="en-US" dirty="0" err="1"/>
              <a:t>Wiersema</a:t>
            </a:r>
            <a:r>
              <a:rPr lang="en-US" altLang="en-US" dirty="0"/>
              <a:t> strategies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1B4E8E"/>
                </a:solidFill>
                <a:latin typeface="Century" panose="020406040505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0F5869DB-E256-4722-B9B6-0D6EC3CBE3A9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err="1">
                <a:latin typeface="Century" panose="02040604050505020304" pitchFamily="18" charset="0"/>
                <a:cs typeface="Century" panose="02040604050505020304" pitchFamily="18" charset="0"/>
              </a:rPr>
              <a:t>Ansoff’s</a:t>
            </a:r>
            <a: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  <a:t> Growth Matrix</a:t>
            </a:r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/>
            </a:r>
            <a:b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latin typeface="Century" panose="02040604050505020304" pitchFamily="18" charset="0"/>
                <a:cs typeface="Century" panose="02040604050505020304" pitchFamily="18" charset="0"/>
              </a:rPr>
              <a:t>(slide 1 of 3)</a:t>
            </a:r>
            <a:endParaRPr lang="en-US" altLang="en-US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pic>
        <p:nvPicPr>
          <p:cNvPr id="28675" name="Picture 5" descr="Figure 16.2 The Ansoff Product-Market Growth Matri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92338" y="2371725"/>
            <a:ext cx="4759325" cy="3105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1B4E8E"/>
                </a:solidFill>
                <a:latin typeface="Century" panose="020406040505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0F5869DB-E256-4722-B9B6-0D6EC3CBE3A9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err="1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Ansoff’s</a:t>
            </a:r>
            <a: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 Growth Matrix</a:t>
            </a:r>
            <a:r>
              <a:rPr lang="en-US" altLang="en-US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/>
            </a:r>
            <a:br>
              <a:rPr lang="en-US" altLang="en-US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(slide 2 of 3)</a:t>
            </a:r>
            <a:endParaRPr lang="en-US" altLang="en-US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1638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pitchFamily="-108" charset="0"/>
              <a:buChar char="•"/>
              <a:defRPr/>
            </a:pPr>
            <a:r>
              <a:rPr lang="en-US" dirty="0"/>
              <a:t>Market penetration: current products, current markets</a:t>
            </a:r>
          </a:p>
          <a:p>
            <a:pPr lvl="2">
              <a:defRPr/>
            </a:pPr>
            <a:r>
              <a:rPr lang="en-US" dirty="0"/>
              <a:t>e.g., Convincing our current users to drink Pepsi for breakfast  </a:t>
            </a:r>
          </a:p>
          <a:p>
            <a:pPr marL="914400" lvl="2" indent="0">
              <a:buFontTx/>
              <a:buNone/>
              <a:defRPr/>
            </a:pPr>
            <a:endParaRPr lang="en-US" dirty="0"/>
          </a:p>
          <a:p>
            <a:pPr>
              <a:buFont typeface="Times" pitchFamily="-108" charset="0"/>
              <a:buChar char="•"/>
              <a:defRPr/>
            </a:pPr>
            <a:r>
              <a:rPr lang="en-US" dirty="0"/>
              <a:t>Market development: current products, new markets</a:t>
            </a:r>
          </a:p>
          <a:p>
            <a:pPr lvl="2">
              <a:defRPr/>
            </a:pPr>
            <a:r>
              <a:rPr lang="en-US" dirty="0"/>
              <a:t>e.g., Selling chalk not only to schools, but also to kids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1B4E8E"/>
                </a:solidFill>
                <a:latin typeface="Century" panose="020406040505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0F5869DB-E256-4722-B9B6-0D6EC3CBE3A9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err="1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Ansoff’s</a:t>
            </a:r>
            <a: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 Growth Matrix</a:t>
            </a:r>
            <a:r>
              <a:rPr lang="en-US" altLang="en-US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/>
            </a:r>
            <a:br>
              <a:rPr lang="en-US" altLang="en-US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(slide 3 of 3)</a:t>
            </a:r>
            <a:endParaRPr lang="en-US" altLang="en-US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Product development: new products, current markets</a:t>
            </a:r>
          </a:p>
          <a:p>
            <a:pPr lvl="2"/>
            <a:r>
              <a:rPr lang="en-US" altLang="en-US" dirty="0"/>
              <a:t>e.g., Selling dry-erase boards to customers to whom you are currently selling dry-erase markers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Diversification: New products, new markets</a:t>
            </a:r>
          </a:p>
          <a:p>
            <a:pPr lvl="2"/>
            <a:r>
              <a:rPr lang="en-US" altLang="en-US" dirty="0"/>
              <a:t>e.g., A bookstore selling music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1B4E8E"/>
                </a:solidFill>
                <a:latin typeface="Century" panose="020406040505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0F5869DB-E256-4722-B9B6-0D6EC3CBE3A9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Century" panose="02040604050505020304" pitchFamily="18" charset="0"/>
                <a:cs typeface="Century" panose="02040604050505020304" pitchFamily="18" charset="0"/>
              </a:rPr>
              <a:t>Ansoff’s</a:t>
            </a:r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 Growth Matrix Questions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Describe how Apple could implement a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altLang="en-US" dirty="0"/>
              <a:t>Market penetration strategy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altLang="en-US" dirty="0"/>
              <a:t>Product development strategy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altLang="en-US" dirty="0"/>
              <a:t>Market development strategy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altLang="en-US" dirty="0"/>
              <a:t>Diversification strategy</a:t>
            </a:r>
          </a:p>
          <a:p>
            <a:r>
              <a:rPr lang="en-US" altLang="en-US" dirty="0"/>
              <a:t>Which strategy do you think Apple primarily uses?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1B4E8E"/>
                </a:solidFill>
                <a:latin typeface="Century" panose="020406040505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0F5869DB-E256-4722-B9B6-0D6EC3CBE3A9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BCG Matrix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Brands or products are classified according to whether each has a strong or weak market share and slow or growing market</a:t>
            </a:r>
          </a:p>
          <a:p>
            <a:pPr marL="966788" lvl="2" indent="-509588">
              <a:buClr>
                <a:srgbClr val="1B4E8E"/>
              </a:buClr>
            </a:pPr>
            <a:r>
              <a:rPr lang="en-US" altLang="en-US" i="1" dirty="0"/>
              <a:t>Star: high share, high growth</a:t>
            </a:r>
          </a:p>
          <a:p>
            <a:pPr marL="966788" lvl="2" indent="-509588">
              <a:buClr>
                <a:srgbClr val="1B4E8E"/>
              </a:buClr>
            </a:pPr>
            <a:r>
              <a:rPr lang="en-US" altLang="en-US" i="1" dirty="0"/>
              <a:t>Cash cow: high share, low growth</a:t>
            </a:r>
          </a:p>
          <a:p>
            <a:pPr marL="966788" lvl="2" indent="-509588">
              <a:buClr>
                <a:srgbClr val="1B4E8E"/>
              </a:buClr>
            </a:pPr>
            <a:r>
              <a:rPr lang="en-US" altLang="en-US" i="1" dirty="0"/>
              <a:t>Question mark: low share, high growth</a:t>
            </a:r>
          </a:p>
          <a:p>
            <a:pPr marL="966788" lvl="2" indent="-509588">
              <a:buClr>
                <a:srgbClr val="1B4E8E"/>
              </a:buClr>
            </a:pPr>
            <a:r>
              <a:rPr lang="en-US" altLang="en-US" i="1" dirty="0"/>
              <a:t>Dog: low share, low growth</a:t>
            </a:r>
          </a:p>
          <a:p>
            <a:endParaRPr lang="en-US" altLang="en-US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1B4E8E"/>
                </a:solidFill>
                <a:latin typeface="Century" panose="020406040505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0F5869DB-E256-4722-B9B6-0D6EC3CBE3A9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anose="02040604050505020304" pitchFamily="18" charset="0"/>
                <a:cs typeface="Century" panose="02040604050505020304" pitchFamily="18" charset="0"/>
              </a:rPr>
              <a:t>BCG Matrix Questions</a:t>
            </a:r>
          </a:p>
        </p:txBody>
      </p:sp>
      <p:pic>
        <p:nvPicPr>
          <p:cNvPr id="33796" name="Picture 6" descr="Figure 16.3 The BCG Matrix: Portfolio Analys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1524000"/>
            <a:ext cx="3905250" cy="257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Text Placeholder 6"/>
          <p:cNvSpPr>
            <a:spLocks noGrp="1"/>
          </p:cNvSpPr>
          <p:nvPr>
            <p:ph type="body" sz="half" idx="2"/>
          </p:nvPr>
        </p:nvSpPr>
        <p:spPr>
          <a:xfrm>
            <a:off x="990600" y="4267200"/>
            <a:ext cx="7467600" cy="1981200"/>
          </a:xfrm>
        </p:spPr>
        <p:txBody>
          <a:bodyPr/>
          <a:lstStyle/>
          <a:p>
            <a:pPr lvl="1"/>
            <a:r>
              <a:rPr lang="en-US" altLang="en-US"/>
              <a:t>Give examples of</a:t>
            </a:r>
          </a:p>
          <a:p>
            <a:pPr marL="1828800" lvl="3" indent="-514350">
              <a:buFontTx/>
              <a:buAutoNum type="arabicPeriod"/>
            </a:pPr>
            <a:r>
              <a:rPr lang="en-US" altLang="en-US"/>
              <a:t>A star</a:t>
            </a:r>
          </a:p>
          <a:p>
            <a:pPr marL="1828800" lvl="3" indent="-514350">
              <a:buFontTx/>
              <a:buAutoNum type="arabicPeriod"/>
            </a:pPr>
            <a:r>
              <a:rPr lang="en-US" altLang="en-US"/>
              <a:t>A cash cow </a:t>
            </a:r>
          </a:p>
          <a:p>
            <a:pPr marL="1828800" lvl="3" indent="-514350">
              <a:buFontTx/>
              <a:buAutoNum type="arabicPeriod"/>
            </a:pPr>
            <a:r>
              <a:rPr lang="en-US" altLang="en-US"/>
              <a:t>A question mark</a:t>
            </a:r>
          </a:p>
          <a:p>
            <a:pPr marL="1828800" lvl="3" indent="-514350">
              <a:buFontTx/>
              <a:buAutoNum type="arabicPeriod"/>
            </a:pPr>
            <a:r>
              <a:rPr lang="en-US" altLang="en-US"/>
              <a:t>A dog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1B4E8E"/>
                </a:solidFill>
                <a:latin typeface="Century" panose="020406040505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0F5869DB-E256-4722-B9B6-0D6EC3CBE3A9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anose="02040604050505020304" pitchFamily="18" charset="0"/>
                <a:cs typeface="Century" panose="02040604050505020304" pitchFamily="18" charset="0"/>
              </a:rPr>
              <a:t>BCG Matrix Strategies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Stars: Optimize or hold</a:t>
            </a:r>
          </a:p>
          <a:p>
            <a:r>
              <a:rPr lang="en-US" altLang="en-US" dirty="0"/>
              <a:t>Cash cows: Milk</a:t>
            </a:r>
          </a:p>
          <a:p>
            <a:r>
              <a:rPr lang="en-US" altLang="en-US" dirty="0"/>
              <a:t>Question marks: Invest or divest</a:t>
            </a:r>
          </a:p>
          <a:p>
            <a:r>
              <a:rPr lang="en-US" altLang="en-US" dirty="0"/>
              <a:t>Dogs: Minimize or divest</a:t>
            </a:r>
          </a:p>
          <a:p>
            <a:endParaRPr lang="en-US" altLang="en-US" dirty="0">
              <a:cs typeface="Times New Roman" panose="02020603050405020304" pitchFamily="18" charset="0"/>
            </a:endParaRPr>
          </a:p>
          <a:p>
            <a:r>
              <a:rPr lang="en-US" altLang="en-US" dirty="0">
                <a:cs typeface="Times New Roman" panose="02020603050405020304" pitchFamily="18" charset="0"/>
              </a:rPr>
              <a:t>If stars and cash cows are sufficiently profitable, companies can carry question marks and dogs</a:t>
            </a:r>
            <a:endParaRPr lang="en-US" altLang="en-US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1B4E8E"/>
                </a:solidFill>
                <a:latin typeface="Century" panose="020406040505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0F5869DB-E256-4722-B9B6-0D6EC3CBE3A9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Box 5"/>
          <p:cNvSpPr txBox="1">
            <a:spLocks noChangeArrowheads="1"/>
          </p:cNvSpPr>
          <p:nvPr/>
        </p:nvSpPr>
        <p:spPr bwMode="auto">
          <a:xfrm>
            <a:off x="0" y="1270000"/>
            <a:ext cx="1371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7200" b="1">
                <a:solidFill>
                  <a:srgbClr val="800000"/>
                </a:solidFill>
                <a:latin typeface="Century" panose="02040604050505020304" pitchFamily="18" charset="0"/>
              </a:rPr>
              <a:t>16</a:t>
            </a:r>
          </a:p>
        </p:txBody>
      </p:sp>
      <p:sp>
        <p:nvSpPr>
          <p:cNvPr id="1741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Marketing Strategy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1143000" y="6642100"/>
            <a:ext cx="74676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800">
                <a:solidFill>
                  <a:srgbClr val="606060"/>
                </a:solidFill>
              </a:rPr>
              <a:t>© 2018 Cengage Learning.</a:t>
            </a:r>
            <a:r>
              <a:rPr lang="en-US" altLang="en-US" sz="800" baseline="30000">
                <a:solidFill>
                  <a:srgbClr val="606060"/>
                </a:solidFill>
              </a:rPr>
              <a:t>®</a:t>
            </a:r>
            <a:r>
              <a:rPr lang="en-US" altLang="en-US" sz="800">
                <a:solidFill>
                  <a:srgbClr val="606060"/>
                </a:solidFill>
              </a:rPr>
              <a:t> May not be scanned, copied or duplicated, or posted to a publicly accessible website, in whole or in part.  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82000" y="6553200"/>
            <a:ext cx="6858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1B4E8E"/>
                </a:solidFill>
                <a:latin typeface="Century" panose="02040604050505020304" pitchFamily="18" charset="0"/>
              </a:rPr>
              <a:t>16. </a:t>
            </a:r>
            <a:fld id="{8D6409E8-F63F-4324-B80E-80F0CF573471}" type="slidenum">
              <a:rPr lang="en-US" altLang="en-US" sz="1200" smtClean="0">
                <a:solidFill>
                  <a:srgbClr val="1B4E8E"/>
                </a:solidFill>
                <a:latin typeface="Century" panose="020406040505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200" dirty="0">
              <a:solidFill>
                <a:srgbClr val="1B4E8E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  <a:t>General Electric Model</a:t>
            </a:r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/>
            </a:r>
            <a:b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latin typeface="Century" panose="02040604050505020304" pitchFamily="18" charset="0"/>
                <a:cs typeface="Century" panose="02040604050505020304" pitchFamily="18" charset="0"/>
              </a:rPr>
              <a:t>(slide 1 of 3)</a:t>
            </a:r>
            <a:endParaRPr lang="en-US" altLang="en-US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Measures market attractiveness and business strength</a:t>
            </a:r>
          </a:p>
          <a:p>
            <a:pPr lvl="1"/>
            <a:r>
              <a:rPr lang="en-US" altLang="en-US"/>
              <a:t>Weights: How important dimension is</a:t>
            </a:r>
          </a:p>
          <a:p>
            <a:pPr lvl="2"/>
            <a:r>
              <a:rPr lang="en-US" altLang="en-US"/>
              <a:t>Constrain to 1.0</a:t>
            </a:r>
          </a:p>
          <a:p>
            <a:pPr lvl="1"/>
            <a:r>
              <a:rPr lang="en-US" altLang="en-US"/>
              <a:t>Rating: How the company is doing</a:t>
            </a:r>
          </a:p>
          <a:p>
            <a:pPr lvl="2"/>
            <a:r>
              <a:rPr lang="en-US" altLang="en-US"/>
              <a:t>1 = awful and 5 = outstanding</a:t>
            </a:r>
          </a:p>
          <a:p>
            <a:pPr lvl="1"/>
            <a:endParaRPr lang="en-US" altLang="en-US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1B4E8E"/>
                </a:solidFill>
                <a:latin typeface="Century" panose="020406040505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0F5869DB-E256-4722-B9B6-0D6EC3CBE3A9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General Electric Model</a:t>
            </a:r>
            <a:r>
              <a:rPr lang="en-US" altLang="en-US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/>
            </a:r>
            <a:br>
              <a:rPr lang="en-US" altLang="en-US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(slide 2 of 3)</a:t>
            </a:r>
            <a:endParaRPr lang="en-US" altLang="en-US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pic>
        <p:nvPicPr>
          <p:cNvPr id="36867" name="Picture 5" descr="Figure 16.4 The General Electric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50" y="1806575"/>
            <a:ext cx="62611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1B4E8E"/>
                </a:solidFill>
                <a:latin typeface="Century" panose="020406040505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0F5869DB-E256-4722-B9B6-0D6EC3CBE3A9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General Electric Model</a:t>
            </a:r>
            <a:r>
              <a:rPr lang="en-US" altLang="en-US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/>
            </a:r>
            <a:br>
              <a:rPr lang="en-US" altLang="en-US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(slide 3 of 3)</a:t>
            </a:r>
            <a:endParaRPr lang="en-US" altLang="en-US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pic>
        <p:nvPicPr>
          <p:cNvPr id="37891" name="Picture 2" descr="Figure 16.5 The General Electric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775" y="1789113"/>
            <a:ext cx="4616450" cy="384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1B4E8E"/>
                </a:solidFill>
                <a:latin typeface="Century" panose="020406040505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0F5869DB-E256-4722-B9B6-0D6EC3CBE3A9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Porter’s Strategies</a:t>
            </a:r>
          </a:p>
        </p:txBody>
      </p:sp>
      <p:sp>
        <p:nvSpPr>
          <p:cNvPr id="25603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Porter’s strategies</a:t>
            </a:r>
          </a:p>
          <a:p>
            <a:pPr lvl="1"/>
            <a:r>
              <a:rPr lang="en-US" altLang="en-US"/>
              <a:t>Companies can dominate in 1 of 3 ways</a:t>
            </a:r>
          </a:p>
          <a:p>
            <a:pPr marL="1371600" lvl="2" indent="-514350">
              <a:buFontTx/>
              <a:buAutoNum type="arabicPeriod"/>
            </a:pPr>
            <a:r>
              <a:rPr lang="en-US" altLang="en-US"/>
              <a:t>Cost leadership</a:t>
            </a:r>
          </a:p>
          <a:p>
            <a:pPr lvl="3"/>
            <a:r>
              <a:rPr lang="en-US" altLang="en-US"/>
              <a:t>Produce more efficiently than competition</a:t>
            </a:r>
          </a:p>
          <a:p>
            <a:pPr marL="1371600" lvl="2" indent="-514350">
              <a:buFontTx/>
              <a:buAutoNum type="arabicPeriod"/>
            </a:pPr>
            <a:r>
              <a:rPr lang="en-US" altLang="en-US"/>
              <a:t>Differentiation</a:t>
            </a:r>
          </a:p>
          <a:p>
            <a:pPr lvl="3"/>
            <a:r>
              <a:rPr lang="en-US" altLang="en-US"/>
              <a:t>Distinguish one’s products as unique </a:t>
            </a:r>
          </a:p>
          <a:p>
            <a:pPr marL="1371600" lvl="2" indent="-514350">
              <a:buFontTx/>
              <a:buAutoNum type="arabicPeriod"/>
            </a:pPr>
            <a:r>
              <a:rPr lang="en-US" altLang="en-US"/>
              <a:t>Focused</a:t>
            </a:r>
          </a:p>
          <a:p>
            <a:pPr lvl="3"/>
            <a:r>
              <a:rPr lang="en-US" altLang="en-US"/>
              <a:t>Do one thing very well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1B4E8E"/>
                </a:solidFill>
                <a:latin typeface="Century" panose="020406040505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0F5869DB-E256-4722-B9B6-0D6EC3CBE3A9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Century" panose="02040604050505020304" pitchFamily="18" charset="0"/>
                <a:cs typeface="Century" panose="02040604050505020304" pitchFamily="18" charset="0"/>
              </a:rPr>
              <a:t>Treacy</a:t>
            </a:r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 and </a:t>
            </a:r>
            <a:r>
              <a:rPr lang="en-US" altLang="en-US" dirty="0" err="1">
                <a:latin typeface="Century" panose="02040604050505020304" pitchFamily="18" charset="0"/>
                <a:cs typeface="Century" panose="02040604050505020304" pitchFamily="18" charset="0"/>
              </a:rPr>
              <a:t>Wiersema’s</a:t>
            </a:r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 Strategies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Operational excellence: Deliver products smoothly, reliably</a:t>
            </a:r>
          </a:p>
          <a:p>
            <a:pPr lvl="2"/>
            <a:r>
              <a:rPr lang="en-US" altLang="en-US"/>
              <a:t>e.g., IKEA, TurboTax</a:t>
            </a:r>
          </a:p>
          <a:p>
            <a:r>
              <a:rPr lang="en-US" altLang="en-US"/>
              <a:t>Product leadership: Excellent quality; innovation</a:t>
            </a:r>
          </a:p>
          <a:p>
            <a:pPr lvl="2"/>
            <a:r>
              <a:rPr lang="en-US" altLang="en-US"/>
              <a:t>e.g., Apple, BMW</a:t>
            </a:r>
          </a:p>
          <a:p>
            <a:r>
              <a:rPr lang="en-US" altLang="en-US"/>
              <a:t>Customer intimacy: Knowledge of customer needs</a:t>
            </a:r>
          </a:p>
          <a:p>
            <a:pPr lvl="2"/>
            <a:r>
              <a:rPr lang="en-US" altLang="en-US"/>
              <a:t>e.g., Amazon, Home Depot</a:t>
            </a:r>
          </a:p>
          <a:p>
            <a:endParaRPr lang="en-US" altLang="en-US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1B4E8E"/>
                </a:solidFill>
                <a:latin typeface="Century" panose="020406040505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0F5869DB-E256-4722-B9B6-0D6EC3CBE3A9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Doing Strategy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Company must know its 5 Cs and understand its identity</a:t>
            </a:r>
          </a:p>
          <a:p>
            <a:endParaRPr lang="en-US" altLang="en-US" dirty="0"/>
          </a:p>
          <a:p>
            <a:r>
              <a:rPr lang="en-US" altLang="en-US" dirty="0"/>
              <a:t>Reasons to revisit strategic planning </a:t>
            </a:r>
          </a:p>
          <a:p>
            <a:pPr lvl="1"/>
            <a:r>
              <a:rPr lang="en-US" altLang="en-US" dirty="0"/>
              <a:t>To revisit assumptions</a:t>
            </a:r>
          </a:p>
          <a:p>
            <a:pPr lvl="1"/>
            <a:r>
              <a:rPr lang="en-US" altLang="en-US" dirty="0"/>
              <a:t>To launch new initiatives</a:t>
            </a:r>
          </a:p>
          <a:p>
            <a:pPr lvl="1"/>
            <a:r>
              <a:rPr lang="en-US" altLang="en-US" dirty="0"/>
              <a:t>When contextual issues change</a:t>
            </a:r>
          </a:p>
          <a:p>
            <a:pPr lvl="1"/>
            <a:r>
              <a:rPr lang="en-US" altLang="en-US" dirty="0"/>
              <a:t>When financial performance changes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1B4E8E"/>
                </a:solidFill>
                <a:latin typeface="Century" panose="020406040505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0F5869DB-E256-4722-B9B6-0D6EC3CBE3A9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SWOT</a:t>
            </a:r>
          </a:p>
        </p:txBody>
      </p:sp>
      <p:pic>
        <p:nvPicPr>
          <p:cNvPr id="41987" name="Picture 5" descr="Figure 16.6 SWOT: Strengths, Weaknesses, Opportunities, and Threats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1863" y="1577975"/>
            <a:ext cx="4740275" cy="2560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Text Placeholder 1"/>
          <p:cNvSpPr>
            <a:spLocks noGrp="1"/>
          </p:cNvSpPr>
          <p:nvPr>
            <p:ph type="body" sz="half" idx="2"/>
          </p:nvPr>
        </p:nvSpPr>
        <p:spPr>
          <a:xfrm>
            <a:off x="990600" y="3886200"/>
            <a:ext cx="7467600" cy="1981200"/>
          </a:xfrm>
        </p:spPr>
        <p:txBody>
          <a:bodyPr/>
          <a:lstStyle/>
          <a:p>
            <a:endParaRPr lang="en-US" altLang="en-US"/>
          </a:p>
          <a:p>
            <a:r>
              <a:rPr lang="en-US" altLang="en-US"/>
              <a:t>SWOT: Strengths, weaknesses, opportunities, threats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1B4E8E"/>
                </a:solidFill>
                <a:latin typeface="Century" panose="020406040505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0F5869DB-E256-4722-B9B6-0D6EC3CBE3A9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SWOT: Strengths and Weaknesses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Understand identity in marketplace</a:t>
            </a:r>
          </a:p>
          <a:p>
            <a:pPr lvl="1"/>
            <a:r>
              <a:rPr lang="en-US" altLang="en-US"/>
              <a:t>Is the company </a:t>
            </a:r>
          </a:p>
          <a:p>
            <a:pPr lvl="2"/>
            <a:r>
              <a:rPr lang="en-US" altLang="en-US"/>
              <a:t>Innovative or conservative?</a:t>
            </a:r>
          </a:p>
          <a:p>
            <a:pPr lvl="2"/>
            <a:r>
              <a:rPr lang="en-US" altLang="en-US"/>
              <a:t>Offensive or defensive?</a:t>
            </a:r>
          </a:p>
          <a:p>
            <a:pPr lvl="2"/>
            <a:r>
              <a:rPr lang="en-US" altLang="en-US"/>
              <a:t>Leaders, followers, quick followers,         also-rans, or barely-in-the-games?</a:t>
            </a:r>
          </a:p>
          <a:p>
            <a:pPr lvl="1"/>
            <a:r>
              <a:rPr lang="en-US" altLang="en-US"/>
              <a:t>Companies may behave differently in different industries</a:t>
            </a:r>
          </a:p>
          <a:p>
            <a:pPr lvl="1"/>
            <a:r>
              <a:rPr lang="en-US" altLang="en-US"/>
              <a:t>Company approach may vary with product lifecycle, 5 Cs, etc. 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1B4E8E"/>
                </a:solidFill>
                <a:latin typeface="Century" panose="020406040505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0F5869DB-E256-4722-B9B6-0D6EC3CBE3A9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SWOT: Opportunities and Threats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pitchFamily="-108" charset="0"/>
              <a:buChar char="•"/>
              <a:defRPr/>
            </a:pPr>
            <a:r>
              <a:rPr lang="en-US" dirty="0"/>
              <a:t>Consider opportunities and threats in marketplace</a:t>
            </a:r>
          </a:p>
          <a:p>
            <a:pPr lvl="2">
              <a:defRPr/>
            </a:pPr>
            <a:r>
              <a:rPr lang="en-US" dirty="0"/>
              <a:t>e.g., New competitors, economy decline, changes in regulations</a:t>
            </a:r>
          </a:p>
          <a:p>
            <a:pPr marL="914400" lvl="2" indent="0">
              <a:buFontTx/>
              <a:buNone/>
              <a:defRPr/>
            </a:pPr>
            <a:endParaRPr lang="en-US" dirty="0"/>
          </a:p>
          <a:p>
            <a:pPr>
              <a:buFont typeface="Times" pitchFamily="-108" charset="0"/>
              <a:buChar char="•"/>
              <a:defRPr/>
            </a:pPr>
            <a:r>
              <a:rPr lang="en-US" dirty="0"/>
              <a:t>Strategies</a:t>
            </a:r>
          </a:p>
          <a:p>
            <a:pPr lvl="1">
              <a:buFont typeface="Arial" charset="0"/>
              <a:buChar char="•"/>
              <a:defRPr/>
            </a:pPr>
            <a:r>
              <a:rPr lang="en-US" dirty="0"/>
              <a:t>Do nothing </a:t>
            </a:r>
          </a:p>
          <a:p>
            <a:pPr lvl="1">
              <a:buFont typeface="Arial" charset="0"/>
              <a:buChar char="•"/>
              <a:defRPr/>
            </a:pPr>
            <a:r>
              <a:rPr lang="en-US" dirty="0"/>
              <a:t>Do nothing differently</a:t>
            </a:r>
          </a:p>
          <a:p>
            <a:pPr lvl="1">
              <a:buFont typeface="Arial" charset="0"/>
              <a:buChar char="•"/>
              <a:defRPr/>
            </a:pPr>
            <a:r>
              <a:rPr lang="en-US" dirty="0"/>
              <a:t>Do something different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1B4E8E"/>
                </a:solidFill>
                <a:latin typeface="Century" panose="020406040505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0F5869DB-E256-4722-B9B6-0D6EC3CBE3A9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  <a:t>Do Something Differently</a:t>
            </a:r>
            <a:b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latin typeface="Century" panose="02040604050505020304" pitchFamily="18" charset="0"/>
                <a:cs typeface="Century" panose="02040604050505020304" pitchFamily="18" charset="0"/>
              </a:rPr>
              <a:t>(slide 1 of 2)</a:t>
            </a:r>
            <a:endParaRPr lang="en-US" altLang="en-US" sz="2800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Times" pitchFamily="-108" charset="0"/>
              <a:buChar char="•"/>
              <a:defRPr/>
            </a:pPr>
            <a:r>
              <a:rPr lang="en-US" dirty="0"/>
              <a:t>Let’s make more money</a:t>
            </a:r>
          </a:p>
          <a:p>
            <a:pPr lvl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dirty="0"/>
              <a:t>State sales objectives in terms of currency, market share, units, change from last year or quarter, region, growth, ROI, ROE, ROM, etc.</a:t>
            </a:r>
          </a:p>
          <a:p>
            <a:pPr marL="914400" lvl="2" indent="0">
              <a:lnSpc>
                <a:spcPct val="90000"/>
              </a:lnSpc>
              <a:buFontTx/>
              <a:buNone/>
              <a:defRPr/>
            </a:pPr>
            <a:endParaRPr lang="en-US" dirty="0"/>
          </a:p>
          <a:p>
            <a:pPr>
              <a:lnSpc>
                <a:spcPct val="90000"/>
              </a:lnSpc>
              <a:buFont typeface="Times" pitchFamily="-108" charset="0"/>
              <a:buChar char="•"/>
              <a:defRPr/>
            </a:pPr>
            <a:r>
              <a:rPr lang="en-US" dirty="0"/>
              <a:t>Let’s delight our customers</a:t>
            </a:r>
          </a:p>
          <a:p>
            <a:pPr lvl="1">
              <a:buFont typeface="Arial" charset="0"/>
              <a:buChar char="•"/>
              <a:defRPr/>
            </a:pPr>
            <a:r>
              <a:rPr lang="en-US" dirty="0"/>
              <a:t>Enhance customer satisfaction, create loyalty program, reward customers, offer personalization, etc.</a:t>
            </a:r>
          </a:p>
          <a:p>
            <a:pPr marL="0" indent="0">
              <a:buFont typeface="Times" pitchFamily="-108" charset="0"/>
              <a:buNone/>
              <a:defRPr/>
            </a:pPr>
            <a:endParaRPr lang="en-US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1B4E8E"/>
                </a:solidFill>
                <a:latin typeface="Century" panose="020406040505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0F5869DB-E256-4722-B9B6-0D6EC3CBE3A9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Marketing Framework</a:t>
            </a:r>
          </a:p>
        </p:txBody>
      </p:sp>
      <p:pic>
        <p:nvPicPr>
          <p:cNvPr id="18435" name="Picture 5" descr="Managerial Checklist&#10;What are the three phases of the buying process?&#10;What kinds of purchases are there?&#10;How do consumers make purchase decisions—and how can marketers use this information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3" y="1909763"/>
            <a:ext cx="7064375" cy="365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1B4E8E"/>
                </a:solidFill>
                <a:latin typeface="Century" panose="020406040505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0F5869DB-E256-4722-B9B6-0D6EC3CBE3A9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Do Something Differently</a:t>
            </a:r>
            <a:b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(slide 2 of 2)</a:t>
            </a:r>
            <a:endParaRPr lang="en-US" altLang="en-US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467600" cy="4343400"/>
          </a:xfrm>
        </p:spPr>
        <p:txBody>
          <a:bodyPr/>
          <a:lstStyle/>
          <a:p>
            <a:pPr>
              <a:buFont typeface="Times" pitchFamily="-108" charset="0"/>
              <a:buChar char="•"/>
              <a:defRPr/>
            </a:pPr>
            <a:r>
              <a:rPr lang="en-US" dirty="0"/>
              <a:t>Let’s reposition our brand</a:t>
            </a:r>
          </a:p>
          <a:p>
            <a:pPr lvl="1">
              <a:buFont typeface="Arial" charset="0"/>
              <a:buChar char="•"/>
              <a:defRPr/>
            </a:pPr>
            <a:r>
              <a:rPr lang="en-US" dirty="0"/>
              <a:t>Must integrate all 4Ps</a:t>
            </a:r>
          </a:p>
          <a:p>
            <a:pPr lvl="2">
              <a:defRPr/>
            </a:pPr>
            <a:r>
              <a:rPr lang="en-US" dirty="0"/>
              <a:t>Change product, place, price, and/or promotion</a:t>
            </a:r>
          </a:p>
          <a:p>
            <a:pPr marL="914400" lvl="2" indent="0">
              <a:buFontTx/>
              <a:buNone/>
              <a:defRPr/>
            </a:pPr>
            <a:endParaRPr lang="en-US" dirty="0"/>
          </a:p>
          <a:p>
            <a:pPr>
              <a:buFont typeface="Times" pitchFamily="-108" charset="0"/>
              <a:buChar char="•"/>
              <a:defRPr/>
            </a:pPr>
            <a:r>
              <a:rPr lang="en-US" dirty="0"/>
              <a:t>Goals beyond marketing </a:t>
            </a:r>
          </a:p>
          <a:p>
            <a:pPr lvl="1">
              <a:buFont typeface="Arial" charset="0"/>
              <a:buChar char="•"/>
              <a:defRPr/>
            </a:pPr>
            <a:r>
              <a:rPr lang="en-US" dirty="0">
                <a:cs typeface="Times New Roman" pitchFamily="18" charset="0"/>
              </a:rPr>
              <a:t>Charitable or community contributions</a:t>
            </a:r>
          </a:p>
          <a:p>
            <a:pPr lvl="1">
              <a:buFont typeface="Arial" charset="0"/>
              <a:buChar char="•"/>
              <a:defRPr/>
            </a:pPr>
            <a:r>
              <a:rPr lang="en-US" dirty="0">
                <a:cs typeface="Times New Roman" pitchFamily="18" charset="0"/>
              </a:rPr>
              <a:t>Boosting stability of local employment</a:t>
            </a:r>
          </a:p>
          <a:p>
            <a:pPr lvl="1">
              <a:buFont typeface="Arial" charset="0"/>
              <a:buChar char="•"/>
              <a:defRPr/>
            </a:pPr>
            <a:r>
              <a:rPr lang="en-US" dirty="0">
                <a:cs typeface="Times New Roman" pitchFamily="18" charset="0"/>
              </a:rPr>
              <a:t>Demonstrating leadership in environmentally friendly business practices, etc.</a:t>
            </a:r>
          </a:p>
          <a:p>
            <a:pPr>
              <a:buFont typeface="Times" pitchFamily="-108" charset="0"/>
              <a:buChar char="•"/>
              <a:defRPr/>
            </a:pPr>
            <a:endParaRPr lang="en-US" dirty="0"/>
          </a:p>
          <a:p>
            <a:pPr>
              <a:buFont typeface="Times" pitchFamily="-108" charset="0"/>
              <a:buChar char="•"/>
              <a:defRPr/>
            </a:pPr>
            <a:endParaRPr lang="en-US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1B4E8E"/>
                </a:solidFill>
                <a:latin typeface="Century" panose="020406040505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0F5869DB-E256-4722-B9B6-0D6EC3CBE3A9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  <a:t>Marketing Metrics</a:t>
            </a:r>
            <a:b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latin typeface="Century" panose="02040604050505020304" pitchFamily="18" charset="0"/>
                <a:cs typeface="Century" panose="02040604050505020304" pitchFamily="18" charset="0"/>
              </a:rPr>
              <a:t>(slide 1 of 3)</a:t>
            </a:r>
            <a:endParaRPr lang="en-US" altLang="en-US" sz="2800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Measure what matters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e.g., Profitability, </a:t>
            </a:r>
            <a:r>
              <a:rPr lang="en-US" altLang="en-US">
                <a:cs typeface="Times New Roman" panose="02020603050405020304" pitchFamily="18" charset="0"/>
              </a:rPr>
              <a:t>sales, share, average prices, levels of awareness, c</a:t>
            </a:r>
            <a:r>
              <a:rPr lang="en-US" altLang="en-US"/>
              <a:t>ustomer satisfaction, employee satisfaction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1B4E8E"/>
                </a:solidFill>
                <a:latin typeface="Century" panose="020406040505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0F5869DB-E256-4722-B9B6-0D6EC3CBE3A9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  <a:t>Marketing Metrics</a:t>
            </a:r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/>
            </a:r>
            <a:b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latin typeface="Century" panose="02040604050505020304" pitchFamily="18" charset="0"/>
                <a:cs typeface="Century" panose="02040604050505020304" pitchFamily="18" charset="0"/>
              </a:rPr>
              <a:t>(slide 2 of 3)</a:t>
            </a:r>
          </a:p>
        </p:txBody>
      </p:sp>
      <p:pic>
        <p:nvPicPr>
          <p:cNvPr id="48132" name="Picture 6" descr="Figure 16.7 Dashboard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2492375"/>
            <a:ext cx="7162800" cy="1774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Text Placeholder 2"/>
          <p:cNvSpPr>
            <a:spLocks noGrp="1"/>
          </p:cNvSpPr>
          <p:nvPr>
            <p:ph type="body" sz="half" idx="2"/>
          </p:nvPr>
        </p:nvSpPr>
        <p:spPr>
          <a:xfrm>
            <a:off x="990600" y="4419600"/>
            <a:ext cx="7467600" cy="1981200"/>
          </a:xfrm>
        </p:spPr>
        <p:txBody>
          <a:bodyPr/>
          <a:lstStyle/>
          <a:p>
            <a:r>
              <a:rPr lang="en-US" altLang="en-US"/>
              <a:t>Dashboard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1B4E8E"/>
                </a:solidFill>
                <a:latin typeface="Century" panose="020406040505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0F5869DB-E256-4722-B9B6-0D6EC3CBE3A9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  <a:t>Marketing Metrics</a:t>
            </a:r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/>
            </a:r>
            <a:b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latin typeface="Century" panose="02040604050505020304" pitchFamily="18" charset="0"/>
                <a:cs typeface="Century" panose="02040604050505020304" pitchFamily="18" charset="0"/>
              </a:rPr>
              <a:t>(slide 3 of 3)</a:t>
            </a:r>
          </a:p>
        </p:txBody>
      </p:sp>
      <p:pic>
        <p:nvPicPr>
          <p:cNvPr id="49155" name="Picture 2" descr="Figure 16.8 Marketing Metrics Visual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863" y="1327150"/>
            <a:ext cx="4232275" cy="494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1B4E8E"/>
                </a:solidFill>
                <a:latin typeface="Century" panose="020406040505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0F5869DB-E256-4722-B9B6-0D6EC3CBE3A9}" type="slidenum">
              <a:rPr lang="en-US" altLang="en-US" smtClean="0"/>
              <a:pPr/>
              <a:t>33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Managerial Recap</a:t>
            </a:r>
          </a:p>
        </p:txBody>
      </p:sp>
      <p:sp>
        <p:nvSpPr>
          <p:cNvPr id="3481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Before making strategy changes, conduct a self-assessment</a:t>
            </a:r>
          </a:p>
          <a:p>
            <a:r>
              <a:rPr lang="en-US" altLang="en-US"/>
              <a:t>Consider what to change: target segments, product, price, place, or promotion</a:t>
            </a:r>
          </a:p>
          <a:p>
            <a:r>
              <a:rPr lang="en-US" altLang="en-US"/>
              <a:t>There are many ways to increase profitability, and some may fit corporate culture and strengths; there are goals beyond profitability</a:t>
            </a:r>
          </a:p>
          <a:p>
            <a:endParaRPr lang="en-US" altLang="en-US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1B4E8E"/>
                </a:solidFill>
                <a:latin typeface="Century" panose="020406040505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0F5869DB-E256-4722-B9B6-0D6EC3CBE3A9}" type="slidenum">
              <a:rPr lang="en-US" altLang="en-US" smtClean="0"/>
              <a:pPr/>
              <a:t>34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Discussion Question #1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How can companies become more profitable?</a:t>
            </a:r>
          </a:p>
          <a:p>
            <a:pPr>
              <a:buFont typeface="Times" panose="02020603050405020304" pitchFamily="18" charset="0"/>
              <a:buNone/>
            </a:pPr>
            <a:endParaRPr lang="en-US" altLang="en-US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1B4E8E"/>
                </a:solidFill>
                <a:latin typeface="Century" panose="020406040505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0F5869DB-E256-4722-B9B6-0D6EC3CBE3A9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Marketing Goals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pitchFamily="-108" charset="0"/>
              <a:buChar char="•"/>
              <a:defRPr/>
            </a:pPr>
            <a:r>
              <a:rPr lang="en-US" dirty="0"/>
              <a:t>Profit = </a:t>
            </a:r>
            <a:r>
              <a:rPr lang="en-US" dirty="0">
                <a:solidFill>
                  <a:srgbClr val="00B050"/>
                </a:solidFill>
              </a:rPr>
              <a:t>Sales Revenue</a:t>
            </a:r>
            <a:r>
              <a:rPr lang="en-US" dirty="0"/>
              <a:t> – </a:t>
            </a:r>
            <a:r>
              <a:rPr lang="en-US" dirty="0">
                <a:solidFill>
                  <a:srgbClr val="FF0000"/>
                </a:solidFill>
              </a:rPr>
              <a:t>Costs</a:t>
            </a:r>
            <a:r>
              <a:rPr lang="en-US" dirty="0"/>
              <a:t>  </a:t>
            </a:r>
          </a:p>
          <a:p>
            <a:pPr lvl="1">
              <a:buFont typeface="Arial" charset="0"/>
              <a:buChar char="•"/>
              <a:defRPr/>
            </a:pPr>
            <a:r>
              <a:rPr lang="en-US" dirty="0"/>
              <a:t>Sales Revenue = Sales Volume </a:t>
            </a:r>
            <a:r>
              <a:rPr lang="en-US" dirty="0">
                <a:sym typeface="Wingdings 2" pitchFamily="18" charset="2"/>
              </a:rPr>
              <a:t></a:t>
            </a:r>
            <a:r>
              <a:rPr lang="en-US" dirty="0"/>
              <a:t> Price</a:t>
            </a:r>
          </a:p>
          <a:p>
            <a:pPr lvl="1">
              <a:buFont typeface="Arial" charset="0"/>
              <a:buChar char="•"/>
              <a:defRPr/>
            </a:pPr>
            <a:r>
              <a:rPr lang="en-US" dirty="0"/>
              <a:t>Costs = Variable Costs + Fixed Costs</a:t>
            </a:r>
          </a:p>
          <a:p>
            <a:pPr>
              <a:buFont typeface="Times" pitchFamily="-108" charset="0"/>
              <a:buChar char="•"/>
              <a:defRPr/>
            </a:pPr>
            <a:r>
              <a:rPr lang="en-US" dirty="0"/>
              <a:t>Thus, Profit = </a:t>
            </a:r>
            <a:r>
              <a:rPr lang="en-US" sz="2500" dirty="0"/>
              <a:t>(Sales Volume </a:t>
            </a:r>
            <a:r>
              <a:rPr lang="en-US" sz="2500" dirty="0">
                <a:sym typeface="Wingdings 2" pitchFamily="18" charset="2"/>
              </a:rPr>
              <a:t></a:t>
            </a:r>
            <a:r>
              <a:rPr lang="en-US" sz="2500" dirty="0"/>
              <a:t> Price) – [Variable Costs (Unit Cost </a:t>
            </a:r>
            <a:r>
              <a:rPr lang="en-US" sz="2500" dirty="0">
                <a:sym typeface="Wingdings 2" pitchFamily="18" charset="2"/>
              </a:rPr>
              <a:t></a:t>
            </a:r>
            <a:r>
              <a:rPr lang="en-US" sz="2500" dirty="0"/>
              <a:t> Sales Volume) + Fixed Costs]</a:t>
            </a:r>
          </a:p>
          <a:p>
            <a:pPr marL="0" indent="0">
              <a:buFont typeface="Times" pitchFamily="-108" charset="0"/>
              <a:buNone/>
              <a:defRPr/>
            </a:pPr>
            <a:endParaRPr lang="en-US" sz="2500" dirty="0"/>
          </a:p>
          <a:p>
            <a:pPr>
              <a:buFont typeface="Times" pitchFamily="-108" charset="0"/>
              <a:buChar char="•"/>
              <a:defRPr/>
            </a:pPr>
            <a:r>
              <a:rPr lang="en-US" dirty="0">
                <a:cs typeface="Times New Roman" pitchFamily="18" charset="0"/>
              </a:rPr>
              <a:t>Growing profit is the ultimate marketing goal </a:t>
            </a:r>
          </a:p>
          <a:p>
            <a:pPr lvl="1">
              <a:buFont typeface="Arial" charset="0"/>
              <a:buChar char="•"/>
              <a:defRPr/>
            </a:pPr>
            <a:endParaRPr lang="en-US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1B4E8E"/>
                </a:solidFill>
                <a:latin typeface="Century" panose="020406040505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0F5869DB-E256-4722-B9B6-0D6EC3CBE3A9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Increasing Profitability</a:t>
            </a:r>
          </a:p>
        </p:txBody>
      </p:sp>
      <p:pic>
        <p:nvPicPr>
          <p:cNvPr id="21508" name="Picture 6" descr="Figure 16.1 $Cha-Ch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38" y="1295400"/>
            <a:ext cx="35909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To increase profitability, companies can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altLang="en-US"/>
              <a:t>Increase sales volume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altLang="en-US"/>
              <a:t>Change prices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altLang="en-US"/>
              <a:t>Decrease costs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1B4E8E"/>
                </a:solidFill>
                <a:latin typeface="Century" panose="020406040505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0F5869DB-E256-4722-B9B6-0D6EC3CBE3A9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  <a:t>Profitability: Growing Sales</a:t>
            </a:r>
            <a:b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latin typeface="Century" panose="02040604050505020304" pitchFamily="18" charset="0"/>
                <a:cs typeface="Century" panose="02040604050505020304" pitchFamily="18" charset="0"/>
              </a:rPr>
              <a:t>(slide 1 of 2)</a:t>
            </a:r>
            <a:endParaRPr lang="en-US" altLang="en-US" sz="2800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pitchFamily="-108" charset="0"/>
              <a:buChar char="•"/>
              <a:defRPr/>
            </a:pPr>
            <a:r>
              <a:rPr lang="en-US" altLang="en-US" dirty="0"/>
              <a:t>To grow sales volume, companies can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en-US" dirty="0"/>
              <a:t>Grow the overall market or grow the company’s market share </a:t>
            </a:r>
          </a:p>
          <a:p>
            <a:pPr lvl="2">
              <a:defRPr/>
            </a:pPr>
            <a:r>
              <a:rPr lang="en-US" altLang="en-US" dirty="0"/>
              <a:t>Up-sell current customers to more expensive offerings</a:t>
            </a:r>
          </a:p>
          <a:p>
            <a:pPr lvl="2">
              <a:defRPr/>
            </a:pPr>
            <a:r>
              <a:rPr lang="en-US" altLang="en-US" dirty="0"/>
              <a:t>Get customers to buy more frequently</a:t>
            </a:r>
          </a:p>
          <a:p>
            <a:pPr lvl="2">
              <a:defRPr/>
            </a:pPr>
            <a:r>
              <a:rPr lang="en-US" altLang="en-US" dirty="0"/>
              <a:t>Steal customers from competitors</a:t>
            </a:r>
          </a:p>
          <a:p>
            <a:pPr lvl="2">
              <a:defRPr/>
            </a:pPr>
            <a:r>
              <a:rPr lang="en-US" altLang="en-US" dirty="0"/>
              <a:t>Pursue another segment</a:t>
            </a:r>
          </a:p>
          <a:p>
            <a:pPr marL="914400" lvl="2" indent="0">
              <a:buFontTx/>
              <a:buNone/>
              <a:defRPr/>
            </a:pPr>
            <a:endParaRPr lang="en-US" altLang="en-US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1B4E8E"/>
                </a:solidFill>
                <a:latin typeface="Century" panose="020406040505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0F5869DB-E256-4722-B9B6-0D6EC3CBE3A9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Profitability: Growing Sales</a:t>
            </a:r>
            <a:b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(slide 2 of 2)</a:t>
            </a:r>
            <a:endParaRPr lang="en-US" altLang="en-US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grow sales volume, companies can, (continued)</a:t>
            </a:r>
          </a:p>
          <a:p>
            <a:pPr lvl="1"/>
            <a:r>
              <a:rPr lang="en-US" altLang="en-US" dirty="0"/>
              <a:t>Create new products </a:t>
            </a:r>
          </a:p>
          <a:p>
            <a:pPr lvl="1"/>
            <a:r>
              <a:rPr lang="en-US" altLang="en-US" dirty="0"/>
              <a:t>Reduce brand switching by enhancing brand</a:t>
            </a:r>
          </a:p>
          <a:p>
            <a:pPr lvl="1"/>
            <a:r>
              <a:rPr lang="en-US" altLang="en-US" dirty="0"/>
              <a:t>Raise customer satisfaction</a:t>
            </a:r>
          </a:p>
          <a:p>
            <a:pPr lvl="1"/>
            <a:r>
              <a:rPr lang="en-US" altLang="en-US" dirty="0"/>
              <a:t>Add value through a loyalty program</a:t>
            </a:r>
          </a:p>
          <a:p>
            <a:pPr lvl="1"/>
            <a:r>
              <a:rPr lang="en-US" altLang="en-US" dirty="0"/>
              <a:t>Raise switching costs so leaving brand is unattractive</a:t>
            </a:r>
          </a:p>
          <a:p>
            <a:endParaRPr lang="en-US" altLang="en-US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1B4E8E"/>
                </a:solidFill>
                <a:latin typeface="Century" panose="020406040505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0F5869DB-E256-4722-B9B6-0D6EC3CBE3A9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Profitability: Changing Prices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pitchFamily="-108" charset="0"/>
              <a:buChar char="•"/>
              <a:defRPr/>
            </a:pPr>
            <a:r>
              <a:rPr lang="en-US" dirty="0"/>
              <a:t>To change prices, companies can </a:t>
            </a:r>
          </a:p>
          <a:p>
            <a:pPr lvl="1">
              <a:buFont typeface="Arial" charset="0"/>
              <a:buChar char="•"/>
              <a:defRPr/>
            </a:pPr>
            <a:r>
              <a:rPr lang="en-US" dirty="0"/>
              <a:t>Cut prices</a:t>
            </a:r>
          </a:p>
          <a:p>
            <a:pPr lvl="2">
              <a:defRPr/>
            </a:pPr>
            <a:r>
              <a:rPr lang="en-US" dirty="0"/>
              <a:t>May bring volume in short term, but may damage brand image/equity</a:t>
            </a:r>
          </a:p>
          <a:p>
            <a:pPr lvl="2">
              <a:defRPr/>
            </a:pPr>
            <a:r>
              <a:rPr lang="en-US" dirty="0"/>
              <a:t>May create price wars</a:t>
            </a:r>
          </a:p>
          <a:p>
            <a:pPr lvl="2">
              <a:defRPr/>
            </a:pPr>
            <a:r>
              <a:rPr lang="en-US" dirty="0"/>
              <a:t>Lower price necessitates higher volume</a:t>
            </a:r>
          </a:p>
          <a:p>
            <a:pPr lvl="1">
              <a:buFont typeface="Arial" charset="0"/>
              <a:buChar char="•"/>
              <a:defRPr/>
            </a:pPr>
            <a:r>
              <a:rPr lang="en-US" dirty="0"/>
              <a:t>Raise prices</a:t>
            </a:r>
          </a:p>
          <a:p>
            <a:pPr lvl="2">
              <a:defRPr/>
            </a:pPr>
            <a:r>
              <a:rPr lang="en-US" dirty="0"/>
              <a:t>Yields greater margins</a:t>
            </a:r>
          </a:p>
          <a:p>
            <a:pPr lvl="2">
              <a:defRPr/>
            </a:pPr>
            <a:r>
              <a:rPr lang="en-US" dirty="0"/>
              <a:t>Cues high quality</a:t>
            </a:r>
          </a:p>
          <a:p>
            <a:pPr lvl="2">
              <a:defRPr/>
            </a:pPr>
            <a:r>
              <a:rPr lang="en-US" dirty="0"/>
              <a:t>May need to shift to a more upscale target</a:t>
            </a:r>
          </a:p>
          <a:p>
            <a:pPr marL="914400" lvl="2" indent="0">
              <a:buFontTx/>
              <a:buNone/>
              <a:defRPr/>
            </a:pPr>
            <a:endParaRPr lang="en-US" dirty="0"/>
          </a:p>
          <a:p>
            <a:pPr>
              <a:buFont typeface="Times" pitchFamily="-108" charset="0"/>
              <a:buChar char="•"/>
              <a:defRPr/>
            </a:pPr>
            <a:endParaRPr lang="en-US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1B4E8E"/>
                </a:solidFill>
                <a:latin typeface="Century" panose="020406040505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0F5869DB-E256-4722-B9B6-0D6EC3CBE3A9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-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-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13131</TotalTime>
  <Words>998</Words>
  <Application>Microsoft Office PowerPoint</Application>
  <PresentationFormat>On-screen Show (4:3)</PresentationFormat>
  <Paragraphs>213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ＭＳ Ｐゴシック</vt:lpstr>
      <vt:lpstr>Arial</vt:lpstr>
      <vt:lpstr>Calibri</vt:lpstr>
      <vt:lpstr>Century</vt:lpstr>
      <vt:lpstr>Times</vt:lpstr>
      <vt:lpstr>Times New Roman</vt:lpstr>
      <vt:lpstr>Wingdings 2</vt:lpstr>
      <vt:lpstr>Blank Presentation</vt:lpstr>
      <vt:lpstr>1_Blank Presentation</vt:lpstr>
      <vt:lpstr>PowerPoint Presentation</vt:lpstr>
      <vt:lpstr>Marketing Strategy</vt:lpstr>
      <vt:lpstr>Marketing Framework</vt:lpstr>
      <vt:lpstr>Discussion Question #1</vt:lpstr>
      <vt:lpstr>Marketing Goals</vt:lpstr>
      <vt:lpstr>Increasing Profitability</vt:lpstr>
      <vt:lpstr>Profitability: Growing Sales (slide 1 of 2)</vt:lpstr>
      <vt:lpstr>Profitability: Growing Sales (slide 2 of 2)</vt:lpstr>
      <vt:lpstr>Profitability: Changing Prices</vt:lpstr>
      <vt:lpstr>Profitability: Decreasing Variable Costs</vt:lpstr>
      <vt:lpstr>Profitability: Decrease Fixed Costs</vt:lpstr>
      <vt:lpstr>Marketing Strategies</vt:lpstr>
      <vt:lpstr>Ansoff’s Growth Matrix (slide 1 of 3)</vt:lpstr>
      <vt:lpstr>Ansoff’s Growth Matrix (slide 2 of 3)</vt:lpstr>
      <vt:lpstr>Ansoff’s Growth Matrix (slide 3 of 3)</vt:lpstr>
      <vt:lpstr>Ansoff’s Growth Matrix Questions</vt:lpstr>
      <vt:lpstr>BCG Matrix</vt:lpstr>
      <vt:lpstr>BCG Matrix Questions</vt:lpstr>
      <vt:lpstr>BCG Matrix Strategies</vt:lpstr>
      <vt:lpstr>General Electric Model (slide 1 of 3)</vt:lpstr>
      <vt:lpstr>General Electric Model (slide 2 of 3)</vt:lpstr>
      <vt:lpstr>General Electric Model (slide 3 of 3)</vt:lpstr>
      <vt:lpstr>Porter’s Strategies</vt:lpstr>
      <vt:lpstr>Treacy and Wiersema’s Strategies</vt:lpstr>
      <vt:lpstr>Doing Strategy</vt:lpstr>
      <vt:lpstr>SWOT</vt:lpstr>
      <vt:lpstr>SWOT: Strengths and Weaknesses</vt:lpstr>
      <vt:lpstr>SWOT: Opportunities and Threats</vt:lpstr>
      <vt:lpstr>Do Something Differently (slide 1 of 2)</vt:lpstr>
      <vt:lpstr>Do Something Differently (slide 2 of 2)</vt:lpstr>
      <vt:lpstr>Marketing Metrics (slide 1 of 3)</vt:lpstr>
      <vt:lpstr>Marketing Metrics (slide 2 of 3)</vt:lpstr>
      <vt:lpstr>Marketing Metrics (slide 3 of 3)</vt:lpstr>
      <vt:lpstr>Managerial Recap</vt:lpstr>
    </vt:vector>
  </TitlesOfParts>
  <Company>ted knapke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Management</dc:title>
  <dc:creator>ted knapke</dc:creator>
  <cp:lastModifiedBy>Leslie Kauffman</cp:lastModifiedBy>
  <cp:revision>492</cp:revision>
  <dcterms:created xsi:type="dcterms:W3CDTF">2011-05-18T16:06:45Z</dcterms:created>
  <dcterms:modified xsi:type="dcterms:W3CDTF">2016-10-20T07:14:20Z</dcterms:modified>
</cp:coreProperties>
</file>