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4224" r:id="rId2"/>
  </p:sldMasterIdLst>
  <p:notesMasterIdLst>
    <p:notesMasterId r:id="rId29"/>
  </p:notesMasterIdLst>
  <p:handoutMasterIdLst>
    <p:handoutMasterId r:id="rId30"/>
  </p:handoutMasterIdLst>
  <p:sldIdLst>
    <p:sldId id="335" r:id="rId3"/>
    <p:sldId id="258" r:id="rId4"/>
    <p:sldId id="259" r:id="rId5"/>
    <p:sldId id="310" r:id="rId6"/>
    <p:sldId id="311" r:id="rId7"/>
    <p:sldId id="312" r:id="rId8"/>
    <p:sldId id="313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3" r:id="rId27"/>
    <p:sldId id="334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449"/>
    <a:srgbClr val="A90015"/>
    <a:srgbClr val="3F7681"/>
    <a:srgbClr val="627A91"/>
    <a:srgbClr val="002956"/>
    <a:srgbClr val="000000"/>
    <a:srgbClr val="1B4E8E"/>
    <a:srgbClr val="EBB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95337" autoAdjust="0"/>
  </p:normalViewPr>
  <p:slideViewPr>
    <p:cSldViewPr>
      <p:cViewPr varScale="1">
        <p:scale>
          <a:sx n="89" d="100"/>
          <a:sy n="89" d="100"/>
        </p:scale>
        <p:origin x="1044" y="90"/>
      </p:cViewPr>
      <p:guideLst>
        <p:guide orient="horz" pos="2400"/>
        <p:guide pos="2880"/>
      </p:guideLst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fld id="{E5846999-B831-4C81-B81D-43597794AEA7}" type="datetime1">
              <a:rPr lang="en-US"/>
              <a:pPr>
                <a:defRPr/>
              </a:pPr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15F941-A1ED-4D3D-A6E6-D5B56F7D02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40579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fld id="{A5ECF134-E946-4BBD-9B84-85986EEC30C2}" type="datetime1">
              <a:rPr lang="en-US"/>
              <a:pPr>
                <a:defRPr/>
              </a:pPr>
              <a:t>10/20/2016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D69B9C-6072-4D28-879F-02BA2C0AF8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31791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C97364-D3E3-4DEF-B5A2-6E46F33A14E4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3244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B066E94-9C52-4D93-8FEE-95054D6B3890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54251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MM_IacobucciPPT_1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2133600"/>
            <a:ext cx="6934200" cy="1752600"/>
          </a:xfrm>
        </p:spPr>
        <p:txBody>
          <a:bodyPr anchor="t"/>
          <a:lstStyle>
            <a:lvl1pPr algn="l">
              <a:defRPr sz="4800">
                <a:solidFill>
                  <a:srgbClr val="EBB23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400800"/>
            <a:ext cx="6324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2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14.  </a:t>
            </a:r>
          </a:p>
        </p:txBody>
      </p:sp>
    </p:spTree>
    <p:extLst>
      <p:ext uri="{BB962C8B-B14F-4D97-AF65-F5344CB8AC3E}">
        <p14:creationId xmlns:p14="http://schemas.microsoft.com/office/powerpoint/2010/main" val="107154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EB449F6-6548-448B-A49B-1EA9CB7AE4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05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479425"/>
            <a:ext cx="2019300" cy="5616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79425"/>
            <a:ext cx="5905500" cy="5616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B9C220B-F179-4A6A-A419-A910C15AB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799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010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76400"/>
            <a:ext cx="7467600" cy="1981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38100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05A6F60-B257-4E6A-88C8-7D062ABB87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701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BB2E92D-3004-43DF-A1A7-81E9BDC864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2104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MM_IacobucciPPT_1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2133600"/>
            <a:ext cx="6934200" cy="1752600"/>
          </a:xfrm>
        </p:spPr>
        <p:txBody>
          <a:bodyPr anchor="t"/>
          <a:lstStyle>
            <a:lvl1pPr algn="l">
              <a:defRPr sz="4800">
                <a:solidFill>
                  <a:srgbClr val="EBB23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400800"/>
            <a:ext cx="6324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200" y="6553200"/>
            <a:ext cx="381000" cy="304800"/>
          </a:xfrm>
        </p:spPr>
        <p:txBody>
          <a:bodyPr/>
          <a:lstStyle>
            <a:lvl1pPr>
              <a:defRPr>
                <a:latin typeface="Century" pitchFamily="-108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r>
              <a:rPr lang="en-US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469820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949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181A5-674E-4120-A14D-ED35AB148F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3956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DD9945-9B7E-490C-9AB3-E543E8AD8F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013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473752-BA8D-469B-91F8-941C24BF59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2743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9FA81D-0A1B-40C4-8E3D-AC4F2C5238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058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9248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D90F263-8C61-480E-AC0C-1717305851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816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030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8382000" y="6553200"/>
            <a:ext cx="4572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1B4E8E"/>
                </a:solidFill>
                <a:latin typeface="Century" pitchFamily="-108" charset="0"/>
              </a:rPr>
              <a:t>14.</a:t>
            </a:r>
          </a:p>
        </p:txBody>
      </p:sp>
    </p:spTree>
    <p:extLst>
      <p:ext uri="{BB962C8B-B14F-4D97-AF65-F5344CB8AC3E}">
        <p14:creationId xmlns:p14="http://schemas.microsoft.com/office/powerpoint/2010/main" val="2156115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8382000" y="6553200"/>
            <a:ext cx="4572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1B4E8E"/>
                </a:solidFill>
                <a:latin typeface="Century" pitchFamily="-108" charset="0"/>
              </a:rPr>
              <a:t>14.</a:t>
            </a:r>
          </a:p>
        </p:txBody>
      </p:sp>
    </p:spTree>
    <p:extLst>
      <p:ext uri="{BB962C8B-B14F-4D97-AF65-F5344CB8AC3E}">
        <p14:creationId xmlns:p14="http://schemas.microsoft.com/office/powerpoint/2010/main" val="7222994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8382000" y="6553200"/>
            <a:ext cx="4572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1B4E8E"/>
                </a:solidFill>
                <a:latin typeface="Century" pitchFamily="-108" charset="0"/>
              </a:rPr>
              <a:t>14.</a:t>
            </a:r>
          </a:p>
        </p:txBody>
      </p:sp>
    </p:spTree>
    <p:extLst>
      <p:ext uri="{BB962C8B-B14F-4D97-AF65-F5344CB8AC3E}">
        <p14:creationId xmlns:p14="http://schemas.microsoft.com/office/powerpoint/2010/main" val="17602730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479425"/>
            <a:ext cx="2019300" cy="5616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79425"/>
            <a:ext cx="5905500" cy="5616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1CF92F-B322-4329-B2A8-FFC0FBA49A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15700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EDE6F2-6A5C-486E-81CB-822876DD53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381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BB2BA6-6EBB-4E28-BF72-582AF581C3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06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CF3CBB2-F1AB-453A-A599-63D12CD8ED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58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E2578A4-F912-4705-8921-F1DF7FC5A6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187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3887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0DCE3BB-D9D9-4ABA-9108-CAFF86B4AA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10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D837656-D491-4875-8325-9705C9D68B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178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63" y="-92075"/>
            <a:ext cx="9186863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E0F6965-CB92-421A-864B-C68B668448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53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1C47190-3B3A-4709-BDC5-1108BD4B74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91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2B37E70-3C2C-47E4-BD2A-EBFA2CA8A2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411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MM_IacobucciPPT_13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924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752600"/>
            <a:ext cx="7467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24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609600" y="6553200"/>
            <a:ext cx="7391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800" dirty="0"/>
              <a:t>© 2018 Cengage Learning.</a:t>
            </a:r>
            <a:r>
              <a:rPr lang="en-US" sz="800" baseline="30000" dirty="0"/>
              <a:t>®</a:t>
            </a:r>
            <a:r>
              <a:rPr lang="en-US" sz="800" dirty="0"/>
              <a:t> May not be scanned, copied or duplicated, or posted to a publicly accessible website, in whole or in part. 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82000" y="6553200"/>
            <a:ext cx="4572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1B4E8E"/>
                </a:solidFill>
                <a:latin typeface="Century" pitchFamily="-108" charset="0"/>
              </a:rPr>
              <a:t>14.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  <p:sldLayoutId id="2147484222" r:id="rId12"/>
    <p:sldLayoutId id="2147484223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/>
          <a:ea typeface="+mj-ea"/>
          <a:cs typeface="Century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Times" panose="02020603050405020304" pitchFamily="18" charset="0"/>
        <a:buChar char="•"/>
        <a:defRPr sz="3000">
          <a:solidFill>
            <a:schemeClr val="tx1"/>
          </a:solidFill>
          <a:latin typeface="+mn-lt"/>
          <a:ea typeface="+mn-ea"/>
          <a:cs typeface="ＭＳ Ｐゴシック" pitchFamily="-10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B4E8E"/>
        </a:buClr>
        <a:buSzPct val="95000"/>
        <a:buFont typeface="Arial" panose="020B0604020202020204" pitchFamily="34" charset="0"/>
        <a:buChar char="•"/>
        <a:defRPr sz="2600" 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MM_IacobucciPPT_13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924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752600"/>
            <a:ext cx="7467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24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EF17EF33-494F-4B1D-91EA-4BD5E43CFCE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609600" y="6553200"/>
            <a:ext cx="7391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rgbClr val="000000"/>
                </a:solidFill>
              </a:rPr>
              <a:t>© 2018 Cengage Learning.</a:t>
            </a:r>
            <a:r>
              <a:rPr lang="en-US" sz="800" baseline="30000" dirty="0">
                <a:solidFill>
                  <a:srgbClr val="000000"/>
                </a:solidFill>
              </a:rPr>
              <a:t>®</a:t>
            </a:r>
            <a:r>
              <a:rPr lang="en-US" sz="800" dirty="0">
                <a:solidFill>
                  <a:srgbClr val="000000"/>
                </a:solidFill>
              </a:rPr>
              <a:t> May not be scanned, copied or duplicated, or posted to a publicly accessible website, in whole or in part.  </a:t>
            </a:r>
          </a:p>
        </p:txBody>
      </p:sp>
    </p:spTree>
    <p:extLst>
      <p:ext uri="{BB962C8B-B14F-4D97-AF65-F5344CB8AC3E}">
        <p14:creationId xmlns:p14="http://schemas.microsoft.com/office/powerpoint/2010/main" val="23422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  <p:sldLayoutId id="2147484236" r:id="rId12"/>
    <p:sldLayoutId id="2147484237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/>
          <a:ea typeface="+mj-ea"/>
          <a:cs typeface="Century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Times" panose="02020603050405020304" pitchFamily="18" charset="0"/>
        <a:buChar char="•"/>
        <a:defRPr sz="3000">
          <a:solidFill>
            <a:schemeClr val="tx1"/>
          </a:solidFill>
          <a:latin typeface="+mn-lt"/>
          <a:ea typeface="+mn-ea"/>
          <a:cs typeface="ＭＳ Ｐゴシック" pitchFamily="-10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B4E8E"/>
        </a:buClr>
        <a:buSzPct val="95000"/>
        <a:buFont typeface="Arial" panose="020B0604020202020204" pitchFamily="34" charset="0"/>
        <a:buChar char="•"/>
        <a:defRPr sz="2600" 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90600" y="6642100"/>
            <a:ext cx="7467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60606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© 2018 </a:t>
            </a:r>
            <a:r>
              <a:rPr kumimoji="0" lang="en-US" altLang="en-US" sz="800" b="0" i="0" u="none" strike="noStrike" kern="0" cap="none" spc="0" normalizeH="0" baseline="0" noProof="0" dirty="0" err="1">
                <a:ln>
                  <a:noFill/>
                </a:ln>
                <a:solidFill>
                  <a:srgbClr val="60606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Cengage</a:t>
            </a:r>
            <a:r>
              <a:rPr kumimoji="0" lang="en-US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60606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Learning</a:t>
            </a:r>
            <a:r>
              <a:rPr kumimoji="0" lang="en-US" altLang="en-US" sz="800" b="0" i="0" u="none" strike="noStrike" kern="0" cap="none" spc="0" normalizeH="0" baseline="30000" noProof="0" dirty="0">
                <a:ln>
                  <a:noFill/>
                </a:ln>
                <a:solidFill>
                  <a:srgbClr val="60606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®</a:t>
            </a:r>
            <a:r>
              <a:rPr kumimoji="0" lang="en-US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60606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. May not be scanned, copied or duplicated, or posted to a publicly accessible website, in whole or in part.  </a:t>
            </a:r>
          </a:p>
        </p:txBody>
      </p:sp>
    </p:spTree>
    <p:extLst>
      <p:ext uri="{BB962C8B-B14F-4D97-AF65-F5344CB8AC3E}">
        <p14:creationId xmlns:p14="http://schemas.microsoft.com/office/powerpoint/2010/main" val="219219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anose="02040604050505020304" pitchFamily="18" charset="0"/>
                <a:cs typeface="Century" panose="02040604050505020304" pitchFamily="18" charset="0"/>
              </a:rPr>
              <a:t>Expectation and Experience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core (hygiene factors) and peripheral components (motivating factors) of a product both contribute to satisfaction</a:t>
            </a:r>
          </a:p>
          <a:p>
            <a:pPr lvl="1"/>
            <a:r>
              <a:rPr lang="en-US" altLang="en-US"/>
              <a:t>If the core is good, it doesn’t enhance satisfaction much because it is expected to be good</a:t>
            </a:r>
          </a:p>
          <a:p>
            <a:pPr lvl="1"/>
            <a:r>
              <a:rPr lang="en-US" altLang="en-US"/>
              <a:t>If the core is bad, it can affect dissatisfaction</a:t>
            </a:r>
          </a:p>
          <a:p>
            <a:pPr lvl="1"/>
            <a:r>
              <a:rPr lang="en-US" altLang="en-US"/>
              <a:t>Peripheral services can affect both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anose="02040604050505020304" pitchFamily="18" charset="0"/>
                <a:cs typeface="Century" panose="02040604050505020304" pitchFamily="18" charset="0"/>
              </a:rPr>
              <a:t>Expectation &amp; Experience: Flowcharts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Marketers create flowcharts that map all of the interactions between the customer and company</a:t>
            </a:r>
          </a:p>
          <a:p>
            <a:pPr lvl="1"/>
            <a:r>
              <a:rPr lang="en-US" altLang="en-US"/>
              <a:t>From the eyes of the customer</a:t>
            </a:r>
          </a:p>
          <a:p>
            <a:r>
              <a:rPr lang="en-US" altLang="en-US"/>
              <a:t>Flowcharts are used to</a:t>
            </a:r>
          </a:p>
          <a:p>
            <a:pPr lvl="1"/>
            <a:r>
              <a:rPr lang="en-US" altLang="en-US"/>
              <a:t>Generate quality measures at each stage</a:t>
            </a:r>
          </a:p>
          <a:p>
            <a:pPr lvl="1"/>
            <a:r>
              <a:rPr lang="en-US" altLang="en-US"/>
              <a:t>Identify points of repeated problems</a:t>
            </a:r>
          </a:p>
          <a:p>
            <a:pPr lvl="1"/>
            <a:r>
              <a:rPr lang="en-US" altLang="en-US"/>
              <a:t>Suggest system redesigns to improve efficiency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anose="02040604050505020304" pitchFamily="18" charset="0"/>
                <a:cs typeface="Century" panose="02040604050505020304" pitchFamily="18" charset="0"/>
              </a:rPr>
              <a:t>Types of Expectations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Ideal levels of quality</a:t>
            </a:r>
          </a:p>
          <a:p>
            <a:r>
              <a:rPr lang="en-US" altLang="en-US"/>
              <a:t>Predicted levels of quality</a:t>
            </a:r>
          </a:p>
          <a:p>
            <a:r>
              <a:rPr lang="en-US" altLang="en-US"/>
              <a:t>Adequate levels of quality </a:t>
            </a:r>
          </a:p>
          <a:p>
            <a:r>
              <a:rPr lang="en-US" altLang="en-US"/>
              <a:t>Zone of tolerance exists between the adequate and predicted levels of quality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anose="02040604050505020304" pitchFamily="18" charset="0"/>
                <a:cs typeface="Century" panose="02040604050505020304" pitchFamily="18" charset="0"/>
              </a:rPr>
              <a:t>Customer Value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Value </a:t>
            </a:r>
          </a:p>
          <a:p>
            <a:pPr lvl="1"/>
            <a:r>
              <a:rPr lang="en-US" altLang="en-US"/>
              <a:t>The trade-off of the quality of the purchase received compared to the price paid and other costs incurred</a:t>
            </a:r>
          </a:p>
          <a:p>
            <a:pPr lvl="1"/>
            <a:r>
              <a:rPr lang="en-US" altLang="en-US"/>
              <a:t>Marketers try to increase perceptions of value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anose="02040604050505020304" pitchFamily="18" charset="0"/>
                <a:cs typeface="Century" panose="02040604050505020304" pitchFamily="18" charset="0"/>
              </a:rPr>
              <a:t>Expectations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Expectations are dynamic</a:t>
            </a:r>
          </a:p>
          <a:p>
            <a:pPr lvl="1"/>
            <a:r>
              <a:rPr lang="en-US" altLang="en-US"/>
              <a:t>What pleased a customer last time may no longer suffice </a:t>
            </a:r>
          </a:p>
          <a:p>
            <a:r>
              <a:rPr lang="en-US" altLang="en-US"/>
              <a:t>Expectations vary cross-culturally</a:t>
            </a:r>
          </a:p>
          <a:p>
            <a:pPr lvl="1"/>
            <a:r>
              <a:rPr lang="en-US" altLang="en-US"/>
              <a:t>In individualist cultures, satisfaction is heavily influenced by quality of reliability and service provider responsiveness </a:t>
            </a:r>
          </a:p>
          <a:p>
            <a:pPr lvl="1"/>
            <a:r>
              <a:rPr lang="en-US" altLang="en-US"/>
              <a:t>In collectivistic cultures, satisfaction is heavily influenced by the relational aspects of frontline employees</a:t>
            </a:r>
          </a:p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anose="02040604050505020304" pitchFamily="18" charset="0"/>
                <a:cs typeface="Century" panose="02040604050505020304" pitchFamily="18" charset="0"/>
              </a:rPr>
              <a:t>Measurement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Measuring quality with precision is difficult</a:t>
            </a:r>
          </a:p>
          <a:p>
            <a:r>
              <a:rPr lang="en-US" altLang="en-US"/>
              <a:t>Customer perceptions can be measured with surveys</a:t>
            </a:r>
          </a:p>
          <a:p>
            <a:pPr lvl="1"/>
            <a:r>
              <a:rPr lang="en-US" altLang="en-US"/>
              <a:t>Compare results to previous or competitive benchmarks </a:t>
            </a:r>
          </a:p>
          <a:p>
            <a:pPr lvl="1"/>
            <a:r>
              <a:rPr lang="en-US" altLang="en-US"/>
              <a:t>Surveys that measure multiple facets of customers’ thoughts are more actionable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anose="02040604050505020304" pitchFamily="18" charset="0"/>
                <a:cs typeface="Century" panose="02040604050505020304" pitchFamily="18" charset="0"/>
              </a:rPr>
              <a:t>Customer Dissatisfaction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primary means to regain a dissatisfied customer is through  empowered frontline employees</a:t>
            </a:r>
          </a:p>
          <a:p>
            <a:pPr lvl="1"/>
            <a:r>
              <a:rPr lang="en-US" altLang="en-US"/>
              <a:t>Immediately redress the problem</a:t>
            </a:r>
          </a:p>
          <a:p>
            <a:pPr lvl="1"/>
            <a:r>
              <a:rPr lang="en-US" altLang="en-US"/>
              <a:t>Empathize with customer</a:t>
            </a:r>
          </a:p>
          <a:p>
            <a:pPr lvl="1"/>
            <a:r>
              <a:rPr lang="en-US" altLang="en-US"/>
              <a:t>Offer a perk for customer’s troubles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/>
              <a:t> </a:t>
            </a:r>
          </a:p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Customer Relationship Marketing</a:t>
            </a:r>
            <a:b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1 of 2)</a:t>
            </a:r>
            <a:endParaRPr lang="en-US" altLang="en-US" sz="2800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Customer satisfaction is first step in </a:t>
            </a:r>
            <a:br>
              <a:rPr lang="en-US" altLang="en-US"/>
            </a:br>
            <a:r>
              <a:rPr lang="en-US" altLang="en-US"/>
              <a:t>long-term relationship</a:t>
            </a:r>
          </a:p>
          <a:p>
            <a:r>
              <a:rPr lang="en-US" altLang="en-US"/>
              <a:t>Loyalty programs</a:t>
            </a:r>
          </a:p>
          <a:p>
            <a:pPr lvl="1"/>
            <a:r>
              <a:rPr lang="en-US" altLang="en-US" sz="2800"/>
              <a:t>Price discounts may keep customers from defecting while inducing additional purchasing</a:t>
            </a:r>
          </a:p>
          <a:p>
            <a:pPr lvl="1"/>
            <a:r>
              <a:rPr lang="en-US" altLang="en-US" sz="2800"/>
              <a:t>Some companies may assume loyal customers are price insensitive and charge them more </a:t>
            </a:r>
            <a:endParaRPr lang="en-US" altLang="en-US"/>
          </a:p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Customer Relationship Marketing</a:t>
            </a:r>
            <a:b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2 of 2)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CRM programs track customer information including RFM information</a:t>
            </a:r>
          </a:p>
          <a:p>
            <a:pPr lvl="1"/>
            <a:r>
              <a:rPr lang="en-US" altLang="en-US"/>
              <a:t>Recency, frequency, and monetary values of customers’ purchase history</a:t>
            </a:r>
          </a:p>
          <a:p>
            <a:pPr lvl="2"/>
            <a:r>
              <a:rPr lang="en-US" altLang="en-US"/>
              <a:t>These factors are used to “score” customers to identify the most desirable customers   </a:t>
            </a:r>
          </a:p>
          <a:p>
            <a:pPr lvl="2"/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Discussion Question #2</a:t>
            </a:r>
          </a:p>
        </p:txBody>
      </p:sp>
      <p:pic>
        <p:nvPicPr>
          <p:cNvPr id="32772" name="Picture 6" descr="Figure 14.2 Recency-Frequency-Monetary Val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75" y="1600200"/>
            <a:ext cx="4311650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 Placeholder 4"/>
          <p:cNvSpPr>
            <a:spLocks noGrp="1"/>
          </p:cNvSpPr>
          <p:nvPr>
            <p:ph type="body" sz="half" idx="2"/>
          </p:nvPr>
        </p:nvSpPr>
        <p:spPr>
          <a:xfrm>
            <a:off x="990600" y="4191000"/>
            <a:ext cx="7467600" cy="1981200"/>
          </a:xfrm>
        </p:spPr>
        <p:txBody>
          <a:bodyPr/>
          <a:lstStyle/>
          <a:p>
            <a:endParaRPr lang="en-US" altLang="en-US"/>
          </a:p>
          <a:p>
            <a:r>
              <a:rPr lang="en-US" altLang="en-US"/>
              <a:t>Describe the most desirable customers according to the figure.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Box 5"/>
          <p:cNvSpPr txBox="1">
            <a:spLocks noChangeArrowheads="1"/>
          </p:cNvSpPr>
          <p:nvPr/>
        </p:nvSpPr>
        <p:spPr bwMode="auto">
          <a:xfrm>
            <a:off x="0" y="1270000"/>
            <a:ext cx="1371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7200" b="1">
                <a:solidFill>
                  <a:srgbClr val="800000"/>
                </a:solidFill>
                <a:latin typeface="Century" panose="02040604050505020304" pitchFamily="18" charset="0"/>
              </a:rPr>
              <a:t>14</a:t>
            </a:r>
          </a:p>
        </p:txBody>
      </p:sp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Customer Satisfaction and Customer Relationships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066800" y="6642100"/>
            <a:ext cx="7467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800">
                <a:solidFill>
                  <a:srgbClr val="606060"/>
                </a:solidFill>
              </a:rPr>
              <a:t>© 2018 Cengage Learning.</a:t>
            </a:r>
            <a:r>
              <a:rPr lang="en-US" altLang="en-US" sz="800" baseline="30000">
                <a:solidFill>
                  <a:srgbClr val="606060"/>
                </a:solidFill>
              </a:rPr>
              <a:t>®</a:t>
            </a:r>
            <a:r>
              <a:rPr lang="en-US" altLang="en-US" sz="800">
                <a:solidFill>
                  <a:srgbClr val="606060"/>
                </a:solidFill>
              </a:rPr>
              <a:t> May not be scanned, copied or duplicated, or posted to a publicly accessible website, in whole or in part.  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0" y="6553200"/>
            <a:ext cx="6858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1B4E8E"/>
                </a:solidFill>
                <a:latin typeface="Century" panose="02040604050505020304" pitchFamily="18" charset="0"/>
              </a:rPr>
              <a:t>14. </a:t>
            </a:r>
            <a:fld id="{8D6409E8-F63F-4324-B80E-80F0CF573471}" type="slidenum">
              <a:rPr lang="en-US" altLang="en-US" sz="1200" smtClean="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anose="02040604050505020304" pitchFamily="18" charset="0"/>
                <a:cs typeface="Century" panose="02040604050505020304" pitchFamily="18" charset="0"/>
              </a:rPr>
              <a:t>Customer Database Information</a:t>
            </a:r>
          </a:p>
        </p:txBody>
      </p:sp>
      <p:sp>
        <p:nvSpPr>
          <p:cNvPr id="33795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Contact information </a:t>
            </a:r>
          </a:p>
          <a:p>
            <a:r>
              <a:rPr lang="en-US" altLang="en-US"/>
              <a:t>Demographics</a:t>
            </a:r>
          </a:p>
          <a:p>
            <a:r>
              <a:rPr lang="en-US" altLang="en-US"/>
              <a:t>Lifestyle and psychographic data</a:t>
            </a:r>
          </a:p>
          <a:p>
            <a:r>
              <a:rPr lang="en-US" altLang="en-US"/>
              <a:t>Internet info</a:t>
            </a:r>
          </a:p>
          <a:p>
            <a:r>
              <a:rPr lang="en-US" altLang="en-US"/>
              <a:t>Transaction data (RFM, etc.)</a:t>
            </a:r>
          </a:p>
          <a:p>
            <a:r>
              <a:rPr lang="en-US" altLang="en-US"/>
              <a:t>Rate of response to marketing offers</a:t>
            </a:r>
          </a:p>
          <a:p>
            <a:r>
              <a:rPr lang="en-US" altLang="en-US"/>
              <a:t>Complaints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anose="02040604050505020304" pitchFamily="18" charset="0"/>
                <a:cs typeface="Century" panose="02040604050505020304" pitchFamily="18" charset="0"/>
              </a:rPr>
              <a:t>CRM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CRM programs</a:t>
            </a:r>
          </a:p>
          <a:p>
            <a:pPr lvl="1"/>
            <a:r>
              <a:rPr lang="en-US" altLang="en-US"/>
              <a:t>Take planning and money</a:t>
            </a:r>
          </a:p>
          <a:p>
            <a:pPr lvl="1"/>
            <a:r>
              <a:rPr lang="en-US" altLang="en-US"/>
              <a:t>Require ongoing customer monitoring </a:t>
            </a:r>
          </a:p>
          <a:p>
            <a:r>
              <a:rPr lang="en-US" altLang="en-US"/>
              <a:t>Companies struggle to design an information system with desired qualities</a:t>
            </a:r>
          </a:p>
          <a:p>
            <a:pPr lvl="1"/>
            <a:r>
              <a:rPr lang="en-US" altLang="en-US"/>
              <a:t>Integrate inputs from all relevant customer touch points</a:t>
            </a:r>
          </a:p>
          <a:p>
            <a:pPr lvl="1"/>
            <a:r>
              <a:rPr lang="en-US" altLang="en-US"/>
              <a:t>Access information in useful formats for managerial usage</a:t>
            </a:r>
          </a:p>
          <a:p>
            <a:pPr>
              <a:buFont typeface="Times" panose="02020603050405020304" pitchFamily="18" charset="0"/>
              <a:buNone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Customer Lifetime Value</a:t>
            </a:r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/>
            </a:r>
            <a:b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1 of 2)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Companies utilize customer lifetime value (CLV) to assess customers in terms of their worth to the company</a:t>
            </a:r>
          </a:p>
          <a:p>
            <a:pPr lvl="1"/>
            <a:r>
              <a:rPr lang="en-US" altLang="en-US"/>
              <a:t>Some customers are costly to acquire, others more costly to retain 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/>
              <a:t> </a:t>
            </a:r>
          </a:p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Customer Lifetime Value</a:t>
            </a:r>
            <a:r>
              <a:rPr lang="en-US" altLang="en-US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2 of 2)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pic>
        <p:nvPicPr>
          <p:cNvPr id="36867" name="Picture 5" descr="Figure 14.3 Customer Lifetime Value (CLV) Conceptual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62200"/>
            <a:ext cx="5829300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anose="02040604050505020304" pitchFamily="18" charset="0"/>
                <a:cs typeface="Century" panose="02040604050505020304" pitchFamily="18" charset="0"/>
              </a:rPr>
              <a:t>Customer Lifetime Value Example</a:t>
            </a:r>
          </a:p>
        </p:txBody>
      </p:sp>
      <p:pic>
        <p:nvPicPr>
          <p:cNvPr id="37891" name="Picture 5" descr="Figure 14.4 Crunching Customer Lifetime Value (CLV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1746250"/>
            <a:ext cx="6442075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Managerial Recap</a:t>
            </a:r>
            <a:b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1 of 2)</a:t>
            </a:r>
            <a:endParaRPr lang="en-US" altLang="en-US" sz="2800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2969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Quality and customer satisfaction can be precisely measured for goods, but not as easily for services</a:t>
            </a:r>
          </a:p>
          <a:p>
            <a:pPr>
              <a:buFont typeface="Times" panose="02020603050405020304" pitchFamily="18" charset="0"/>
              <a:buNone/>
            </a:pPr>
            <a:endParaRPr lang="en-US" altLang="en-US"/>
          </a:p>
          <a:p>
            <a:r>
              <a:rPr lang="en-US" altLang="en-US"/>
              <a:t>Surveys can be used to ask customers for their evaluations of any purchase</a:t>
            </a:r>
          </a:p>
          <a:p>
            <a:endParaRPr lang="en-US" altLang="en-US"/>
          </a:p>
          <a:p>
            <a:r>
              <a:rPr lang="en-US" altLang="en-US"/>
              <a:t>Marketers care about loyalty and customer relationship management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Managerial Recap</a:t>
            </a:r>
            <a:b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2 of 2)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Customer lifetime value is a means of translating marketing efforts into financial results </a:t>
            </a:r>
          </a:p>
          <a:p>
            <a:endParaRPr lang="en-US" altLang="en-US"/>
          </a:p>
          <a:p>
            <a:r>
              <a:rPr lang="en-US" altLang="en-US"/>
              <a:t>CLV allows firms to match customer benefits to revenues to ensure that each customer relationship remains profitable</a:t>
            </a:r>
          </a:p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anose="02040604050505020304" pitchFamily="18" charset="0"/>
                <a:cs typeface="Century" panose="02040604050505020304" pitchFamily="18" charset="0"/>
              </a:rPr>
              <a:t>Marketing Framework</a:t>
            </a:r>
          </a:p>
        </p:txBody>
      </p:sp>
      <p:pic>
        <p:nvPicPr>
          <p:cNvPr id="16387" name="Picture 5" descr="Managerial Checklist&#10;What are the three phases of the buying process?&#10;What kinds of purchases are there?&#10;How do consumers make purchase decisions—and how can marketers use this information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874838"/>
            <a:ext cx="7086600" cy="368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Discussion Questions #1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Does customer satisfaction matter? Why or why not?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How do you determine whether you are satisfied?</a:t>
            </a:r>
          </a:p>
          <a:p>
            <a:pPr>
              <a:buFont typeface="Times" panose="02020603050405020304" pitchFamily="18" charset="0"/>
              <a:buNone/>
            </a:pPr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Customer Evaluations</a:t>
            </a:r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/>
            </a:r>
            <a:b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latin typeface="Century" panose="02040604050505020304" pitchFamily="18" charset="0"/>
                <a:cs typeface="Century" panose="02040604050505020304" pitchFamily="18" charset="0"/>
              </a:rPr>
              <a:t>(slide 1 of </a:t>
            </a:r>
            <a:r>
              <a:rPr lang="en-US" altLang="en-US" sz="2000" dirty="0" smtClean="0">
                <a:latin typeface="Century" panose="02040604050505020304" pitchFamily="18" charset="0"/>
                <a:cs typeface="Century" panose="02040604050505020304" pitchFamily="18" charset="0"/>
              </a:rPr>
              <a:t>3)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Customer evaluations include</a:t>
            </a:r>
          </a:p>
          <a:p>
            <a:pPr lvl="1"/>
            <a:r>
              <a:rPr lang="en-US" altLang="en-US" dirty="0"/>
              <a:t>Customer satisfaction</a:t>
            </a:r>
          </a:p>
          <a:p>
            <a:pPr lvl="1"/>
            <a:r>
              <a:rPr lang="en-US" altLang="en-US" dirty="0"/>
              <a:t>Perceptions of quality</a:t>
            </a:r>
          </a:p>
          <a:p>
            <a:pPr lvl="1"/>
            <a:r>
              <a:rPr lang="en-US" altLang="en-US" dirty="0"/>
              <a:t>Customers’ intentions to repurchase</a:t>
            </a:r>
          </a:p>
          <a:p>
            <a:pPr lvl="1"/>
            <a:r>
              <a:rPr lang="en-US" altLang="en-US" dirty="0"/>
              <a:t>Customers’ likelihood of word-of-mouth, etc.</a:t>
            </a:r>
          </a:p>
          <a:p>
            <a:r>
              <a:rPr lang="en-US" altLang="en-US" dirty="0"/>
              <a:t>Marketers track these evaluations because they impact the bottom 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Customer Evaluations</a:t>
            </a:r>
            <a:r>
              <a:rPr lang="en-US" altLang="en-US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(slide 2 of </a:t>
            </a:r>
            <a:r>
              <a:rPr lang="en-US" altLang="en-US" sz="2000" dirty="0" smtClean="0">
                <a:solidFill>
                  <a:srgbClr val="FFFFFF"/>
                </a:solidFill>
                <a:latin typeface="Century" panose="02040604050505020304" pitchFamily="18" charset="0"/>
                <a:cs typeface="Century" panose="02040604050505020304" pitchFamily="18" charset="0"/>
              </a:rPr>
              <a:t>3)</a:t>
            </a:r>
            <a:endParaRPr lang="en-US" altLang="en-US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19459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Customer Evaluations = </a:t>
            </a:r>
            <a:br>
              <a:rPr lang="en-US" altLang="en-US" dirty="0"/>
            </a:br>
            <a:r>
              <a:rPr lang="en-US" altLang="en-US" dirty="0"/>
              <a:t>Experience − Expectations</a:t>
            </a:r>
          </a:p>
        </p:txBody>
      </p:sp>
      <p:pic>
        <p:nvPicPr>
          <p:cNvPr id="19460" name="Picture 5" descr="Figure 14.1 Customer Evaluations = Experience – Expectation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12988" y="1858963"/>
            <a:ext cx="4518025" cy="2636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anose="02040604050505020304" pitchFamily="18" charset="0"/>
                <a:cs typeface="Century" panose="02040604050505020304" pitchFamily="18" charset="0"/>
              </a:rPr>
              <a:t>Evaluation Outcomes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customers’ experiences </a:t>
            </a:r>
          </a:p>
          <a:p>
            <a:pPr lvl="1"/>
            <a:r>
              <a:rPr lang="en-US" altLang="en-US" dirty="0"/>
              <a:t>Surpass their expectations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delighted</a:t>
            </a:r>
          </a:p>
          <a:p>
            <a:pPr lvl="1"/>
            <a:r>
              <a:rPr lang="en-US" altLang="en-US" dirty="0"/>
              <a:t>Meet their expectations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dirty="0"/>
              <a:t>satisfied</a:t>
            </a:r>
          </a:p>
          <a:p>
            <a:pPr lvl="1"/>
            <a:r>
              <a:rPr lang="en-US" altLang="en-US" dirty="0"/>
              <a:t>Fall short of their expectations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dirty="0"/>
              <a:t>dissatisfied</a:t>
            </a:r>
          </a:p>
          <a:p>
            <a:r>
              <a:rPr lang="en-US" altLang="en-US" dirty="0"/>
              <a:t>Low-involvement purchases </a:t>
            </a:r>
          </a:p>
          <a:p>
            <a:pPr lvl="1"/>
            <a:r>
              <a:rPr lang="en-US" altLang="en-US" dirty="0"/>
              <a:t>Evaluation is instantaneous </a:t>
            </a:r>
          </a:p>
          <a:p>
            <a:pPr lvl="1"/>
            <a:r>
              <a:rPr lang="en-US" altLang="en-US" dirty="0"/>
              <a:t>Expectations are usually latent</a:t>
            </a:r>
          </a:p>
          <a:p>
            <a:r>
              <a:rPr lang="en-US" altLang="en-US" dirty="0"/>
              <a:t>Higher-involvement purchases</a:t>
            </a:r>
          </a:p>
          <a:p>
            <a:pPr lvl="1"/>
            <a:r>
              <a:rPr lang="en-US" altLang="en-US" dirty="0"/>
              <a:t>Evaluation is deliberative and conscious </a:t>
            </a:r>
          </a:p>
          <a:p>
            <a:pPr lvl="1"/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  <a:t>Customer Evaluations</a:t>
            </a:r>
            <a:br>
              <a:rPr lang="en-US" altLang="en-US" sz="2800" dirty="0">
                <a:latin typeface="Century" panose="02040604050505020304" pitchFamily="18" charset="0"/>
                <a:cs typeface="Century" panose="02040604050505020304" pitchFamily="18" charset="0"/>
              </a:rPr>
            </a:br>
            <a:r>
              <a:rPr lang="en-US" altLang="en-US" sz="2000" dirty="0" smtClean="0">
                <a:latin typeface="Century" panose="02040604050505020304" pitchFamily="18" charset="0"/>
                <a:cs typeface="Century" panose="02040604050505020304" pitchFamily="18" charset="0"/>
              </a:rPr>
              <a:t>(slide 3 of 3)</a:t>
            </a:r>
            <a:endParaRPr lang="en-US" altLang="en-US" sz="2800" dirty="0">
              <a:latin typeface="Century" panose="02040604050505020304" pitchFamily="18" charset="0"/>
              <a:cs typeface="Century" panose="02040604050505020304" pitchFamily="18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620000" cy="4343400"/>
          </a:xfrm>
        </p:spPr>
        <p:txBody>
          <a:bodyPr/>
          <a:lstStyle/>
          <a:p>
            <a:r>
              <a:rPr lang="en-US" altLang="en-US"/>
              <a:t>Search goods</a:t>
            </a:r>
          </a:p>
          <a:p>
            <a:pPr lvl="1"/>
            <a:r>
              <a:rPr lang="en-US" altLang="en-US"/>
              <a:t>Evaluate obvious qualities; straightforward</a:t>
            </a:r>
          </a:p>
          <a:p>
            <a:r>
              <a:rPr lang="en-US" altLang="en-US"/>
              <a:t>Experiential purchases</a:t>
            </a:r>
          </a:p>
          <a:p>
            <a:pPr lvl="1"/>
            <a:r>
              <a:rPr lang="en-US" altLang="en-US"/>
              <a:t>Evaluate after trial/consumption</a:t>
            </a:r>
          </a:p>
          <a:p>
            <a:pPr lvl="1"/>
            <a:r>
              <a:rPr lang="en-US" altLang="en-US"/>
              <a:t>Expectations might not be fully formed; the experience shapes evaluation &amp; expectations</a:t>
            </a:r>
          </a:p>
          <a:p>
            <a:r>
              <a:rPr lang="en-US" altLang="en-US"/>
              <a:t>Credence purchases</a:t>
            </a:r>
          </a:p>
          <a:p>
            <a:pPr lvl="1"/>
            <a:r>
              <a:rPr lang="en-US" altLang="en-US"/>
              <a:t>Don’t have expertise to evaluate</a:t>
            </a:r>
          </a:p>
          <a:p>
            <a:pPr lvl="1"/>
            <a:r>
              <a:rPr lang="en-US" altLang="en-US"/>
              <a:t>Evaluate what one can (price, looks, etc.)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anose="02040604050505020304" pitchFamily="18" charset="0"/>
                <a:cs typeface="Century" panose="02040604050505020304" pitchFamily="18" charset="0"/>
              </a:rPr>
              <a:t>Sources of Expectations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772400" cy="4343400"/>
          </a:xfrm>
        </p:spPr>
        <p:txBody>
          <a:bodyPr/>
          <a:lstStyle/>
          <a:p>
            <a:r>
              <a:rPr lang="en-US" altLang="en-US"/>
              <a:t>Personal experience</a:t>
            </a:r>
          </a:p>
          <a:p>
            <a:pPr lvl="1"/>
            <a:r>
              <a:rPr lang="en-US" altLang="en-US"/>
              <a:t>Consumers trust their own experience</a:t>
            </a:r>
          </a:p>
          <a:p>
            <a:pPr lvl="1"/>
            <a:r>
              <a:rPr lang="en-US" altLang="en-US"/>
              <a:t>Experience can be direct or indirect</a:t>
            </a:r>
          </a:p>
          <a:p>
            <a:r>
              <a:rPr lang="en-US" altLang="en-US"/>
              <a:t>Friends and experts</a:t>
            </a:r>
          </a:p>
          <a:p>
            <a:pPr lvl="1"/>
            <a:r>
              <a:rPr lang="en-US" altLang="en-US"/>
              <a:t>Trust those with no commercial gain</a:t>
            </a:r>
          </a:p>
          <a:p>
            <a:r>
              <a:rPr lang="en-US" altLang="en-US"/>
              <a:t>Marketing mix elements</a:t>
            </a:r>
          </a:p>
          <a:p>
            <a:pPr lvl="1"/>
            <a:r>
              <a:rPr lang="en-US" altLang="en-US"/>
              <a:t>Ads, price, retail atmosphere, etc.</a:t>
            </a:r>
          </a:p>
          <a:p>
            <a:r>
              <a:rPr lang="en-US" altLang="en-US"/>
              <a:t>Third-party communications</a:t>
            </a:r>
          </a:p>
          <a:p>
            <a:pPr lvl="1"/>
            <a:r>
              <a:rPr lang="en-US" altLang="en-US"/>
              <a:t>e.g., </a:t>
            </a:r>
            <a:r>
              <a:rPr lang="en-US" altLang="en-US" i="0"/>
              <a:t>Consumer Reports</a:t>
            </a:r>
            <a:r>
              <a:rPr lang="en-US" altLang="en-US"/>
              <a:t>, books, and Internet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19116</TotalTime>
  <Words>789</Words>
  <Application>Microsoft Office PowerPoint</Application>
  <PresentationFormat>On-screen Show (4:3)</PresentationFormat>
  <Paragraphs>156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ＭＳ Ｐゴシック</vt:lpstr>
      <vt:lpstr>Arial</vt:lpstr>
      <vt:lpstr>Calibri</vt:lpstr>
      <vt:lpstr>Century</vt:lpstr>
      <vt:lpstr>Times</vt:lpstr>
      <vt:lpstr>Wingdings</vt:lpstr>
      <vt:lpstr>Blank Presentation</vt:lpstr>
      <vt:lpstr>1_Blank Presentation</vt:lpstr>
      <vt:lpstr>PowerPoint Presentation</vt:lpstr>
      <vt:lpstr>Customer Satisfaction and Customer Relationships</vt:lpstr>
      <vt:lpstr>Marketing Framework</vt:lpstr>
      <vt:lpstr>Discussion Questions #1</vt:lpstr>
      <vt:lpstr>Customer Evaluations (slide 1 of 3)</vt:lpstr>
      <vt:lpstr>Customer Evaluations (slide 2 of 3)</vt:lpstr>
      <vt:lpstr>Evaluation Outcomes</vt:lpstr>
      <vt:lpstr>Customer Evaluations (slide 3 of 3)</vt:lpstr>
      <vt:lpstr>Sources of Expectations</vt:lpstr>
      <vt:lpstr>Expectation and Experience</vt:lpstr>
      <vt:lpstr>Expectation &amp; Experience: Flowcharts</vt:lpstr>
      <vt:lpstr>Types of Expectations</vt:lpstr>
      <vt:lpstr>Customer Value</vt:lpstr>
      <vt:lpstr>Expectations</vt:lpstr>
      <vt:lpstr>Measurement</vt:lpstr>
      <vt:lpstr>Customer Dissatisfaction</vt:lpstr>
      <vt:lpstr>Customer Relationship Marketing (slide 1 of 2)</vt:lpstr>
      <vt:lpstr>Customer Relationship Marketing (slide 2 of 2)</vt:lpstr>
      <vt:lpstr>Discussion Question #2</vt:lpstr>
      <vt:lpstr>Customer Database Information</vt:lpstr>
      <vt:lpstr>CRM</vt:lpstr>
      <vt:lpstr>Customer Lifetime Value (slide 1 of 2)</vt:lpstr>
      <vt:lpstr>Customer Lifetime Value (slide 2 of 2)</vt:lpstr>
      <vt:lpstr>Customer Lifetime Value Example</vt:lpstr>
      <vt:lpstr>Managerial Recap (slide 1 of 2)</vt:lpstr>
      <vt:lpstr>Managerial Recap (slide 2 of 2)</vt:lpstr>
    </vt:vector>
  </TitlesOfParts>
  <Company>ted knapke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Management</dc:title>
  <dc:creator>ted knapke</dc:creator>
  <cp:lastModifiedBy>Leslie Kauffman</cp:lastModifiedBy>
  <cp:revision>511</cp:revision>
  <dcterms:created xsi:type="dcterms:W3CDTF">2011-05-18T16:06:45Z</dcterms:created>
  <dcterms:modified xsi:type="dcterms:W3CDTF">2016-10-20T07:03:43Z</dcterms:modified>
</cp:coreProperties>
</file>