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09" r:id="rId2"/>
  </p:sldMasterIdLst>
  <p:notesMasterIdLst>
    <p:notesMasterId r:id="rId43"/>
  </p:notesMasterIdLst>
  <p:handoutMasterIdLst>
    <p:handoutMasterId r:id="rId44"/>
  </p:handoutMasterIdLst>
  <p:sldIdLst>
    <p:sldId id="347" r:id="rId3"/>
    <p:sldId id="258" r:id="rId4"/>
    <p:sldId id="300" r:id="rId5"/>
    <p:sldId id="306" r:id="rId6"/>
    <p:sldId id="301" r:id="rId7"/>
    <p:sldId id="302" r:id="rId8"/>
    <p:sldId id="303" r:id="rId9"/>
    <p:sldId id="307" r:id="rId10"/>
    <p:sldId id="304" r:id="rId11"/>
    <p:sldId id="305" r:id="rId12"/>
    <p:sldId id="308" r:id="rId13"/>
    <p:sldId id="309" r:id="rId14"/>
    <p:sldId id="343" r:id="rId15"/>
    <p:sldId id="312" r:id="rId16"/>
    <p:sldId id="314" r:id="rId17"/>
    <p:sldId id="316" r:id="rId18"/>
    <p:sldId id="313" r:id="rId19"/>
    <p:sldId id="317" r:id="rId20"/>
    <p:sldId id="310" r:id="rId21"/>
    <p:sldId id="320" r:id="rId22"/>
    <p:sldId id="342" r:id="rId23"/>
    <p:sldId id="321" r:id="rId24"/>
    <p:sldId id="322" r:id="rId25"/>
    <p:sldId id="323" r:id="rId26"/>
    <p:sldId id="324" r:id="rId27"/>
    <p:sldId id="325" r:id="rId28"/>
    <p:sldId id="327" r:id="rId29"/>
    <p:sldId id="328" r:id="rId30"/>
    <p:sldId id="330" r:id="rId31"/>
    <p:sldId id="344" r:id="rId32"/>
    <p:sldId id="341" r:id="rId33"/>
    <p:sldId id="332" r:id="rId34"/>
    <p:sldId id="333" r:id="rId35"/>
    <p:sldId id="334" r:id="rId36"/>
    <p:sldId id="335" r:id="rId37"/>
    <p:sldId id="336" r:id="rId38"/>
    <p:sldId id="338" r:id="rId39"/>
    <p:sldId id="345" r:id="rId40"/>
    <p:sldId id="346" r:id="rId41"/>
    <p:sldId id="34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E8E"/>
    <a:srgbClr val="000000"/>
    <a:srgbClr val="5C5449"/>
    <a:srgbClr val="A90015"/>
    <a:srgbClr val="3F7681"/>
    <a:srgbClr val="627A91"/>
    <a:srgbClr val="002956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246" autoAdjust="0"/>
  </p:normalViewPr>
  <p:slideViewPr>
    <p:cSldViewPr>
      <p:cViewPr varScale="1">
        <p:scale>
          <a:sx n="88" d="100"/>
          <a:sy n="88" d="100"/>
        </p:scale>
        <p:origin x="1080" y="90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201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99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E5174695-AA4B-4244-B25E-751CC7B32657}" type="datetime1">
              <a:rPr lang="en-US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5F3B344C-1841-4C84-98F1-A13DFBB5D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9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2B2845DE-58B7-4782-B8F4-EF2623B757BA}" type="datetime1">
              <a:rPr lang="en-US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DD7963BF-466C-4D2B-8A84-F4F7AF88A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6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52A6DC-0EC2-4ADE-9077-85370BA2320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2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13234F-80CB-4E85-A31A-D843B9542D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7A1321E-7C01-475B-A514-1FF663E00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29AD8C5-C87E-42BF-ABCB-FC161603B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526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9624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895336C-F44F-4347-8458-75E43B0CF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7B90010-8F30-48E2-8559-5C7310987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971C93F-3AA5-4514-A1EA-6829120E7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-92075"/>
            <a:ext cx="9186863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285B9F9-E13A-4900-AF1D-D772FB9AAF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C3478E3-5FFF-405D-B3EF-0071A2FF7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0" hangingPunct="0">
              <a:defRPr/>
            </a:pPr>
            <a:r>
              <a:rPr lang="en-US" sz="800" dirty="0">
                <a:cs typeface="+mn-cs"/>
              </a:rPr>
              <a:t>© 2018 </a:t>
            </a:r>
            <a:r>
              <a:rPr lang="en-US" sz="800" dirty="0" err="1">
                <a:cs typeface="+mn-cs"/>
              </a:rPr>
              <a:t>Cengage</a:t>
            </a:r>
            <a:r>
              <a:rPr lang="en-US" sz="800" dirty="0">
                <a:cs typeface="+mn-cs"/>
              </a:rPr>
              <a:t> Learning</a:t>
            </a:r>
            <a:r>
              <a:rPr lang="en-US" sz="800" baseline="30000" dirty="0">
                <a:cs typeface="+mn-cs"/>
              </a:rPr>
              <a:t>®.</a:t>
            </a:r>
            <a:r>
              <a:rPr lang="en-US" sz="800" dirty="0">
                <a:cs typeface="+mn-cs"/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8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3.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6" r:id="rId2"/>
    <p:sldLayoutId id="2147483997" r:id="rId3"/>
    <p:sldLayoutId id="2147483998" r:id="rId4"/>
    <p:sldLayoutId id="2147484002" r:id="rId5"/>
    <p:sldLayoutId id="2147484003" r:id="rId6"/>
    <p:sldLayoutId id="2147484004" r:id="rId7"/>
    <p:sldLayoutId id="2147483999" r:id="rId8"/>
    <p:sldLayoutId id="2147484005" r:id="rId9"/>
    <p:sldLayoutId id="2147484006" r:id="rId10"/>
    <p:sldLayoutId id="2147484007" r:id="rId11"/>
    <p:sldLayoutId id="2147484008" r:id="rId12"/>
    <p:sldLayoutId id="2147484000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eaLnBrk="0" hangingPunct="0"/>
            <a:fld id="{EF17EF33-494F-4B1D-91EA-4BD5E43CFCE4}" type="slidenum">
              <a:rPr lang="en-US" altLang="en-US">
                <a:ea typeface="ＭＳ Ｐゴシック" panose="020B0600070205080204" pitchFamily="34" charset="-128"/>
                <a:cs typeface="+mn-cs"/>
              </a:rPr>
              <a:pPr eaLnBrk="0" hangingPunct="0"/>
              <a:t>‹#›</a:t>
            </a:fld>
            <a:endParaRPr lang="en-US" altLang="en-US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0" hangingPunct="0">
              <a:defRPr/>
            </a:pPr>
            <a:r>
              <a:rPr lang="en-US" sz="800" dirty="0">
                <a:solidFill>
                  <a:srgbClr val="000000"/>
                </a:solidFill>
                <a:cs typeface="+mn-cs"/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  <a:cs typeface="+mn-cs"/>
              </a:rPr>
              <a:t>®</a:t>
            </a:r>
            <a:r>
              <a:rPr lang="en-US" sz="800" dirty="0">
                <a:solidFill>
                  <a:srgbClr val="000000"/>
                </a:solidFill>
                <a:cs typeface="+mn-cs"/>
              </a:rPr>
              <a:t>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  <a:cs typeface="+mn-cs"/>
              </a:rPr>
              <a:t>© 2018 Cengage Learning. All Rights Reserved.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Types of Segmentation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2 of 2)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One-to-one marketing</a:t>
            </a:r>
          </a:p>
          <a:p>
            <a:pPr lvl="1"/>
            <a:r>
              <a:rPr lang="en-US" altLang="en-US" dirty="0"/>
              <a:t>Each customer serves as a segment</a:t>
            </a:r>
          </a:p>
          <a:p>
            <a:pPr lvl="1"/>
            <a:r>
              <a:rPr lang="en-US" altLang="en-US" dirty="0"/>
              <a:t>Product is tailored for each person’s desires</a:t>
            </a:r>
          </a:p>
          <a:p>
            <a:pPr lvl="1"/>
            <a:r>
              <a:rPr lang="en-US" altLang="en-US" dirty="0"/>
              <a:t>Is usually more effective in meeting customers’ needs  but hard to achieve efficiently and may involve quality issues</a:t>
            </a:r>
          </a:p>
          <a:p>
            <a:pPr lvl="2"/>
            <a:r>
              <a:rPr lang="en-US" altLang="en-US" dirty="0"/>
              <a:t>e.g., Dell allows customers to “build” their own computers; however, options are limited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List companies/products that are close to providing </a:t>
            </a:r>
          </a:p>
          <a:p>
            <a:pPr marL="914400" lvl="1" indent="-514350"/>
            <a:r>
              <a:rPr lang="en-US" altLang="en-US" dirty="0"/>
              <a:t>One-to-one marketing and </a:t>
            </a:r>
          </a:p>
          <a:p>
            <a:pPr marL="914400" lvl="1" indent="-514350"/>
            <a:r>
              <a:rPr lang="en-US" altLang="en-US" dirty="0"/>
              <a:t>Mass marketing.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What are the pros/cons of mass marketing?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What are the pros/cons of one-to-one marketing?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Segmentation</a:t>
            </a:r>
            <a:b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Segmentation falls between one-to-one and mass marketing</a:t>
            </a:r>
          </a:p>
          <a:p>
            <a:pPr lvl="1"/>
            <a:r>
              <a:rPr lang="en-US" altLang="en-US" dirty="0"/>
              <a:t>As segment size increases, segments become more heterogeneous </a:t>
            </a:r>
          </a:p>
          <a:p>
            <a:pPr lvl="1"/>
            <a:r>
              <a:rPr lang="en-US" altLang="en-US" dirty="0"/>
              <a:t>As segment size decreases, segments become less profitable</a:t>
            </a:r>
          </a:p>
          <a:p>
            <a:pPr lvl="1"/>
            <a:r>
              <a:rPr lang="en-US" altLang="en-US" dirty="0"/>
              <a:t>Marketers need the “optimal” segment size </a:t>
            </a:r>
          </a:p>
          <a:p>
            <a:r>
              <a:rPr lang="en-US" altLang="en-US" dirty="0"/>
              <a:t>Niche</a:t>
            </a:r>
          </a:p>
          <a:p>
            <a:pPr lvl="1"/>
            <a:r>
              <a:rPr lang="en-US" altLang="en-US" dirty="0"/>
              <a:t>Targeting small market that firm serves well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Bases for Segmenting in B2C</a:t>
            </a:r>
          </a:p>
        </p:txBody>
      </p:sp>
      <p:pic>
        <p:nvPicPr>
          <p:cNvPr id="21507" name="Picture 2" descr="Figure 3.2 Bases for Segmenting in  B2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9850" y="1671638"/>
            <a:ext cx="6464300" cy="4505325"/>
          </a:xfrm>
          <a:noFill/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Segmentation: Demographics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 dirty="0"/>
              <a:t>Demographics </a:t>
            </a:r>
          </a:p>
          <a:p>
            <a:pPr lvl="1"/>
            <a:r>
              <a:rPr lang="en-US" altLang="en-US" dirty="0"/>
              <a:t>Gender, age, household composition, stage in life cycle, education, income, ethnicity</a:t>
            </a:r>
          </a:p>
          <a:p>
            <a:r>
              <a:rPr lang="en-US" altLang="en-US" dirty="0"/>
              <a:t>Demographic variables are clear and easy to recognize</a:t>
            </a:r>
          </a:p>
          <a:p>
            <a:pPr lvl="1"/>
            <a:r>
              <a:rPr lang="en-US" altLang="en-US" dirty="0"/>
              <a:t>However, they border on being simplistic stereotypes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Segmentation: Geographic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 dirty="0"/>
              <a:t>Geographic distinctions between customers can change preferences/needs</a:t>
            </a:r>
          </a:p>
          <a:p>
            <a:pPr lvl="1"/>
            <a:r>
              <a:rPr lang="en-US" altLang="en-US" dirty="0"/>
              <a:t>Cultural differences can exist between countries or within a country</a:t>
            </a:r>
          </a:p>
          <a:p>
            <a:pPr lvl="2"/>
            <a:r>
              <a:rPr lang="en-US" altLang="en-US" dirty="0"/>
              <a:t>e.g., Southern USA prefers spicier food</a:t>
            </a:r>
          </a:p>
          <a:p>
            <a:pPr lvl="1"/>
            <a:r>
              <a:rPr lang="en-US" altLang="en-US" dirty="0"/>
              <a:t>Urban living is different than small town</a:t>
            </a:r>
          </a:p>
          <a:p>
            <a:pPr lvl="2"/>
            <a:r>
              <a:rPr lang="en-US" altLang="en-US" dirty="0"/>
              <a:t>e.g., NYC residents want smaller dishwashers</a:t>
            </a:r>
          </a:p>
          <a:p>
            <a:pPr lvl="1"/>
            <a:r>
              <a:rPr lang="en-US" altLang="en-US" dirty="0"/>
              <a:t>Hot climates require different products than cold climates</a:t>
            </a:r>
          </a:p>
          <a:p>
            <a:pPr lvl="2"/>
            <a:r>
              <a:rPr lang="en-US" altLang="en-US" dirty="0"/>
              <a:t>e.g., Minnesotans need snow-blowers</a:t>
            </a:r>
          </a:p>
          <a:p>
            <a:pPr lvl="2"/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Segmentation: Geographic/Demographic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526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Combining geographic and demographic information can be powerful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pic>
        <p:nvPicPr>
          <p:cNvPr id="24580" name="Picture 6" descr="Figure 3.3 Prizm Segment Samp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4875" y="2909888"/>
            <a:ext cx="479425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Segmentation: Psychological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Psychological: get inside the heads and hearts of customers</a:t>
            </a:r>
          </a:p>
          <a:p>
            <a:pPr lvl="1"/>
            <a:r>
              <a:rPr lang="en-US" altLang="en-US" sz="1800" dirty="0"/>
              <a:t>Attitudes: e.g., Favorable attitude toward “green” products </a:t>
            </a:r>
          </a:p>
          <a:p>
            <a:pPr lvl="1"/>
            <a:r>
              <a:rPr lang="en-US" altLang="en-US" sz="1800" dirty="0"/>
              <a:t>Knowledge &amp; awareness: e.g., Don’t know about the product </a:t>
            </a:r>
          </a:p>
          <a:p>
            <a:pPr lvl="1"/>
            <a:r>
              <a:rPr lang="en-US" altLang="en-US" sz="1800" dirty="0"/>
              <a:t>Wants and needs: e.g., Need for safety</a:t>
            </a:r>
          </a:p>
          <a:p>
            <a:pPr lvl="1"/>
            <a:r>
              <a:rPr lang="en-US" altLang="en-US" sz="1800" dirty="0"/>
              <a:t>Affiliations: e.g., Members of the AMA</a:t>
            </a:r>
          </a:p>
          <a:p>
            <a:pPr lvl="1"/>
            <a:r>
              <a:rPr lang="en-US" altLang="en-US" sz="1800" dirty="0"/>
              <a:t>Traits: e.g., Extroverts who want to socialize</a:t>
            </a:r>
          </a:p>
          <a:p>
            <a:pPr lvl="1"/>
            <a:r>
              <a:rPr lang="en-US" altLang="en-US" sz="1800" dirty="0"/>
              <a:t>Expertise &amp; involvement: e.g., New motorcycle enthusiasts</a:t>
            </a:r>
          </a:p>
          <a:p>
            <a:pPr lvl="1"/>
            <a:r>
              <a:rPr lang="en-US" altLang="en-US" sz="1800" dirty="0"/>
              <a:t>Brand attributes sought: e.g., Low price and red color</a:t>
            </a:r>
          </a:p>
          <a:p>
            <a:pPr lvl="1"/>
            <a:r>
              <a:rPr lang="en-US" altLang="en-US" sz="1800" dirty="0"/>
              <a:t>Risk orientation: e.g., Risk-adverse late technology adopters</a:t>
            </a:r>
          </a:p>
          <a:p>
            <a:pPr lvl="1"/>
            <a:r>
              <a:rPr lang="en-US" altLang="en-US" sz="1800" dirty="0"/>
              <a:t>Aspirations: e.g., Want to be a better cook </a:t>
            </a:r>
          </a:p>
          <a:p>
            <a:r>
              <a:rPr lang="en-US" altLang="en-US" dirty="0"/>
              <a:t>Vary in terms of relevancy to the product </a:t>
            </a:r>
          </a:p>
          <a:p>
            <a:pPr>
              <a:buFont typeface="Times" pitchFamily="-108" charset="0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Segmentation: Psychological/Lifestyle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Psychological &amp; lifestyle</a:t>
            </a:r>
          </a:p>
          <a:p>
            <a:pPr lvl="2"/>
            <a:r>
              <a:rPr lang="en-US" altLang="en-US" dirty="0"/>
              <a:t>e.g., Gardeners, food connoisseurs</a:t>
            </a:r>
          </a:p>
          <a:p>
            <a:pPr lvl="2">
              <a:buFontTx/>
              <a:buNone/>
            </a:pPr>
            <a:endParaRPr lang="en-US" altLang="en-US" dirty="0"/>
          </a:p>
          <a:p>
            <a:r>
              <a:rPr lang="en-US" altLang="en-US" dirty="0"/>
              <a:t>VALS: psychographic segmentation tool </a:t>
            </a:r>
          </a:p>
          <a:p>
            <a:pPr lvl="1"/>
            <a:r>
              <a:rPr lang="en-US" altLang="en-US" dirty="0"/>
              <a:t>Marketers determine people’s attitudes and what they value and use this knowledge to communicate effectively  </a:t>
            </a:r>
          </a:p>
          <a:p>
            <a:pPr lvl="2"/>
            <a:r>
              <a:rPr lang="en-US" altLang="en-US" dirty="0"/>
              <a:t>e.g., Strivers are trendy, like to impress, often impulsive </a:t>
            </a:r>
          </a:p>
          <a:p>
            <a:pPr>
              <a:buFont typeface="Times" pitchFamily="-108" charset="0"/>
              <a:buNone/>
            </a:pPr>
            <a:endParaRPr lang="en-US" altLang="en-US" b="1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Segmentation: Behavioral</a:t>
            </a:r>
            <a:br>
              <a:rPr lang="en-US" altLang="en-US" sz="2800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Behavioral: behaviors people engage in</a:t>
            </a:r>
          </a:p>
          <a:p>
            <a:pPr lvl="1"/>
            <a:r>
              <a:rPr lang="en-US" altLang="en-US" dirty="0"/>
              <a:t>Attitudes can’t be observed; behaviors can</a:t>
            </a:r>
          </a:p>
          <a:p>
            <a:pPr lvl="1"/>
            <a:r>
              <a:rPr lang="en-US" altLang="en-US" dirty="0"/>
              <a:t>Intentions do not always equal behaviors </a:t>
            </a:r>
          </a:p>
          <a:p>
            <a:pPr lvl="1"/>
            <a:r>
              <a:rPr lang="en-US" altLang="en-US" dirty="0"/>
              <a:t>Behaviors help predict future behavior</a:t>
            </a:r>
          </a:p>
          <a:p>
            <a:r>
              <a:rPr lang="en-US" altLang="en-US" dirty="0"/>
              <a:t>Current users; Nonusers</a:t>
            </a:r>
          </a:p>
          <a:p>
            <a:pPr lvl="1"/>
            <a:r>
              <a:rPr lang="en-US" altLang="en-US" dirty="0"/>
              <a:t>Nonusers may use competitors or don’t buy</a:t>
            </a:r>
          </a:p>
          <a:p>
            <a:pPr lvl="2"/>
            <a:r>
              <a:rPr lang="en-US" altLang="en-US" dirty="0"/>
              <a:t>80:20: 80% of sales come from 20% of customers</a:t>
            </a:r>
          </a:p>
          <a:p>
            <a:pPr lvl="2"/>
            <a:r>
              <a:rPr lang="en-US" altLang="en-US" dirty="0"/>
              <a:t>It costs 6 times more to acquire a new customer compared to retaining a loyal one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3</a:t>
            </a:r>
          </a:p>
        </p:txBody>
      </p:sp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2057400"/>
            <a:ext cx="6934200" cy="1752600"/>
          </a:xfrm>
        </p:spPr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Segmentation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0668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0" name="Slide Number Placeholder 6"/>
          <p:cNvSpPr txBox="1">
            <a:spLocks/>
          </p:cNvSpPr>
          <p:nvPr/>
        </p:nvSpPr>
        <p:spPr>
          <a:xfrm>
            <a:off x="8458200" y="6553200"/>
            <a:ext cx="4572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t>3. 2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Segmentation: Behavioral</a:t>
            </a:r>
            <a:b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Patterns of co-purchasing</a:t>
            </a:r>
          </a:p>
          <a:p>
            <a:pPr lvl="1">
              <a:defRPr/>
            </a:pPr>
            <a:r>
              <a:rPr lang="en-US" dirty="0"/>
              <a:t>Purchase a new house, usually purchase new appliances, curtains, etc. </a:t>
            </a:r>
          </a:p>
          <a:p>
            <a:pPr lvl="1">
              <a:defRPr/>
            </a:pPr>
            <a:r>
              <a:rPr lang="en-US" dirty="0"/>
              <a:t>Create opportunities for cross-selling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#3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bases should you use when segmenting a market?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/>
              <a:t>A music lesson business?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/>
              <a:t>A mayoral candidate?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/>
              <a:t>A grocery store?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B2B Compared to B2C Segmentation</a:t>
            </a:r>
          </a:p>
        </p:txBody>
      </p:sp>
      <p:pic>
        <p:nvPicPr>
          <p:cNvPr id="30725" name="Picture 7" descr="Figure 3.4 Segmenting Consumers &amp; Busin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425" y="1447800"/>
            <a:ext cx="66611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Primary distinction between B2B &amp; B2C is that the data sources are different</a:t>
            </a:r>
          </a:p>
          <a:p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Concept in Action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Insurance industry example</a:t>
            </a:r>
          </a:p>
          <a:p>
            <a:pPr lvl="1"/>
            <a:r>
              <a:rPr lang="en-US" altLang="en-US"/>
              <a:t>Industry is large and competitive</a:t>
            </a:r>
          </a:p>
          <a:p>
            <a:pPr lvl="1"/>
            <a:r>
              <a:rPr lang="en-US" altLang="en-US"/>
              <a:t>Segment market using cluster analysis</a:t>
            </a:r>
          </a:p>
          <a:p>
            <a:pPr lvl="2"/>
            <a:r>
              <a:rPr lang="en-US" altLang="en-US"/>
              <a:t>Survey customers; identify questions where there is variability in responses</a:t>
            </a:r>
          </a:p>
          <a:p>
            <a:pPr lvl="2"/>
            <a:r>
              <a:rPr lang="en-US" altLang="en-US"/>
              <a:t>If no variability in responses, do not segment on that variable</a:t>
            </a:r>
          </a:p>
          <a:p>
            <a:pPr lvl="3"/>
            <a:r>
              <a:rPr lang="en-US" altLang="en-US"/>
              <a:t>Useful segmentation has variation across groups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Concept in Action: Discussion Question</a:t>
            </a:r>
          </a:p>
        </p:txBody>
      </p:sp>
      <p:sp>
        <p:nvSpPr>
          <p:cNvPr id="32771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Which variables would you segment on?</a:t>
            </a:r>
          </a:p>
        </p:txBody>
      </p:sp>
      <p:pic>
        <p:nvPicPr>
          <p:cNvPr id="32772" name="Picture 6" descr="Figure 3.5 Insurance: Looking for Segmentation Vari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2439988"/>
            <a:ext cx="727710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How to Segment the Market</a:t>
            </a:r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sz="2800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Iterate between two approaches</a:t>
            </a:r>
          </a:p>
          <a:p>
            <a:pPr lvl="1">
              <a:defRPr/>
            </a:pPr>
            <a:r>
              <a:rPr lang="en-US" dirty="0"/>
              <a:t>Managerial: top-down ideation </a:t>
            </a:r>
          </a:p>
          <a:p>
            <a:pPr lvl="1">
              <a:defRPr/>
            </a:pPr>
            <a:r>
              <a:rPr lang="en-US" dirty="0"/>
              <a:t>Customer-based: bottom-up customer needs assessment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Doing both approaches is important</a:t>
            </a:r>
          </a:p>
          <a:p>
            <a:pPr lvl="1">
              <a:defRPr/>
            </a:pPr>
            <a:r>
              <a:rPr lang="en-US" dirty="0"/>
              <a:t>Managers may hold beliefs that are not consistent with systematically gathered data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How to Segment the Market</a:t>
            </a:r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Begin with understanding the marketplace and then gather information on the customer’s perspective</a:t>
            </a:r>
          </a:p>
          <a:p>
            <a:pPr lvl="1"/>
            <a:r>
              <a:rPr lang="en-US" altLang="en-US" dirty="0"/>
              <a:t>A segment may look desirable in terms of size and growth but be saturated with competitors and not consistent with firm goals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How to Evaluate Segmentation Schemes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sz="2000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Does the segmentation scheme have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Data to identify segments?</a:t>
            </a:r>
          </a:p>
          <a:p>
            <a:pPr marL="1200150" lvl="2" indent="-285750">
              <a:defRPr/>
            </a:pPr>
            <a:r>
              <a:rPr lang="en-US" dirty="0"/>
              <a:t>Census data: available but may not be useful</a:t>
            </a:r>
          </a:p>
          <a:p>
            <a:pPr marL="1200150" lvl="2" indent="-285750">
              <a:defRPr/>
            </a:pPr>
            <a:r>
              <a:rPr lang="en-US" dirty="0"/>
              <a:t>VALS &amp; Prizm: expensive </a:t>
            </a:r>
          </a:p>
          <a:p>
            <a:pPr marL="1200150" lvl="2" indent="-285750">
              <a:defRPr/>
            </a:pPr>
            <a:r>
              <a:rPr lang="en-US" dirty="0"/>
              <a:t>Specific survey may not be available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Databases to access segments?</a:t>
            </a:r>
          </a:p>
          <a:p>
            <a:pPr marL="1200150" lvl="2" indent="-285750">
              <a:defRPr/>
            </a:pPr>
            <a:r>
              <a:rPr lang="en-US" dirty="0"/>
              <a:t>Databases that give access to the specific people within your chosen segments </a:t>
            </a:r>
          </a:p>
          <a:p>
            <a:pPr>
              <a:buFont typeface="Times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How to Evaluate Segmentation Schemes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Does the segmentation scheme have</a:t>
            </a:r>
          </a:p>
          <a:p>
            <a:pPr marL="800100" lvl="1" indent="-400050">
              <a:buFont typeface="Arial" charset="0"/>
              <a:buAutoNum type="arabicPeriod" startAt="3"/>
              <a:defRPr/>
            </a:pPr>
            <a:r>
              <a:rPr lang="en-US" dirty="0"/>
              <a:t>Profitability?</a:t>
            </a:r>
          </a:p>
          <a:p>
            <a:pPr lvl="2" indent="-342900">
              <a:defRPr/>
            </a:pPr>
            <a:r>
              <a:rPr lang="en-US" dirty="0"/>
              <a:t>Size matters but so does frequency &amp; depth ($) of purchase, price sensitivity, segment stability, growth potential, competitive intensity, etc. </a:t>
            </a:r>
          </a:p>
          <a:p>
            <a:pPr lvl="3" indent="-342900">
              <a:defRPr/>
            </a:pPr>
            <a:r>
              <a:rPr lang="en-US" dirty="0"/>
              <a:t>Use information to estimate segment value</a:t>
            </a:r>
          </a:p>
          <a:p>
            <a:pPr lvl="2" indent="-342900">
              <a:defRPr/>
            </a:pPr>
            <a:r>
              <a:rPr lang="en-US" dirty="0"/>
              <a:t>Be careful not to segment too narrowly</a:t>
            </a:r>
          </a:p>
          <a:p>
            <a:pPr marL="1543050" lvl="3" indent="-285750">
              <a:defRPr/>
            </a:pPr>
            <a:r>
              <a:rPr lang="en-US" dirty="0"/>
              <a:t>Determine what matters to your product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How to Evaluate Segmentation Schemes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Does the segmentation scheme</a:t>
            </a:r>
          </a:p>
          <a:p>
            <a:pPr marL="800100" lvl="1" indent="-400050">
              <a:buFont typeface="+mj-lt"/>
              <a:buAutoNum type="arabicPeriod" startAt="4"/>
              <a:defRPr/>
            </a:pPr>
            <a:r>
              <a:rPr lang="en-US" dirty="0"/>
              <a:t>Fit with corporate goals?</a:t>
            </a:r>
          </a:p>
          <a:p>
            <a:pPr lvl="2" indent="-342900">
              <a:buFont typeface="Arial" pitchFamily="34" charset="0"/>
              <a:buChar char="•"/>
              <a:defRPr/>
            </a:pPr>
            <a:r>
              <a:rPr lang="en-US" dirty="0"/>
              <a:t>Consider your firm’s goals and image</a:t>
            </a:r>
          </a:p>
          <a:p>
            <a:pPr lvl="3" indent="-342900">
              <a:buFont typeface="Arial" pitchFamily="34" charset="0"/>
              <a:buChar char="•"/>
              <a:defRPr/>
            </a:pPr>
            <a:r>
              <a:rPr lang="en-US" dirty="0"/>
              <a:t>e.g., Subzero (high-end refrigeration) does not “fit” with the low-end refrigerator market</a:t>
            </a:r>
          </a:p>
          <a:p>
            <a:pPr marL="914400" lvl="1" indent="-514350">
              <a:buFont typeface="Arial" charset="0"/>
              <a:buAutoNum type="arabicPeriod" startAt="5"/>
              <a:defRPr/>
            </a:pPr>
            <a:r>
              <a:rPr lang="en-US" dirty="0"/>
              <a:t>Actionable?  </a:t>
            </a:r>
          </a:p>
          <a:p>
            <a:pPr lvl="2">
              <a:defRPr/>
            </a:pPr>
            <a:r>
              <a:rPr lang="en-US" dirty="0"/>
              <a:t>Marketers must focus on the right criteria</a:t>
            </a:r>
          </a:p>
          <a:p>
            <a:pPr lvl="2">
              <a:defRPr/>
            </a:pPr>
            <a:r>
              <a:rPr lang="en-US" dirty="0"/>
              <a:t>It is common to link usage, attitudinal, etc., variables to demographic variables to make the segment more actionable</a:t>
            </a:r>
          </a:p>
          <a:p>
            <a:pPr lvl="1" indent="-342900">
              <a:buFont typeface="Arial" pitchFamily="34" charset="0"/>
              <a:buChar char="•"/>
              <a:defRPr/>
            </a:pPr>
            <a:endParaRPr lang="en-US" dirty="0"/>
          </a:p>
          <a:p>
            <a:pPr marL="914400" lvl="1" indent="-514350">
              <a:buFont typeface="Arial" pitchFamily="34" charset="0"/>
              <a:buChar char="•"/>
              <a:defRPr/>
            </a:pPr>
            <a:endParaRPr lang="en-US" dirty="0"/>
          </a:p>
          <a:p>
            <a:pPr marL="514350" indent="-514350">
              <a:buFont typeface="+mj-lt"/>
              <a:buAutoNum type="arabicPeriod" startAt="5"/>
              <a:defRPr/>
            </a:pPr>
            <a:endParaRPr lang="en-US" dirty="0"/>
          </a:p>
          <a:p>
            <a:pPr>
              <a:buFont typeface="Times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Marketing Framework</a:t>
            </a:r>
          </a:p>
        </p:txBody>
      </p:sp>
      <p:pic>
        <p:nvPicPr>
          <p:cNvPr id="1126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16000" y="2057400"/>
            <a:ext cx="7112000" cy="3733800"/>
          </a:xfrm>
          <a:noFill/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Anatomy of a Market Segment</a:t>
            </a:r>
          </a:p>
        </p:txBody>
      </p:sp>
      <p:pic>
        <p:nvPicPr>
          <p:cNvPr id="38916" name="Picture 2" descr="Anatomy of a Market Segment&#10;Starting point: U.S. population is 320 million&#10;Cut #1: Of the U.S. driving-age population (16 years old &amp; up), 210 million have a driver’s license (i.e., 66%).&#10;Cut #2: To date, there is still little interest in EVs (electric vehicles), due to price, concerns of range, reliability, performance and power. Only about 5% of consumers are interested. Now, down to 10.5 million (still could make a buck!)&#10;Cut #3: Most EVs are priced around 26-32k. Teslas’s at 125. %population with incomes &gt; $100k is 20%, thus now at 2.1 million (again, still could make a buck!) &#10;Tesla might want to advertise to all U.S. consumers, but it would be wiser&#10;(and result in better ROI) to focus on the segment of customers who would&#10;be interested in an EV and who could afford to buy one of thei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0" y="1327150"/>
            <a:ext cx="463550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#4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/>
              <a:t>Develop a segmentation scheme for a new pizza shop located two blocks from campus.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/>
              <a:t>Does your scheme meet all of the criteria for a good segmentation scheme?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Segmentation Strategies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Segments in the Marketplace</a:t>
            </a:r>
          </a:p>
          <a:p>
            <a:pPr>
              <a:buFont typeface="Times" pitchFamily="-108" charset="0"/>
              <a:buNone/>
            </a:pPr>
            <a:endParaRPr lang="en-US" altLang="en-US" dirty="0"/>
          </a:p>
        </p:txBody>
      </p:sp>
      <p:pic>
        <p:nvPicPr>
          <p:cNvPr id="40964" name="Picture 6" descr="Figure 3.6 Segments in the Marketpl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8288" y="2520950"/>
            <a:ext cx="3527425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Segmentation Strategies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Breadth Strategy: Reaching Multiple Segments </a:t>
            </a:r>
          </a:p>
          <a:p>
            <a:endParaRPr lang="en-US" altLang="en-US"/>
          </a:p>
        </p:txBody>
      </p:sp>
      <p:pic>
        <p:nvPicPr>
          <p:cNvPr id="41988" name="Picture 6" descr="Figure 3.7 Breadth Strategy: Reaching Multiple Seg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8" y="2781300"/>
            <a:ext cx="36671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Segmentation Strategies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Depth Strategy: Serving One Segment Well</a:t>
            </a:r>
          </a:p>
        </p:txBody>
      </p:sp>
      <p:pic>
        <p:nvPicPr>
          <p:cNvPr id="43012" name="Picture 6" descr="Figure 3.8 Depth Strategy: Serving One Segment W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9525" y="2617788"/>
            <a:ext cx="404495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Segmentation Strategies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4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Tailored Strategy: Customizing for Segments</a:t>
            </a:r>
          </a:p>
        </p:txBody>
      </p:sp>
      <p:pic>
        <p:nvPicPr>
          <p:cNvPr id="44036" name="Picture 6" descr="Figure 3.9 Tailored Strategy: Customizing for Seg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788" y="2743200"/>
            <a:ext cx="3908425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 #5</a:t>
            </a:r>
          </a:p>
        </p:txBody>
      </p:sp>
      <p:sp>
        <p:nvSpPr>
          <p:cNvPr id="45059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dirty="0"/>
              <a:t>You are currently selling pizza to college students. </a:t>
            </a:r>
            <a:r>
              <a:rPr lang="en-US" altLang="en-US" dirty="0" smtClean="0"/>
              <a:t>Discuss </a:t>
            </a:r>
            <a:r>
              <a:rPr lang="en-US" altLang="en-US" dirty="0"/>
              <a:t>at least two methods to expand your pizza shop business. </a:t>
            </a:r>
          </a:p>
          <a:p>
            <a:endParaRPr lang="en-US" altLang="en-US" dirty="0"/>
          </a:p>
        </p:txBody>
      </p:sp>
      <p:pic>
        <p:nvPicPr>
          <p:cNvPr id="45060" name="Picture 6" descr="Figure 3.10 Serving a Segment and Branching Ou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1863" y="1620838"/>
            <a:ext cx="4740275" cy="2244725"/>
          </a:xfr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Segments should be</a:t>
            </a:r>
          </a:p>
          <a:p>
            <a:pPr lvl="1"/>
            <a:r>
              <a:rPr lang="en-US" altLang="en-US"/>
              <a:t>Profitable</a:t>
            </a:r>
          </a:p>
          <a:p>
            <a:pPr lvl="1"/>
            <a:r>
              <a:rPr lang="en-US" altLang="en-US"/>
              <a:t>Identifiable</a:t>
            </a:r>
          </a:p>
          <a:p>
            <a:pPr lvl="1"/>
            <a:r>
              <a:rPr lang="en-US" altLang="en-US"/>
              <a:t>Accessible</a:t>
            </a:r>
          </a:p>
          <a:p>
            <a:pPr lvl="1"/>
            <a:r>
              <a:rPr lang="en-US" altLang="en-US"/>
              <a:t>Actionable</a:t>
            </a:r>
          </a:p>
          <a:p>
            <a:pPr lvl="1"/>
            <a:r>
              <a:rPr lang="en-US" altLang="en-US"/>
              <a:t>Compatible with company goals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2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Marketers create segments because customers vary in preferences</a:t>
            </a:r>
          </a:p>
          <a:p>
            <a:pPr lvl="1">
              <a:defRPr/>
            </a:pPr>
            <a:r>
              <a:rPr lang="en-US" dirty="0"/>
              <a:t>It is usually impossible to please all customers with one product 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Market segments are groups of customers with similar reactions to the company’s brand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Segments can be formed on nearly any kind of differentiating information </a:t>
            </a:r>
          </a:p>
          <a:p>
            <a:pPr>
              <a:defRPr/>
            </a:pPr>
            <a:r>
              <a:rPr lang="en-US" dirty="0"/>
              <a:t>Segments are best created by iterating between the managerial understanding of the marketplace and good data that may be processed (e.g., via cluster analysis) to identify similarities in purchasing propensities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 #1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Name a product in which everyone wants the same thing. 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4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Segmentation schemes should be </a:t>
            </a:r>
          </a:p>
          <a:p>
            <a:pPr lvl="1"/>
            <a:r>
              <a:rPr lang="en-US" altLang="en-US"/>
              <a:t>Based on data </a:t>
            </a:r>
          </a:p>
          <a:p>
            <a:pPr lvl="1"/>
            <a:r>
              <a:rPr lang="en-US" altLang="en-US"/>
              <a:t>Sustained by a database to help access the customers </a:t>
            </a:r>
          </a:p>
          <a:p>
            <a:pPr lvl="1"/>
            <a:r>
              <a:rPr lang="en-US" altLang="en-US"/>
              <a:t>Profitable enough to serve </a:t>
            </a:r>
          </a:p>
          <a:p>
            <a:pPr lvl="1"/>
            <a:r>
              <a:rPr lang="en-US" altLang="en-US"/>
              <a:t>Sensible with respect to the larger corporate goals and planning</a:t>
            </a:r>
          </a:p>
          <a:p>
            <a:pPr lvl="1"/>
            <a:r>
              <a:rPr lang="en-US" altLang="en-US"/>
              <a:t>Actionable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Segmentation</a:t>
            </a:r>
            <a:br>
              <a:rPr lang="en-US" altLang="en-US" sz="2800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sz="2000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Psychologists </a:t>
            </a:r>
          </a:p>
          <a:p>
            <a:pPr lvl="1"/>
            <a:r>
              <a:rPr lang="en-US" altLang="en-US"/>
              <a:t>Consumers have different motivations that drive their purchases</a:t>
            </a:r>
          </a:p>
          <a:p>
            <a:r>
              <a:rPr lang="en-US" altLang="en-US"/>
              <a:t>Economists </a:t>
            </a:r>
          </a:p>
          <a:p>
            <a:pPr lvl="1"/>
            <a:r>
              <a:rPr lang="en-US" altLang="en-US"/>
              <a:t>Imperfect competition exists; consumers have unique needs</a:t>
            </a:r>
          </a:p>
          <a:p>
            <a:r>
              <a:rPr lang="en-US" altLang="en-US"/>
              <a:t>Marketers  </a:t>
            </a:r>
          </a:p>
          <a:p>
            <a:pPr lvl="1"/>
            <a:r>
              <a:rPr lang="en-US" altLang="en-US"/>
              <a:t>The market is comprised of different segments</a:t>
            </a:r>
          </a:p>
          <a:p>
            <a:pPr lvl="1"/>
            <a:endParaRPr lang="en-US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Segmentation</a:t>
            </a:r>
            <a:b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/>
              <a:t>Segmentation</a:t>
            </a:r>
          </a:p>
          <a:p>
            <a:pPr lvl="1"/>
            <a:r>
              <a:rPr lang="en-US" altLang="en-US"/>
              <a:t>Breaking the market into more homogeneous consumer groups</a:t>
            </a:r>
          </a:p>
          <a:p>
            <a:pPr lvl="1"/>
            <a:r>
              <a:rPr lang="en-US" altLang="en-US"/>
              <a:t>A single product, price, or promotion is unlikely to satisfy all consumers’ needs</a:t>
            </a:r>
          </a:p>
          <a:p>
            <a:pPr lvl="2"/>
            <a:r>
              <a:rPr lang="en-US" altLang="en-US"/>
              <a:t>e.g., Taylor Swift appeals to tweens; Robert Redford appeals to seniors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Segments Defined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Market segment</a:t>
            </a:r>
          </a:p>
          <a:p>
            <a:pPr lvl="1"/>
            <a:r>
              <a:rPr lang="en-US" altLang="en-US"/>
              <a:t>A group of customers who share similar inclinations toward a brand</a:t>
            </a:r>
          </a:p>
          <a:p>
            <a:pPr lvl="2"/>
            <a:r>
              <a:rPr lang="en-US" altLang="en-US"/>
              <a:t>e.g., One segment might purchase a car primarily to get from A to B while another segment may purchase a car primarily to impress their friends</a:t>
            </a:r>
          </a:p>
          <a:p>
            <a:r>
              <a:rPr lang="en-US" altLang="en-US"/>
              <a:t>Marketers’ goal</a:t>
            </a:r>
          </a:p>
          <a:p>
            <a:pPr lvl="1"/>
            <a:r>
              <a:rPr lang="en-US" altLang="en-US"/>
              <a:t>Create marketing mixes that meet the segment’s needs</a:t>
            </a:r>
          </a:p>
          <a:p>
            <a:pPr lvl="1"/>
            <a:endParaRPr lang="en-US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Marketing Segmentation</a:t>
            </a:r>
          </a:p>
        </p:txBody>
      </p:sp>
      <p:pic>
        <p:nvPicPr>
          <p:cNvPr id="16387" name="Picture 5" descr="Figure 3.1 Marketing Segmentation: Groups of Custome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3050" y="1306513"/>
            <a:ext cx="6057900" cy="4938712"/>
          </a:xfrm>
          <a:noFill/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Types of Segmentation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Mass marketing</a:t>
            </a:r>
            <a:endParaRPr lang="en-US" altLang="en-US" i="1"/>
          </a:p>
          <a:p>
            <a:pPr lvl="1"/>
            <a:r>
              <a:rPr lang="en-US" altLang="en-US"/>
              <a:t>All customers are treated the same</a:t>
            </a:r>
          </a:p>
          <a:p>
            <a:pPr lvl="1"/>
            <a:r>
              <a:rPr lang="en-US" altLang="en-US"/>
              <a:t>Is usually more efficient but not effective in meeting customer needs</a:t>
            </a:r>
          </a:p>
          <a:p>
            <a:pPr lvl="2"/>
            <a:r>
              <a:rPr lang="en-US" altLang="en-US"/>
              <a:t>e.g., Pepsi seems to be mass marketed </a:t>
            </a:r>
            <a:r>
              <a:rPr lang="en-US" altLang="en-US" i="1"/>
              <a:t>but is not</a:t>
            </a:r>
          </a:p>
          <a:p>
            <a:pPr lvl="3"/>
            <a:r>
              <a:rPr lang="en-US" altLang="en-US"/>
              <a:t>Pepsi, Diet Pepsi, caffeine-free Pepsi, </a:t>
            </a:r>
            <a:br>
              <a:rPr lang="en-US" altLang="en-US"/>
            </a:br>
            <a:r>
              <a:rPr lang="en-US" altLang="en-US"/>
              <a:t>2-liters, 12-pack cans, 6-pack bottles, etc.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11180</TotalTime>
  <Words>1331</Words>
  <Application>Microsoft Office PowerPoint</Application>
  <PresentationFormat>On-screen Show (4:3)</PresentationFormat>
  <Paragraphs>232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Century</vt:lpstr>
      <vt:lpstr>Times</vt:lpstr>
      <vt:lpstr>Blank Presentation</vt:lpstr>
      <vt:lpstr>1_Blank Presentation</vt:lpstr>
      <vt:lpstr>PowerPoint Presentation</vt:lpstr>
      <vt:lpstr>Segmentation</vt:lpstr>
      <vt:lpstr>Marketing Framework</vt:lpstr>
      <vt:lpstr>Discussion Question #1</vt:lpstr>
      <vt:lpstr>Segmentation (slide 1 of 3)</vt:lpstr>
      <vt:lpstr>Segmentation (slide 2 of 3)</vt:lpstr>
      <vt:lpstr>Segments Defined</vt:lpstr>
      <vt:lpstr>Marketing Segmentation</vt:lpstr>
      <vt:lpstr>Types of Segmentation (slide 1 of 2)</vt:lpstr>
      <vt:lpstr>Types of Segmentation (slide 2 of 2)</vt:lpstr>
      <vt:lpstr>Discussion Questions #2</vt:lpstr>
      <vt:lpstr>Segmentation (slide 3 of 3)</vt:lpstr>
      <vt:lpstr>Bases for Segmenting in B2C</vt:lpstr>
      <vt:lpstr>Segmentation: Demographics</vt:lpstr>
      <vt:lpstr>Segmentation: Geographic</vt:lpstr>
      <vt:lpstr>Segmentation: Geographic/Demographic</vt:lpstr>
      <vt:lpstr>Segmentation: Psychological</vt:lpstr>
      <vt:lpstr>Segmentation: Psychological/Lifestyle</vt:lpstr>
      <vt:lpstr>Segmentation: Behavioral (slide 1 of 2)</vt:lpstr>
      <vt:lpstr>Segmentation: Behavioral (slide 2 of 2)</vt:lpstr>
      <vt:lpstr>Discussion Questions #3</vt:lpstr>
      <vt:lpstr>B2B Compared to B2C Segmentation</vt:lpstr>
      <vt:lpstr>Concept in Action</vt:lpstr>
      <vt:lpstr>Concept in Action: Discussion Question</vt:lpstr>
      <vt:lpstr>How to Segment the Market (slide 1 of 2)</vt:lpstr>
      <vt:lpstr>How to Segment the Market (slide 2 of 2)</vt:lpstr>
      <vt:lpstr>How to Evaluate Segmentation Schemes (slide 1 of 3)</vt:lpstr>
      <vt:lpstr>How to Evaluate Segmentation Schemes (slide 2 of 3)</vt:lpstr>
      <vt:lpstr>How to Evaluate Segmentation Schemes (slide 3 of 3)</vt:lpstr>
      <vt:lpstr>Anatomy of a Market Segment</vt:lpstr>
      <vt:lpstr>Discussion Questions #4</vt:lpstr>
      <vt:lpstr>Segmentation Strategies (slide 1 of 4)</vt:lpstr>
      <vt:lpstr>Segmentation Strategies (slide 2 of 4)</vt:lpstr>
      <vt:lpstr>Segmentation Strategies (slide 3 of 4)</vt:lpstr>
      <vt:lpstr>Segmentation Strategies (slide 4 of 4)</vt:lpstr>
      <vt:lpstr>Discussion Question #5</vt:lpstr>
      <vt:lpstr>Managerial Recap (slide 1 of 4)</vt:lpstr>
      <vt:lpstr>Managerial Recap (slide 2 of 4)</vt:lpstr>
      <vt:lpstr>Managerial Recap (slide 3 of 4)</vt:lpstr>
      <vt:lpstr>Managerial Recap (slide 4 of 4)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374</cp:revision>
  <dcterms:created xsi:type="dcterms:W3CDTF">2011-05-18T16:06:45Z</dcterms:created>
  <dcterms:modified xsi:type="dcterms:W3CDTF">2016-10-20T06:26:58Z</dcterms:modified>
</cp:coreProperties>
</file>