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042" r:id="rId2"/>
  </p:sldMasterIdLst>
  <p:notesMasterIdLst>
    <p:notesMasterId r:id="rId30"/>
  </p:notesMasterIdLst>
  <p:handoutMasterIdLst>
    <p:handoutMasterId r:id="rId31"/>
  </p:handoutMasterIdLst>
  <p:sldIdLst>
    <p:sldId id="285" r:id="rId3"/>
    <p:sldId id="258" r:id="rId4"/>
    <p:sldId id="280" r:id="rId5"/>
    <p:sldId id="281" r:id="rId6"/>
    <p:sldId id="259" r:id="rId7"/>
    <p:sldId id="260" r:id="rId8"/>
    <p:sldId id="261" r:id="rId9"/>
    <p:sldId id="263" r:id="rId10"/>
    <p:sldId id="262" r:id="rId11"/>
    <p:sldId id="264" r:id="rId12"/>
    <p:sldId id="283" r:id="rId13"/>
    <p:sldId id="265" r:id="rId14"/>
    <p:sldId id="266" r:id="rId15"/>
    <p:sldId id="267" r:id="rId16"/>
    <p:sldId id="268" r:id="rId17"/>
    <p:sldId id="269" r:id="rId18"/>
    <p:sldId id="270" r:id="rId19"/>
    <p:sldId id="284" r:id="rId20"/>
    <p:sldId id="271" r:id="rId21"/>
    <p:sldId id="28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C5449"/>
    <a:srgbClr val="A90015"/>
    <a:srgbClr val="3F7681"/>
    <a:srgbClr val="627A91"/>
    <a:srgbClr val="002956"/>
    <a:srgbClr val="1B4E8E"/>
    <a:srgbClr val="EBB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 autoAdjust="0"/>
    <p:restoredTop sz="86508" autoAdjust="0"/>
  </p:normalViewPr>
  <p:slideViewPr>
    <p:cSldViewPr>
      <p:cViewPr varScale="1">
        <p:scale>
          <a:sx n="76" d="100"/>
          <a:sy n="76" d="100"/>
        </p:scale>
        <p:origin x="1498" y="53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30" d="100"/>
        <a:sy n="130" d="100"/>
      </p:scale>
      <p:origin x="0" y="-16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8" charset="-128"/>
              </a:defRPr>
            </a:lvl1pPr>
          </a:lstStyle>
          <a:p>
            <a:pPr>
              <a:defRPr/>
            </a:pPr>
            <a:fld id="{D0708543-92D8-47F8-A167-E3ACBB03B1FF}" type="datetime1">
              <a:rPr lang="en-US"/>
              <a:pPr>
                <a:defRPr/>
              </a:pPr>
              <a:t>10/5/2016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8" charset="-128"/>
              </a:defRPr>
            </a:lvl1pPr>
          </a:lstStyle>
          <a:p>
            <a:pPr>
              <a:defRPr/>
            </a:pPr>
            <a:fld id="{8E97A646-9D9F-4108-AB36-13FCB8B501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8" charset="-128"/>
              </a:defRPr>
            </a:lvl1pPr>
          </a:lstStyle>
          <a:p>
            <a:pPr>
              <a:defRPr/>
            </a:pPr>
            <a:fld id="{E6BCD04C-001B-4003-816D-7AE91A8A7E1F}" type="datetime1">
              <a:rPr lang="en-US"/>
              <a:pPr>
                <a:defRPr/>
              </a:pPr>
              <a:t>10/5/2016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8" charset="-128"/>
              </a:defRPr>
            </a:lvl1pPr>
          </a:lstStyle>
          <a:p>
            <a:pPr>
              <a:defRPr/>
            </a:pPr>
            <a:fld id="{EE123380-DEB8-4C79-9F1B-E533F8EA4A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C97364-D3E3-4DEF-B5A2-6E46F33A14E4}" type="slidenum">
              <a:rPr lang="en-US" altLang="en-US" sz="1200">
                <a:solidFill>
                  <a:prstClr val="black"/>
                </a:solidFill>
              </a:rPr>
              <a:pPr/>
              <a:t>1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8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056D8E-D0AD-45B4-99AA-781F927340E6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4.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DB1D2-8106-401D-9DED-8E3FCD9978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0EFCE-90CD-48AA-8D0C-BA417582C34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74676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886200"/>
            <a:ext cx="74676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762CA-9B37-4D0B-812D-3829B497E3C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B750A-8852-4E9D-A31A-950B41C41F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</p:spPr>
        <p:txBody>
          <a:bodyPr/>
          <a:lstStyle>
            <a:lvl1pPr>
              <a:defRPr>
                <a:latin typeface="Century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r>
              <a:rPr lang="en-US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780873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0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3181A5-674E-4120-A14D-ED35AB148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24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D9945-9B7E-490C-9AB3-E543E8AD8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091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473752-BA8D-469B-91F8-941C24BF5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836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9FA81D-0A1B-40C4-8E3D-AC4F2C523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9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0ADE0-07A7-4400-9E50-A440A70F06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92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7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90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DCAB3B-1D73-4221-913C-EFAB02595A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759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CF92F-B322-4329-B2A8-FFC0FBA49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1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EDE6F2-6A5C-486E-81CB-822876DD5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606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B2BA6-6EBB-4E28-BF72-582AF581C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89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A287-3F2C-46C4-86CC-30692A308A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386E8-FFEE-4B3A-9C7D-CBE9C62BFB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30405-B76C-4515-BC9F-AFE208A8901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F6820-53EE-4604-BB73-113863ABDA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015C5-2AD7-409C-A3DF-F8D1301ECD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/>
              <a:t>© 2018 Cengage Learning.</a:t>
            </a:r>
            <a:r>
              <a:rPr lang="en-US" sz="800" baseline="30000" dirty="0"/>
              <a:t>®</a:t>
            </a:r>
            <a:r>
              <a:rPr lang="en-US" sz="800" dirty="0"/>
              <a:t> May not be scanned, copied or duplicated, or posted to a publicly accessible website, in whole or in part.  </a:t>
            </a: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4.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29" r:id="rId4"/>
    <p:sldLayoutId id="2147484034" r:id="rId5"/>
    <p:sldLayoutId id="2147484035" r:id="rId6"/>
    <p:sldLayoutId id="2147484030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itchFamily="-10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EF17EF33-494F-4B1D-91EA-4BD5E43CFCE4}" type="slidenum">
              <a:rPr lang="en-US" altLang="en-US">
                <a:ea typeface="ＭＳ Ｐゴシック" panose="020B0600070205080204" pitchFamily="34" charset="-128"/>
              </a:rPr>
              <a:pPr/>
              <a:t>‹#›</a:t>
            </a:fld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© 2018 Cengage Learning.</a:t>
            </a:r>
            <a:r>
              <a:rPr lang="en-US" sz="800" baseline="30000" dirty="0">
                <a:solidFill>
                  <a:srgbClr val="000000"/>
                </a:solidFill>
              </a:rPr>
              <a:t>®</a:t>
            </a:r>
            <a:r>
              <a:rPr lang="en-US" sz="800" dirty="0">
                <a:solidFill>
                  <a:srgbClr val="000000"/>
                </a:solidFill>
              </a:rPr>
              <a:t> May not be scanned, copied or duplicated, or posted to a publicly accessible website, in whole or in part.  </a:t>
            </a:r>
          </a:p>
        </p:txBody>
      </p:sp>
    </p:spTree>
    <p:extLst>
      <p:ext uri="{BB962C8B-B14F-4D97-AF65-F5344CB8AC3E}">
        <p14:creationId xmlns:p14="http://schemas.microsoft.com/office/powerpoint/2010/main" val="153723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3" r:id="rId1"/>
    <p:sldLayoutId id="2147484044" r:id="rId2"/>
    <p:sldLayoutId id="2147484045" r:id="rId3"/>
    <p:sldLayoutId id="2147484046" r:id="rId4"/>
    <p:sldLayoutId id="2147484047" r:id="rId5"/>
    <p:sldLayoutId id="2147484048" r:id="rId6"/>
    <p:sldLayoutId id="2147484049" r:id="rId7"/>
    <p:sldLayoutId id="2147484050" r:id="rId8"/>
    <p:sldLayoutId id="2147484051" r:id="rId9"/>
    <p:sldLayoutId id="2147484052" r:id="rId10"/>
    <p:sldLayoutId id="2147484053" r:id="rId11"/>
    <p:sldLayoutId id="2147484054" r:id="rId12"/>
    <p:sldLayoutId id="214748405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906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800" dirty="0">
                <a:solidFill>
                  <a:srgbClr val="606060"/>
                </a:solidFill>
              </a:rPr>
              <a:t>© 2018 </a:t>
            </a:r>
            <a:r>
              <a:rPr lang="en-US" altLang="en-US" sz="800" dirty="0" err="1">
                <a:solidFill>
                  <a:srgbClr val="606060"/>
                </a:solidFill>
              </a:rPr>
              <a:t>Cengage</a:t>
            </a:r>
            <a:r>
              <a:rPr lang="en-US" altLang="en-US" sz="800" dirty="0">
                <a:solidFill>
                  <a:srgbClr val="606060"/>
                </a:solidFill>
              </a:rPr>
              <a:t> Learning</a:t>
            </a:r>
            <a:r>
              <a:rPr lang="en-US" altLang="en-US" sz="800" baseline="30000" dirty="0">
                <a:solidFill>
                  <a:srgbClr val="606060"/>
                </a:solidFill>
              </a:rPr>
              <a:t>®</a:t>
            </a:r>
            <a:r>
              <a:rPr lang="en-US" altLang="en-US" sz="800" dirty="0">
                <a:solidFill>
                  <a:srgbClr val="606060"/>
                </a:solidFill>
              </a:rPr>
              <a:t>. May not be scanned, copied or duplicated, or posted to a publicly accessible website, in whole or in part.  </a:t>
            </a:r>
          </a:p>
        </p:txBody>
      </p:sp>
    </p:spTree>
    <p:extLst>
      <p:ext uri="{BB962C8B-B14F-4D97-AF65-F5344CB8AC3E}">
        <p14:creationId xmlns:p14="http://schemas.microsoft.com/office/powerpoint/2010/main" val="370332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SWOT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Strengths and weaknesses are relative to competitors </a:t>
            </a:r>
          </a:p>
          <a:p>
            <a:pPr lvl="1"/>
            <a:r>
              <a:rPr lang="en-US" altLang="en-US" dirty="0"/>
              <a:t>Should include customers’ perspectives </a:t>
            </a:r>
          </a:p>
          <a:p>
            <a:pPr lvl="2"/>
            <a:r>
              <a:rPr lang="en-US" altLang="en-US" dirty="0"/>
              <a:t>Requires market research </a:t>
            </a:r>
          </a:p>
          <a:p>
            <a:pPr lvl="1"/>
            <a:r>
              <a:rPr lang="en-US" altLang="en-US" dirty="0"/>
              <a:t>Strategies:</a:t>
            </a:r>
          </a:p>
          <a:p>
            <a:pPr lvl="2"/>
            <a:r>
              <a:rPr lang="en-US" altLang="en-US" dirty="0"/>
              <a:t>Leverage firm’s strengths</a:t>
            </a:r>
          </a:p>
          <a:p>
            <a:pPr lvl="2"/>
            <a:r>
              <a:rPr lang="en-US" altLang="en-US" dirty="0"/>
              <a:t>Improve or design around firm’s weaknesses</a:t>
            </a:r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altLang="en-US"/>
              <a:t>Assume you want to start your own business.  What are your strengths and weaknesses?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en-US"/>
              <a:t>How might you leverage your strengths and address your weaknesses?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SWOT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3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Opportunities and threats are usually driven by changes in one of the 5Cs</a:t>
            </a:r>
          </a:p>
          <a:p>
            <a:pPr lvl="2">
              <a:buFontTx/>
              <a:buNone/>
            </a:pPr>
            <a:r>
              <a:rPr lang="en-US" altLang="en-US" i="1"/>
              <a:t>For example</a:t>
            </a:r>
            <a:r>
              <a:rPr lang="en-US" altLang="en-US"/>
              <a:t>:</a:t>
            </a:r>
          </a:p>
          <a:p>
            <a:pPr lvl="2"/>
            <a:r>
              <a:rPr lang="en-US" altLang="en-US"/>
              <a:t>The rise in Internet access</a:t>
            </a:r>
          </a:p>
          <a:p>
            <a:pPr lvl="2"/>
            <a:r>
              <a:rPr lang="en-US" altLang="en-US"/>
              <a:t>Growing Hispanic population in United States</a:t>
            </a:r>
          </a:p>
          <a:p>
            <a:pPr lvl="2"/>
            <a:r>
              <a:rPr lang="en-US" altLang="en-US"/>
              <a:t>New competitors</a:t>
            </a:r>
          </a:p>
          <a:p>
            <a:pPr lvl="2"/>
            <a:r>
              <a:rPr lang="en-US" altLang="en-US"/>
              <a:t>New offerings from existing competitors</a:t>
            </a:r>
          </a:p>
          <a:p>
            <a:pPr lvl="2"/>
            <a:r>
              <a:rPr lang="en-US" altLang="en-US"/>
              <a:t>Lack of competitors within a market</a:t>
            </a:r>
          </a:p>
          <a:p>
            <a:pPr lvl="2"/>
            <a:r>
              <a:rPr lang="en-US" altLang="en-US"/>
              <a:t>Aging baby boomers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Competitive Analysis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/>
              <a:t>Companies typically assess their strengths relative to their competitors </a:t>
            </a:r>
          </a:p>
        </p:txBody>
      </p:sp>
      <p:pic>
        <p:nvPicPr>
          <p:cNvPr id="25604" name="Picture 6" descr="Figure 4.3 Competitive Analy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1875" y="3059113"/>
            <a:ext cx="4540250" cy="296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Competitive Comparisons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Perceptual maps show customers’ perceptions of firm’s strengths/</a:t>
            </a:r>
            <a:br>
              <a:rPr lang="en-US" altLang="en-US"/>
            </a:br>
            <a:r>
              <a:rPr lang="en-US" altLang="en-US"/>
              <a:t>weaknesses relative to competitors </a:t>
            </a:r>
          </a:p>
          <a:p>
            <a:pPr lvl="1"/>
            <a:r>
              <a:rPr lang="en-US" altLang="en-US"/>
              <a:t>In many product categories, price and quality are key</a:t>
            </a:r>
          </a:p>
          <a:p>
            <a:pPr lvl="2"/>
            <a:r>
              <a:rPr lang="en-US" altLang="en-US"/>
              <a:t>Quality is defined by the industry</a:t>
            </a:r>
          </a:p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Competitive Comparisons Questions #1</a:t>
            </a:r>
          </a:p>
        </p:txBody>
      </p:sp>
      <p:pic>
        <p:nvPicPr>
          <p:cNvPr id="27652" name="Picture 6" descr="Figure 4.3 Competitive Analysi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5575" y="1371600"/>
            <a:ext cx="3752850" cy="2446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/>
              <a:t>Which competitors do we dominate on price? Quality?</a:t>
            </a:r>
          </a:p>
          <a:p>
            <a:r>
              <a:rPr lang="en-US" altLang="en-US"/>
              <a:t>If we pursue a price-sensitive target, which competitor would be most challenging?</a:t>
            </a:r>
          </a:p>
          <a:p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Competitive Comparisons Questions #2</a:t>
            </a:r>
          </a:p>
        </p:txBody>
      </p:sp>
      <p:sp>
        <p:nvSpPr>
          <p:cNvPr id="28675" name="Text Placeholder 1"/>
          <p:cNvSpPr>
            <a:spLocks noGrp="1"/>
          </p:cNvSpPr>
          <p:nvPr>
            <p:ph type="body" sz="half" idx="2"/>
          </p:nvPr>
        </p:nvSpPr>
        <p:spPr>
          <a:xfrm>
            <a:off x="990600" y="4343400"/>
            <a:ext cx="7543800" cy="1981200"/>
          </a:xfrm>
        </p:spPr>
        <p:txBody>
          <a:bodyPr/>
          <a:lstStyle/>
          <a:p>
            <a:r>
              <a:rPr lang="en-US" altLang="en-US"/>
              <a:t>Which segment would you pursue? Why?</a:t>
            </a:r>
          </a:p>
          <a:p>
            <a:r>
              <a:rPr lang="en-US" altLang="en-US"/>
              <a:t>Why are the largest segments less attractive to the firm? </a:t>
            </a:r>
          </a:p>
          <a:p>
            <a:endParaRPr lang="en-US" altLang="en-US"/>
          </a:p>
        </p:txBody>
      </p:sp>
      <p:pic>
        <p:nvPicPr>
          <p:cNvPr id="28676" name="Picture 6" descr="Figure 4.4 Strategic Segment Comparis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11313" y="1476375"/>
            <a:ext cx="5921375" cy="2714625"/>
          </a:xfrm>
          <a:noFill/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Sizing Markets Considerations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Some estimates are less firm than others</a:t>
            </a:r>
          </a:p>
          <a:p>
            <a:pPr lvl="1">
              <a:defRPr/>
            </a:pPr>
            <a:r>
              <a:rPr lang="en-US" dirty="0"/>
              <a:t>Give intervals and “what if” scenarios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Each estimate should be as precise as possible </a:t>
            </a:r>
          </a:p>
          <a:p>
            <a:pPr marL="0" indent="0">
              <a:buFont typeface="Times" pitchFamily="-108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 more precisely defined the segment, the easier the numbers are to estimate</a:t>
            </a:r>
          </a:p>
          <a:p>
            <a:pPr>
              <a:buFont typeface="Times" pitchFamily="-108" charset="0"/>
              <a:buNone/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Anatomy of a Market Segment</a:t>
            </a:r>
          </a:p>
        </p:txBody>
      </p:sp>
      <p:pic>
        <p:nvPicPr>
          <p:cNvPr id="30723" name="Picture 2" descr="Anatomy of a Market Segment&#10;We know our target customer:&#10;What he's like&#10;What he likes&#10;And media we can use to reach hi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35200" y="1296988"/>
            <a:ext cx="4978400" cy="5254625"/>
          </a:xfrm>
          <a:noFill/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br>
              <a:rPr lang="en-US" altLang="en-US" sz="2800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Concept in Action: Market Sizing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6858000" cy="1981200"/>
          </a:xfrm>
        </p:spPr>
        <p:txBody>
          <a:bodyPr/>
          <a:lstStyle/>
          <a:p>
            <a:r>
              <a:rPr lang="en-US" altLang="en-US"/>
              <a:t>How much advice can I sell?</a:t>
            </a:r>
          </a:p>
          <a:p>
            <a:pPr lvl="1"/>
            <a:r>
              <a:rPr lang="en-US" altLang="en-US" sz="1600"/>
              <a:t>Use Factfinder.census.gov to estimate </a:t>
            </a:r>
          </a:p>
        </p:txBody>
      </p:sp>
      <p:pic>
        <p:nvPicPr>
          <p:cNvPr id="31749" name="Picture 7" descr="Figure 4.5 Market Siz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8463" y="2590800"/>
            <a:ext cx="32670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Box 5"/>
          <p:cNvSpPr txBox="1">
            <a:spLocks noChangeArrowheads="1"/>
          </p:cNvSpPr>
          <p:nvPr/>
        </p:nvSpPr>
        <p:spPr bwMode="auto">
          <a:xfrm>
            <a:off x="0" y="1270000"/>
            <a:ext cx="1371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7200" b="1">
                <a:solidFill>
                  <a:srgbClr val="800000"/>
                </a:solidFill>
                <a:latin typeface="Century" pitchFamily="-108" charset="0"/>
              </a:rPr>
              <a:t>4</a:t>
            </a:r>
          </a:p>
        </p:txBody>
      </p:sp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Targeting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914400" y="6642100"/>
            <a:ext cx="7467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800">
                <a:solidFill>
                  <a:srgbClr val="606060"/>
                </a:solidFill>
              </a:rPr>
              <a:t>© 2018 Cengage Learning.</a:t>
            </a:r>
            <a:r>
              <a:rPr lang="en-US" altLang="en-US" sz="800" baseline="30000">
                <a:solidFill>
                  <a:srgbClr val="606060"/>
                </a:solidFill>
              </a:rPr>
              <a:t>®</a:t>
            </a:r>
            <a:r>
              <a:rPr lang="en-US" altLang="en-US" sz="800">
                <a:solidFill>
                  <a:srgbClr val="60606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1B4E8E"/>
                </a:solidFill>
                <a:latin typeface="Century" panose="02040604050505020304" pitchFamily="18" charset="0"/>
              </a:rPr>
              <a:t>4.  </a:t>
            </a:r>
            <a:fld id="{8D6409E8-F63F-4324-B80E-80F0CF573471}" type="slidenum">
              <a:rPr lang="en-US" altLang="en-US" sz="1200" smtClean="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Concept in Action: Market Sizing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28,000 is the market potential</a:t>
            </a:r>
          </a:p>
          <a:p>
            <a:r>
              <a:rPr lang="en-US" altLang="en-US"/>
              <a:t>Segments that refine total U.S. population</a:t>
            </a:r>
          </a:p>
          <a:p>
            <a:pPr lvl="1"/>
            <a:r>
              <a:rPr lang="en-US" altLang="en-US"/>
              <a:t>Age 25–44</a:t>
            </a:r>
          </a:p>
          <a:p>
            <a:pPr lvl="2"/>
            <a:r>
              <a:rPr lang="en-US" altLang="en-US"/>
              <a:t>Assume 26.6% of total population</a:t>
            </a:r>
          </a:p>
          <a:p>
            <a:pPr lvl="1"/>
            <a:r>
              <a:rPr lang="en-US" altLang="en-US"/>
              <a:t>Professional careers</a:t>
            </a:r>
          </a:p>
          <a:p>
            <a:pPr lvl="2"/>
            <a:r>
              <a:rPr lang="en-US" altLang="en-US"/>
              <a:t>Assume 18% professionals</a:t>
            </a:r>
          </a:p>
          <a:p>
            <a:pPr lvl="1"/>
            <a:r>
              <a:rPr lang="en-US" altLang="en-US"/>
              <a:t>Local population</a:t>
            </a:r>
          </a:p>
          <a:p>
            <a:pPr lvl="2"/>
            <a:r>
              <a:rPr lang="en-US" altLang="en-US"/>
              <a:t>Assume 580,000 in Las Vegas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Concept in Action: Discussion Questions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Is the market attractive?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en-US" dirty="0"/>
              <a:t>Which numbers do you have the least confidence in?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Concept in Action: Sensitivity Analyses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Conduct sensitivity analyses on the harder to verify numbers</a:t>
            </a:r>
          </a:p>
          <a:p>
            <a:pPr lvl="1"/>
            <a:r>
              <a:rPr lang="en-US" altLang="en-US" dirty="0"/>
              <a:t>Increase and decrease the numbers and determine the impact on market size</a:t>
            </a:r>
          </a:p>
          <a:p>
            <a:pPr lvl="2"/>
            <a:r>
              <a:rPr lang="en-US" altLang="en-US" dirty="0"/>
              <a:t>This process will determine </a:t>
            </a:r>
          </a:p>
          <a:p>
            <a:pPr lvl="3"/>
            <a:r>
              <a:rPr lang="en-US" altLang="en-US" dirty="0"/>
              <a:t>Which numbers have the biggest impact</a:t>
            </a:r>
          </a:p>
          <a:p>
            <a:pPr lvl="4"/>
            <a:r>
              <a:rPr lang="en-US" altLang="en-US" dirty="0"/>
              <a:t>Conduct more research to ensure accuracy </a:t>
            </a:r>
          </a:p>
          <a:p>
            <a:pPr lvl="3"/>
            <a:r>
              <a:rPr lang="en-US" altLang="en-US" dirty="0"/>
              <a:t>The upper and lower bounds of the market, which will help planning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Concept in Action: Additional Factors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Additional factors—estimate growth</a:t>
            </a:r>
          </a:p>
          <a:p>
            <a:pPr lvl="1">
              <a:defRPr/>
            </a:pPr>
            <a:r>
              <a:rPr lang="en-US" dirty="0"/>
              <a:t>Use census to determine size of additional cohorts</a:t>
            </a:r>
          </a:p>
          <a:p>
            <a:pPr lvl="1">
              <a:defRPr/>
            </a:pPr>
            <a:r>
              <a:rPr lang="en-US" dirty="0"/>
              <a:t>Obtain sales data for previous years and extrapolate using a moving average</a:t>
            </a:r>
          </a:p>
          <a:p>
            <a:pPr lvl="2">
              <a:defRPr/>
            </a:pPr>
            <a:r>
              <a:rPr lang="en-US" dirty="0"/>
              <a:t>e.g., 3-year moving average would average years 1, 2, 3; then average years 2, 3, 4; then average years 3, 4, 5; then fit a curve to the data (regression)</a:t>
            </a:r>
          </a:p>
          <a:p>
            <a:pPr marL="914400" lvl="2" indent="0">
              <a:buFontTx/>
              <a:buNone/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Concept in Action: Additional Factors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Additional factors</a:t>
            </a:r>
            <a:r>
              <a:rPr lang="en-US"/>
              <a:t>—p</a:t>
            </a:r>
            <a:r>
              <a:rPr lang="en-US" altLang="en-US"/>
              <a:t>rofitability</a:t>
            </a:r>
          </a:p>
          <a:p>
            <a:pPr lvl="1"/>
            <a:r>
              <a:rPr lang="en-US" altLang="en-US"/>
              <a:t>Profitability per customer likely depends on their segment</a:t>
            </a:r>
          </a:p>
          <a:p>
            <a:pPr lvl="1"/>
            <a:r>
              <a:rPr lang="en-US" altLang="en-US"/>
              <a:t>Quality of employees affects costs </a:t>
            </a:r>
          </a:p>
          <a:p>
            <a:r>
              <a:rPr lang="en-US" altLang="en-US"/>
              <a:t>Additional factors</a:t>
            </a:r>
            <a:r>
              <a:rPr lang="en-US"/>
              <a:t>—c</a:t>
            </a:r>
            <a:r>
              <a:rPr lang="en-US" altLang="en-US"/>
              <a:t>ompetition</a:t>
            </a:r>
          </a:p>
          <a:p>
            <a:pPr lvl="1"/>
            <a:r>
              <a:rPr lang="en-US" altLang="en-US"/>
              <a:t>How fierce is the competition? Is there one firm or 30 firms?  Does the one firm dominate the market? </a:t>
            </a:r>
          </a:p>
          <a:p>
            <a:pPr lvl="2"/>
            <a:r>
              <a:rPr lang="en-US" altLang="en-US"/>
              <a:t>Search Yellowpages.com for competitors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Concept in Action: B2B Market Sizing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Census.gov cross-classifies businesses by sector (e.g., NAICS codes) and size (e.g., by sales or number of employees)</a:t>
            </a:r>
          </a:p>
          <a:p>
            <a:pPr lvl="1"/>
            <a:r>
              <a:rPr lang="en-US" altLang="en-US"/>
              <a:t>Markets for some products or services might be limited only by imagination</a:t>
            </a:r>
          </a:p>
          <a:p>
            <a:pPr>
              <a:buFont typeface="Times" pitchFamily="-108" charset="0"/>
              <a:buNone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Market Sizing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purchase decision-making process: Awareness, trial, repeat, etc. </a:t>
            </a:r>
          </a:p>
          <a:p>
            <a:pPr lvl="1"/>
            <a:r>
              <a:rPr lang="en-US" altLang="en-US" dirty="0"/>
              <a:t>Population × %aware× %trial× %repeat</a:t>
            </a:r>
          </a:p>
          <a:p>
            <a:r>
              <a:rPr lang="en-US" altLang="en-US" dirty="0"/>
              <a:t>Multiply by how much &amp; how often buy</a:t>
            </a:r>
          </a:p>
          <a:p>
            <a:pPr lvl="1"/>
            <a:r>
              <a:rPr lang="en-US" altLang="en-US" dirty="0"/>
              <a:t>(Population× %aware× %trial× %repeat)× Per annum purchase</a:t>
            </a:r>
          </a:p>
          <a:p>
            <a:r>
              <a:rPr lang="en-US" altLang="en-US" dirty="0"/>
              <a:t>Multiply by average retail price paid to translate numbers into money</a:t>
            </a:r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Managerial Recap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Targeting is important but not difficult</a:t>
            </a:r>
          </a:p>
          <a:p>
            <a:r>
              <a:rPr lang="en-US" altLang="en-US"/>
              <a:t>Choose target by iterating between</a:t>
            </a:r>
          </a:p>
          <a:p>
            <a:pPr lvl="1"/>
            <a:r>
              <a:rPr lang="en-US" altLang="en-US"/>
              <a:t>Corporate fit</a:t>
            </a:r>
          </a:p>
          <a:p>
            <a:pPr lvl="2"/>
            <a:r>
              <a:rPr lang="en-US" altLang="en-US"/>
              <a:t>Utilize SWOT to help clarify corporate fit</a:t>
            </a:r>
          </a:p>
          <a:p>
            <a:pPr lvl="1"/>
            <a:r>
              <a:rPr lang="en-US" altLang="en-US"/>
              <a:t>Segment sizing </a:t>
            </a:r>
          </a:p>
          <a:p>
            <a:pPr lvl="2"/>
            <a:r>
              <a:rPr lang="en-US" altLang="en-US"/>
              <a:t>Use secondary data (e.g., demographics)</a:t>
            </a:r>
          </a:p>
          <a:p>
            <a:pPr lvl="2"/>
            <a:r>
              <a:rPr lang="en-US" altLang="en-US"/>
              <a:t>Use customer survey data on attitudes and preferences and use behavioral data to smooth out the size estimation</a:t>
            </a:r>
          </a:p>
          <a:p>
            <a:pPr lvl="1"/>
            <a:endParaRPr lang="en-US" altLang="en-US" sz="2800"/>
          </a:p>
          <a:p>
            <a:pPr>
              <a:buFont typeface="Times" pitchFamily="-108" charset="0"/>
              <a:buNone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Marketing Framework</a:t>
            </a:r>
          </a:p>
        </p:txBody>
      </p:sp>
      <p:pic>
        <p:nvPicPr>
          <p:cNvPr id="15363" name="Picture 5" descr="Managerial Checklist&#10;What are the three phases of the buying process?&#10;What kinds of purchases are there?&#10;How do consumers make purchase decisions—and how can marketers use this information?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87425" y="2224088"/>
            <a:ext cx="7169150" cy="3400425"/>
          </a:xfrm>
          <a:noFill/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altLang="en-US"/>
              <a:t>Which segment does Mountain Dew target?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altLang="en-US"/>
              <a:t>Why do you think it is pursuing this target?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What Is Targeting and Why Do It?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Targeting is selecting one or more market segments to pursue</a:t>
            </a:r>
          </a:p>
          <a:p>
            <a:pPr marL="457200" lvl="1" indent="0">
              <a:buFont typeface="Arial" charset="0"/>
              <a:buNone/>
            </a:pPr>
            <a:endParaRPr lang="en-US" altLang="en-US"/>
          </a:p>
          <a:p>
            <a:r>
              <a:rPr lang="en-US" altLang="en-US"/>
              <a:t>Why? It is hard to be all things to all people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How to Choose a Target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Bottom up: profitability</a:t>
            </a:r>
          </a:p>
          <a:p>
            <a:pPr lvl="1"/>
            <a:r>
              <a:rPr lang="en-US" altLang="en-US"/>
              <a:t>How profitable will this segment be? </a:t>
            </a:r>
          </a:p>
          <a:p>
            <a:pPr lvl="2"/>
            <a:r>
              <a:rPr lang="en-US" altLang="en-US"/>
              <a:t>Function of the current market size, its anticipated growth, current and anticipated levels of competition, customer behavior and expectations</a:t>
            </a:r>
          </a:p>
          <a:p>
            <a:r>
              <a:rPr lang="en-US" altLang="en-US"/>
              <a:t>Top down: strategic fit</a:t>
            </a:r>
          </a:p>
          <a:p>
            <a:pPr lvl="1"/>
            <a:r>
              <a:rPr lang="en-US" altLang="en-US"/>
              <a:t>Does this market fit with who we are? </a:t>
            </a:r>
          </a:p>
          <a:p>
            <a:pPr lvl="2"/>
            <a:r>
              <a:rPr lang="en-US" altLang="en-US"/>
              <a:t>Understand firm’s resources, strengths, weaknesses, brand personalities, etc.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Strategic Criteria for Targeting</a:t>
            </a:r>
          </a:p>
        </p:txBody>
      </p:sp>
      <p:sp>
        <p:nvSpPr>
          <p:cNvPr id="19459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“Go for it” and “avoid” are easy decisions</a:t>
            </a:r>
          </a:p>
        </p:txBody>
      </p:sp>
      <p:pic>
        <p:nvPicPr>
          <p:cNvPr id="19460" name="Picture 6" descr="Figure 4.1 Strategic Criteria for Targeting Segment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3775" y="1733550"/>
            <a:ext cx="4616450" cy="2990850"/>
          </a:xfrm>
          <a:noFill/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How to Choose a Target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“Hmms” are dilemma scenarios</a:t>
            </a:r>
          </a:p>
          <a:p>
            <a:pPr lvl="1"/>
            <a:r>
              <a:rPr lang="en-US" altLang="en-US"/>
              <a:t>The video game market is attractive but you have no strength in this market</a:t>
            </a:r>
          </a:p>
          <a:p>
            <a:pPr lvl="2"/>
            <a:r>
              <a:rPr lang="en-US" altLang="en-US"/>
              <a:t>Can you develop a strength in video games? How much will this cost? etc.</a:t>
            </a:r>
          </a:p>
          <a:p>
            <a:pPr lvl="1"/>
            <a:r>
              <a:rPr lang="en-US" altLang="en-US"/>
              <a:t>Your strength is in thumb drives but the market is unattractive</a:t>
            </a:r>
          </a:p>
          <a:p>
            <a:pPr lvl="2"/>
            <a:r>
              <a:rPr lang="en-US" altLang="en-US"/>
              <a:t>Is there any segment that sees value in thumb drives?  Can we redesign the product to give it value?  How much will this cost? </a:t>
            </a:r>
          </a:p>
          <a:p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SWOT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3)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pic>
        <p:nvPicPr>
          <p:cNvPr id="21507" name="Picture 5" descr="Figure 4.2 SWOT: Strengths, Weaknesses, Opportunities, and Threat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55800" y="2428875"/>
            <a:ext cx="5232400" cy="2851150"/>
          </a:xfrm>
          <a:noFill/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ln/>
        </p:spPr>
        <p:txBody>
          <a:bodyPr/>
          <a:lstStyle>
            <a:lvl1pPr>
              <a:defRPr/>
            </a:lvl1pPr>
          </a:lstStyle>
          <a:p>
            <a:fld id="{30B0AF11-ECFC-4269-96EF-30E1EFBF7E77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7463</TotalTime>
  <Words>925</Words>
  <Application>Microsoft Office PowerPoint</Application>
  <PresentationFormat>On-screen Show (4:3)</PresentationFormat>
  <Paragraphs>148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Calibri</vt:lpstr>
      <vt:lpstr>Century</vt:lpstr>
      <vt:lpstr>Times</vt:lpstr>
      <vt:lpstr>Blank Presentation</vt:lpstr>
      <vt:lpstr>1_Blank Presentation</vt:lpstr>
      <vt:lpstr>PowerPoint Presentation</vt:lpstr>
      <vt:lpstr>Targeting</vt:lpstr>
      <vt:lpstr>Marketing Framework</vt:lpstr>
      <vt:lpstr>Discussion Questions #1</vt:lpstr>
      <vt:lpstr>What Is Targeting and Why Do It?</vt:lpstr>
      <vt:lpstr>How to Choose a Target (slide 1 of 2)</vt:lpstr>
      <vt:lpstr>Strategic Criteria for Targeting</vt:lpstr>
      <vt:lpstr>How to Choose a Target (slide 2 of 2)</vt:lpstr>
      <vt:lpstr>SWOT (slide 1 of 3)</vt:lpstr>
      <vt:lpstr>SWOT (slide 2 of 3)</vt:lpstr>
      <vt:lpstr>Discussion Questions #2</vt:lpstr>
      <vt:lpstr>SWOT (slide 3 of 3)</vt:lpstr>
      <vt:lpstr>Competitive Analysis</vt:lpstr>
      <vt:lpstr>Competitive Comparisons</vt:lpstr>
      <vt:lpstr>Competitive Comparisons Questions #1</vt:lpstr>
      <vt:lpstr>Competitive Comparisons Questions #2</vt:lpstr>
      <vt:lpstr>Sizing Markets Considerations</vt:lpstr>
      <vt:lpstr>Anatomy of a Market Segment</vt:lpstr>
      <vt:lpstr> Concept in Action: Market Sizing (slide 1 of 2) </vt:lpstr>
      <vt:lpstr>Concept in Action: Market Sizing (slide 2 of 2)</vt:lpstr>
      <vt:lpstr>Concept in Action: Discussion Questions</vt:lpstr>
      <vt:lpstr>Concept in Action: Sensitivity Analyses</vt:lpstr>
      <vt:lpstr>Concept in Action: Additional Factors (slide 1 of 2)</vt:lpstr>
      <vt:lpstr>Concept in Action: Additional Factors (slide 2 of 2)</vt:lpstr>
      <vt:lpstr>Concept in Action: B2B Market Sizing</vt:lpstr>
      <vt:lpstr>Market Sizing</vt:lpstr>
      <vt:lpstr>Managerial Recap</vt:lpstr>
    </vt:vector>
  </TitlesOfParts>
  <Company>ted knapke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</dc:title>
  <dc:creator>ted knapke</dc:creator>
  <cp:lastModifiedBy>Amanda Blue</cp:lastModifiedBy>
  <cp:revision>243</cp:revision>
  <dcterms:created xsi:type="dcterms:W3CDTF">2011-05-18T16:06:45Z</dcterms:created>
  <dcterms:modified xsi:type="dcterms:W3CDTF">2016-10-05T16:34:50Z</dcterms:modified>
</cp:coreProperties>
</file>