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3" r:id="rId3"/>
    <p:sldId id="294" r:id="rId4"/>
    <p:sldId id="295" r:id="rId5"/>
    <p:sldId id="296" r:id="rId6"/>
    <p:sldId id="297" r:id="rId7"/>
    <p:sldId id="292" r:id="rId8"/>
    <p:sldId id="298" r:id="rId9"/>
    <p:sldId id="262" r:id="rId10"/>
    <p:sldId id="263" r:id="rId11"/>
    <p:sldId id="265" r:id="rId12"/>
    <p:sldId id="266" r:id="rId13"/>
    <p:sldId id="267" r:id="rId14"/>
    <p:sldId id="269" r:id="rId15"/>
    <p:sldId id="270" r:id="rId16"/>
    <p:sldId id="271" r:id="rId17"/>
    <p:sldId id="272" r:id="rId18"/>
    <p:sldId id="273" r:id="rId19"/>
    <p:sldId id="274" r:id="rId20"/>
    <p:sldId id="275" r:id="rId21"/>
    <p:sldId id="277" r:id="rId22"/>
    <p:sldId id="278" r:id="rId23"/>
    <p:sldId id="281" r:id="rId24"/>
    <p:sldId id="283" r:id="rId25"/>
    <p:sldId id="284" r:id="rId26"/>
    <p:sldId id="285" r:id="rId27"/>
    <p:sldId id="286" r:id="rId28"/>
    <p:sldId id="287" r:id="rId29"/>
    <p:sldId id="288" r:id="rId30"/>
    <p:sldId id="289" r:id="rId31"/>
    <p:sldId id="290" r:id="rId32"/>
    <p:sldId id="29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812"/>
    <a:srgbClr val="008BC2"/>
    <a:srgbClr val="0083B7"/>
    <a:srgbClr val="009AD7"/>
    <a:srgbClr val="0099D5"/>
    <a:srgbClr val="0084B8"/>
    <a:srgbClr val="F6F6F6"/>
    <a:srgbClr val="DE9911"/>
    <a:srgbClr val="0069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9" autoAdjust="0"/>
  </p:normalViewPr>
  <p:slideViewPr>
    <p:cSldViewPr snapToGrid="0" snapToObjects="1">
      <p:cViewPr>
        <p:scale>
          <a:sx n="114" d="100"/>
          <a:sy n="114" d="100"/>
        </p:scale>
        <p:origin x="-91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 Diagonal Corner Rectangle 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1" name="Straight Connector 10"/>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p:nvPr>
        </p:nvSpPr>
        <p:spPr>
          <a:xfrm>
            <a:off x="1026336" y="1628775"/>
            <a:ext cx="7772580" cy="4746583"/>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8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6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3pPr>
            <a:lvl4pPr marL="1828800" indent="-457200">
              <a:spcBef>
                <a:spcPts val="0"/>
              </a:spcBef>
              <a:spcAft>
                <a:spcPts val="2400"/>
              </a:spcAft>
              <a:buClr>
                <a:schemeClr val="accent4"/>
              </a:buClr>
              <a:buSzPct val="80000"/>
              <a:buFont typeface="Wingdings" charset="2"/>
              <a:buChar char="§"/>
              <a:defRPr sz="4200">
                <a:solidFill>
                  <a:schemeClr val="accent5"/>
                </a:solidFill>
                <a:latin typeface="+mn-lt"/>
                <a:cs typeface="Myriad Pro"/>
              </a:defRPr>
            </a:lvl4pPr>
            <a:lvl5pPr marL="1828800" indent="0">
              <a:spcBef>
                <a:spcPts val="0"/>
              </a:spcBef>
              <a:spcAft>
                <a:spcPts val="2400"/>
              </a:spcAft>
              <a:buClr>
                <a:schemeClr val="accent4"/>
              </a:buClr>
              <a:buSzPct val="70000"/>
              <a:buFont typeface="Lucida Grande"/>
              <a:buNone/>
              <a:defRPr sz="4000">
                <a:solidFill>
                  <a:schemeClr val="accent5"/>
                </a:solidFill>
                <a:latin typeface="+mn-lt"/>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784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Slide">
    <p:spTree>
      <p:nvGrpSpPr>
        <p:cNvPr id="1" name=""/>
        <p:cNvGrpSpPr/>
        <p:nvPr/>
      </p:nvGrpSpPr>
      <p:grpSpPr>
        <a:xfrm>
          <a:off x="0" y="0"/>
          <a:ext cx="0" cy="0"/>
          <a:chOff x="0" y="0"/>
          <a:chExt cx="0" cy="0"/>
        </a:xfrm>
      </p:grpSpPr>
      <p:sp>
        <p:nvSpPr>
          <p:cNvPr id="3" name="Rectangle 2"/>
          <p:cNvSpPr/>
          <p:nvPr userDrawn="1"/>
        </p:nvSpPr>
        <p:spPr>
          <a:xfrm>
            <a:off x="232" y="5434665"/>
            <a:ext cx="9151888" cy="14374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9149826" cy="27657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flipH="1">
            <a:off x="168042" y="3776528"/>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a:off x="766444" y="3776528"/>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Diagonal Corner Rectangle 6"/>
          <p:cNvSpPr/>
          <p:nvPr userDrawn="1"/>
        </p:nvSpPr>
        <p:spPr>
          <a:xfrm flipH="1">
            <a:off x="767606" y="4365198"/>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541278" y="3696256"/>
            <a:ext cx="7555259" cy="1101559"/>
          </a:xfrm>
          <a:prstGeom prst="rect">
            <a:avLst/>
          </a:prstGeom>
          <a:noFill/>
        </p:spPr>
        <p:txBody>
          <a:bodyPr wrap="square" lIns="0" tIns="0" rIns="0" bIns="0" rtlCol="0" anchor="ctr" anchorCtr="0">
            <a:noAutofit/>
          </a:bodyPr>
          <a:lstStyle/>
          <a:p>
            <a:r>
              <a:rPr lang="en-US" sz="6700" b="1" spc="300" dirty="0" smtClean="0">
                <a:ln w="6350" cmpd="sng">
                  <a:solidFill>
                    <a:schemeClr val="tx1"/>
                  </a:solidFill>
                </a:ln>
                <a:solidFill>
                  <a:schemeClr val="tx1">
                    <a:lumMod val="75000"/>
                    <a:lumOff val="25000"/>
                  </a:schemeClr>
                </a:solidFill>
                <a:latin typeface="+mj-lt"/>
                <a:cs typeface="Myriad Pro"/>
              </a:rPr>
              <a:t>Using Visual Aids</a:t>
            </a:r>
            <a:endParaRPr lang="en-US" sz="6700" b="1" spc="300" dirty="0">
              <a:ln w="6350" cmpd="sng">
                <a:solidFill>
                  <a:schemeClr val="tx1"/>
                </a:solidFill>
              </a:ln>
              <a:solidFill>
                <a:schemeClr val="tx1">
                  <a:lumMod val="75000"/>
                  <a:lumOff val="25000"/>
                </a:schemeClr>
              </a:solidFill>
              <a:latin typeface="+mj-lt"/>
              <a:cs typeface="Myriad Pro"/>
            </a:endParaRPr>
          </a:p>
        </p:txBody>
      </p:sp>
      <p:cxnSp>
        <p:nvCxnSpPr>
          <p:cNvPr id="9" name="Straight Connector 8"/>
          <p:cNvCxnSpPr/>
          <p:nvPr userDrawn="1"/>
        </p:nvCxnSpPr>
        <p:spPr>
          <a:xfrm>
            <a:off x="1489963" y="4882482"/>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1" name="Straight Connector 10"/>
          <p:cNvCxnSpPr/>
          <p:nvPr userDrawn="1"/>
        </p:nvCxnSpPr>
        <p:spPr>
          <a:xfrm>
            <a:off x="1489963" y="3776528"/>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560517" y="2972873"/>
            <a:ext cx="7555259" cy="780681"/>
          </a:xfrm>
          <a:prstGeom prst="rect">
            <a:avLst/>
          </a:prstGeom>
          <a:noFill/>
        </p:spPr>
        <p:txBody>
          <a:bodyPr wrap="square" lIns="0" tIns="0" rIns="0" bIns="0" rtlCol="0" anchor="ctr" anchorCtr="0">
            <a:noAutofit/>
          </a:bodyPr>
          <a:lstStyle/>
          <a:p>
            <a:r>
              <a:rPr lang="en-US" sz="3200" b="1" i="1" dirty="0" smtClean="0">
                <a:ln w="6350" cmpd="sng">
                  <a:noFill/>
                </a:ln>
                <a:solidFill>
                  <a:schemeClr val="accent5"/>
                </a:solidFill>
                <a:latin typeface="+mj-lt"/>
                <a:cs typeface="Myriad Pro"/>
              </a:rPr>
              <a:t>The Art of Public Speaking </a:t>
            </a:r>
            <a:r>
              <a:rPr lang="en-US" sz="3200" b="1" dirty="0" smtClean="0">
                <a:ln w="6350" cmpd="sng">
                  <a:noFill/>
                </a:ln>
                <a:solidFill>
                  <a:schemeClr val="accent5"/>
                </a:solidFill>
                <a:latin typeface="+mj-lt"/>
                <a:cs typeface="Myriad Pro"/>
              </a:rPr>
              <a:t>• </a:t>
            </a:r>
            <a:r>
              <a:rPr lang="en-US" sz="3200" b="1" dirty="0" smtClean="0">
                <a:ln w="6350" cmpd="sng">
                  <a:noFill/>
                </a:ln>
                <a:solidFill>
                  <a:schemeClr val="tx2"/>
                </a:solidFill>
                <a:latin typeface="+mj-lt"/>
                <a:cs typeface="Myriad Pro"/>
              </a:rPr>
              <a:t>Chapter 14</a:t>
            </a:r>
            <a:endParaRPr lang="en-US" sz="3200" b="1" dirty="0">
              <a:ln w="6350" cmpd="sng">
                <a:noFill/>
              </a:ln>
              <a:solidFill>
                <a:schemeClr val="tx2"/>
              </a:solidFill>
              <a:latin typeface="+mj-lt"/>
              <a:cs typeface="Myriad Pro"/>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873" y="169756"/>
            <a:ext cx="689856" cy="689856"/>
          </a:xfrm>
          <a:prstGeom prst="rect">
            <a:avLst/>
          </a:prstGeom>
        </p:spPr>
      </p:pic>
    </p:spTree>
    <p:extLst>
      <p:ext uri="{BB962C8B-B14F-4D97-AF65-F5344CB8AC3E}">
        <p14:creationId xmlns:p14="http://schemas.microsoft.com/office/powerpoint/2010/main" val="426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49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3" name="Rectangle 2"/>
          <p:cNvSpPr/>
          <p:nvPr userDrawn="1"/>
        </p:nvSpPr>
        <p:spPr>
          <a:xfrm>
            <a:off x="-1" y="0"/>
            <a:ext cx="9156700" cy="68707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0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p:nvPr>
        </p:nvSpPr>
        <p:spPr>
          <a:xfrm>
            <a:off x="1477133" y="1628776"/>
            <a:ext cx="7437244" cy="4720928"/>
          </a:xfrm>
          <a:prstGeom prst="rect">
            <a:avLst/>
          </a:prstGeom>
        </p:spPr>
        <p:txBody>
          <a:bodyPr vert="horz"/>
          <a:lstStyle>
            <a:lvl1pPr marL="0" indent="0">
              <a:spcBef>
                <a:spcPts val="0"/>
              </a:spcBef>
              <a:spcAft>
                <a:spcPts val="2400"/>
              </a:spcAft>
              <a:buClr>
                <a:schemeClr val="accent4"/>
              </a:buClr>
              <a:buSzPct val="70000"/>
              <a:buFontTx/>
              <a:buNone/>
              <a:defRPr sz="4800">
                <a:solidFill>
                  <a:schemeClr val="accent5"/>
                </a:solidFill>
                <a:latin typeface="+mn-lt"/>
                <a:cs typeface="Myriad Pro"/>
              </a:defRPr>
            </a:lvl1pPr>
            <a:lvl2pPr marL="457200" indent="0">
              <a:spcBef>
                <a:spcPts val="0"/>
              </a:spcBef>
              <a:spcAft>
                <a:spcPts val="2400"/>
              </a:spcAft>
              <a:buClr>
                <a:schemeClr val="accent4"/>
              </a:buClr>
              <a:buSzPct val="70000"/>
              <a:buFontTx/>
              <a:buNone/>
              <a:defRPr sz="4600">
                <a:solidFill>
                  <a:schemeClr val="accent5"/>
                </a:solidFill>
                <a:latin typeface="+mn-lt"/>
                <a:cs typeface="Myriad Pro"/>
              </a:defRPr>
            </a:lvl2pPr>
            <a:lvl3pPr marL="914400" indent="0">
              <a:spcBef>
                <a:spcPts val="0"/>
              </a:spcBef>
              <a:spcAft>
                <a:spcPts val="2400"/>
              </a:spcAft>
              <a:buClr>
                <a:schemeClr val="accent4"/>
              </a:buClr>
              <a:buSzPct val="70000"/>
              <a:buFontTx/>
              <a:buNone/>
              <a:defRPr sz="4400">
                <a:solidFill>
                  <a:schemeClr val="accent5"/>
                </a:solidFill>
                <a:latin typeface="+mn-lt"/>
                <a:cs typeface="Myriad Pro"/>
              </a:defRPr>
            </a:lvl3pPr>
            <a:lvl4pPr marL="1371600" indent="0">
              <a:spcBef>
                <a:spcPts val="0"/>
              </a:spcBef>
              <a:spcAft>
                <a:spcPts val="2400"/>
              </a:spcAft>
              <a:buClr>
                <a:schemeClr val="accent4"/>
              </a:buClr>
              <a:buSzPct val="70000"/>
              <a:buFontTx/>
              <a:buNone/>
              <a:defRPr sz="4200">
                <a:solidFill>
                  <a:schemeClr val="accent5"/>
                </a:solidFill>
                <a:latin typeface="+mn-lt"/>
                <a:cs typeface="Myriad Pro"/>
              </a:defRPr>
            </a:lvl4pPr>
            <a:lvl5pPr marL="1828800" indent="0">
              <a:spcBef>
                <a:spcPts val="0"/>
              </a:spcBef>
              <a:spcAft>
                <a:spcPts val="2400"/>
              </a:spcAft>
              <a:buClr>
                <a:schemeClr val="accent4"/>
              </a:buClr>
              <a:buSzPct val="70000"/>
              <a:buFontTx/>
              <a:buNone/>
              <a:defRPr sz="4000">
                <a:solidFill>
                  <a:schemeClr val="accent5"/>
                </a:solidFill>
                <a:latin typeface="+mn-lt"/>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71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Bulle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3"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7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026335" y="1526496"/>
            <a:ext cx="3746122" cy="483569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86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38646" y="1526496"/>
            <a:ext cx="3333809" cy="483569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56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5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Image Below">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89962" y="1359733"/>
            <a:ext cx="7246712" cy="1500840"/>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buClr>
                <a:schemeClr val="accent4"/>
              </a:buClr>
              <a:buSzPct val="70000"/>
              <a:buFontTx/>
              <a:buNone/>
              <a:defRPr sz="3600">
                <a:solidFill>
                  <a:schemeClr val="accent5"/>
                </a:solidFill>
                <a:latin typeface="Myriad Pro"/>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p:txBody>
      </p:sp>
      <p:sp>
        <p:nvSpPr>
          <p:cNvPr id="12" name="Picture Placeholder 12"/>
          <p:cNvSpPr>
            <a:spLocks noGrp="1"/>
          </p:cNvSpPr>
          <p:nvPr>
            <p:ph type="pic" sz="quarter" idx="11"/>
          </p:nvPr>
        </p:nvSpPr>
        <p:spPr>
          <a:xfrm>
            <a:off x="1964643" y="3014502"/>
            <a:ext cx="6096000" cy="3302000"/>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1" name="Rectangle 20"/>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27" name="Straight Connector 26"/>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31" name="Media Placeholder 30"/>
          <p:cNvSpPr>
            <a:spLocks noGrp="1"/>
          </p:cNvSpPr>
          <p:nvPr>
            <p:ph type="media" sz="quarter" idx="10"/>
          </p:nvPr>
        </p:nvSpPr>
        <p:spPr>
          <a:xfrm>
            <a:off x="770763" y="1630799"/>
            <a:ext cx="8128000" cy="4572000"/>
          </a:xfrm>
          <a:prstGeom prst="rect">
            <a:avLst/>
          </a:prstGeom>
          <a:ln w="12700" cmpd="sng">
            <a:solidFill>
              <a:schemeClr val="tx2"/>
            </a:solidFill>
          </a:ln>
        </p:spPr>
        <p:txBody>
          <a:bodyPr vert="horz"/>
          <a:lstStyle/>
          <a:p>
            <a:endParaRPr lang="en-US"/>
          </a:p>
        </p:txBody>
      </p:sp>
      <p:sp>
        <p:nvSpPr>
          <p:cNvPr id="38" name="TextBox 37"/>
          <p:cNvSpPr txBox="1"/>
          <p:nvPr userDrawn="1"/>
        </p:nvSpPr>
        <p:spPr>
          <a:xfrm>
            <a:off x="770763" y="6230556"/>
            <a:ext cx="8128000" cy="248436"/>
          </a:xfrm>
          <a:prstGeom prst="rect">
            <a:avLst/>
          </a:prstGeom>
          <a:noFill/>
        </p:spPr>
        <p:txBody>
          <a:bodyPr wrap="square" rtlCol="0">
            <a:spAutoFit/>
          </a:bodyPr>
          <a:lstStyle/>
          <a:p>
            <a:pPr algn="ctr"/>
            <a:r>
              <a:rPr lang="en-US" sz="1000" dirty="0" smtClean="0">
                <a:solidFill>
                  <a:srgbClr val="000000"/>
                </a:solidFill>
                <a:latin typeface="+mn-lt"/>
                <a:cs typeface="Myriad Pro"/>
              </a:rPr>
              <a:t>(click</a:t>
            </a:r>
            <a:r>
              <a:rPr lang="en-US" sz="1000" baseline="0" dirty="0" smtClean="0">
                <a:solidFill>
                  <a:srgbClr val="000000"/>
                </a:solidFill>
                <a:latin typeface="+mn-lt"/>
                <a:cs typeface="Myriad Pro"/>
              </a:rPr>
              <a:t> above to play)</a:t>
            </a:r>
            <a:endParaRPr lang="en-US" sz="1000" dirty="0">
              <a:solidFill>
                <a:srgbClr val="000000"/>
              </a:solidFill>
              <a:latin typeface="+mn-lt"/>
              <a:cs typeface="Myriad Pro"/>
            </a:endParaRP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86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rge">
    <p:spTree>
      <p:nvGrpSpPr>
        <p:cNvPr id="1" name=""/>
        <p:cNvGrpSpPr/>
        <p:nvPr/>
      </p:nvGrpSpPr>
      <p:grpSpPr>
        <a:xfrm>
          <a:off x="0" y="0"/>
          <a:ext cx="0" cy="0"/>
          <a:chOff x="0" y="0"/>
          <a:chExt cx="0" cy="0"/>
        </a:xfrm>
      </p:grpSpPr>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5" name="Straight Connector 4"/>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7" name="Round Diagonal Corner Rectangle 6"/>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 Diagonal Corner Rectangle 7"/>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 Diagonal Corner Rectangle 8"/>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Picture Placeholder 13"/>
          <p:cNvSpPr>
            <a:spLocks noGrp="1"/>
          </p:cNvSpPr>
          <p:nvPr>
            <p:ph type="pic" sz="quarter" idx="11"/>
          </p:nvPr>
        </p:nvSpPr>
        <p:spPr>
          <a:xfrm>
            <a:off x="770841" y="1630363"/>
            <a:ext cx="8128000" cy="4572000"/>
          </a:xfrm>
          <a:prstGeom prst="rect">
            <a:avLst/>
          </a:prstGeom>
          <a:ln w="12700" cmpd="sng">
            <a:solidFill>
              <a:schemeClr val="tx2"/>
            </a:solidFill>
          </a:ln>
        </p:spPr>
        <p:txBody>
          <a:bodyPr vert="horz"/>
          <a:lstStyle/>
          <a:p>
            <a:endParaRPr lang="en-US"/>
          </a:p>
        </p:txBody>
      </p:sp>
    </p:spTree>
    <p:extLst>
      <p:ext uri="{BB962C8B-B14F-4D97-AF65-F5344CB8AC3E}">
        <p14:creationId xmlns:p14="http://schemas.microsoft.com/office/powerpoint/2010/main" val="145111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149736"/>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58" r:id="rId3"/>
    <p:sldLayoutId id="2147483659" r:id="rId4"/>
    <p:sldLayoutId id="2147483664" r:id="rId5"/>
    <p:sldLayoutId id="2147483663" r:id="rId6"/>
    <p:sldLayoutId id="2147483665" r:id="rId7"/>
    <p:sldLayoutId id="2147483660" r:id="rId8"/>
    <p:sldLayoutId id="2147483666" r:id="rId9"/>
    <p:sldLayoutId id="2147483656" r:id="rId10"/>
    <p:sldLayoutId id="2147483655" r:id="rId11"/>
    <p:sldLayoutId id="214748366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cdc.gov/vhf/ebola/pdf/ebola-lab-guidance.pdf" TargetMode="External"/><Relationship Id="rId2" Type="http://schemas.openxmlformats.org/officeDocument/2006/relationships/hyperlink" Target="http://www.who.int/csr/disease/ebola/put_on_ppequipment.pdf?ua=1"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94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 &amp; Drawings</a:t>
            </a:r>
            <a:endParaRPr lang="en-US" dirty="0"/>
          </a:p>
        </p:txBody>
      </p:sp>
      <p:pic>
        <p:nvPicPr>
          <p:cNvPr id="5" name="Picture Placeholder 4" descr="Luc23917_1401.jpg"/>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7683" r="-7683"/>
          <a:stretch>
            <a:fillRect/>
          </a:stretch>
        </p:blipFill>
        <p:spPr>
          <a:ln>
            <a:noFill/>
          </a:ln>
        </p:spPr>
      </p:pic>
    </p:spTree>
    <p:extLst>
      <p:ext uri="{BB962C8B-B14F-4D97-AF65-F5344CB8AC3E}">
        <p14:creationId xmlns:p14="http://schemas.microsoft.com/office/powerpoint/2010/main" val="1991468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Show statistical trends &amp; </a:t>
            </a:r>
            <a:r>
              <a:rPr lang="en-US" dirty="0" smtClean="0"/>
              <a:t>patterns</a:t>
            </a:r>
            <a:endParaRPr lang="en-US" dirty="0"/>
          </a:p>
        </p:txBody>
      </p:sp>
      <p:sp>
        <p:nvSpPr>
          <p:cNvPr id="3" name="Title 2"/>
          <p:cNvSpPr>
            <a:spLocks noGrp="1"/>
          </p:cNvSpPr>
          <p:nvPr>
            <p:ph type="title"/>
          </p:nvPr>
        </p:nvSpPr>
        <p:spPr/>
        <p:txBody>
          <a:bodyPr/>
          <a:lstStyle/>
          <a:p>
            <a:r>
              <a:rPr lang="en-US" dirty="0" smtClean="0"/>
              <a:t>Graphs</a:t>
            </a:r>
            <a:endParaRPr lang="en-US" dirty="0"/>
          </a:p>
        </p:txBody>
      </p:sp>
    </p:spTree>
    <p:extLst>
      <p:ext uri="{BB962C8B-B14F-4D97-AF65-F5344CB8AC3E}">
        <p14:creationId xmlns:p14="http://schemas.microsoft.com/office/powerpoint/2010/main" val="38821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Uses one or more lines to show changes over </a:t>
            </a:r>
            <a:r>
              <a:rPr lang="en-US" dirty="0" smtClean="0"/>
              <a:t>time</a:t>
            </a:r>
            <a:endParaRPr lang="en-US" dirty="0"/>
          </a:p>
        </p:txBody>
      </p:sp>
      <p:sp>
        <p:nvSpPr>
          <p:cNvPr id="3" name="Title 2"/>
          <p:cNvSpPr>
            <a:spLocks noGrp="1"/>
          </p:cNvSpPr>
          <p:nvPr>
            <p:ph type="title"/>
          </p:nvPr>
        </p:nvSpPr>
        <p:spPr/>
        <p:txBody>
          <a:bodyPr/>
          <a:lstStyle/>
          <a:p>
            <a:r>
              <a:rPr lang="en-US" dirty="0" smtClean="0"/>
              <a:t>Line Graph</a:t>
            </a:r>
            <a:endParaRPr lang="en-US" dirty="0"/>
          </a:p>
        </p:txBody>
      </p:sp>
    </p:spTree>
    <p:extLst>
      <p:ext uri="{BB962C8B-B14F-4D97-AF65-F5344CB8AC3E}">
        <p14:creationId xmlns:p14="http://schemas.microsoft.com/office/powerpoint/2010/main" val="3694580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Graph</a:t>
            </a:r>
            <a:endParaRPr lang="en-US" dirty="0"/>
          </a:p>
        </p:txBody>
      </p:sp>
      <p:pic>
        <p:nvPicPr>
          <p:cNvPr id="6" name="Picture Placeholder 5" descr="Luc23917_1402.jpg"/>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1402" r="-11402"/>
          <a:stretch>
            <a:fillRect/>
          </a:stretch>
        </p:blipFill>
        <p:spPr>
          <a:ln>
            <a:noFill/>
          </a:ln>
        </p:spPr>
      </p:pic>
    </p:spTree>
    <p:extLst>
      <p:ext uri="{BB962C8B-B14F-4D97-AF65-F5344CB8AC3E}">
        <p14:creationId xmlns:p14="http://schemas.microsoft.com/office/powerpoint/2010/main" val="2786897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Highlights segments of circle to show distribution </a:t>
            </a:r>
            <a:r>
              <a:rPr lang="en-US" dirty="0" smtClean="0"/>
              <a:t>patterns</a:t>
            </a:r>
            <a:endParaRPr lang="en-US" dirty="0"/>
          </a:p>
        </p:txBody>
      </p:sp>
      <p:sp>
        <p:nvSpPr>
          <p:cNvPr id="3" name="Title 2"/>
          <p:cNvSpPr>
            <a:spLocks noGrp="1"/>
          </p:cNvSpPr>
          <p:nvPr>
            <p:ph type="title"/>
          </p:nvPr>
        </p:nvSpPr>
        <p:spPr/>
        <p:txBody>
          <a:bodyPr/>
          <a:lstStyle/>
          <a:p>
            <a:r>
              <a:rPr lang="en-US" dirty="0" smtClean="0"/>
              <a:t>Pie Graph</a:t>
            </a:r>
            <a:endParaRPr lang="en-US" dirty="0"/>
          </a:p>
        </p:txBody>
      </p:sp>
    </p:spTree>
    <p:extLst>
      <p:ext uri="{BB962C8B-B14F-4D97-AF65-F5344CB8AC3E}">
        <p14:creationId xmlns:p14="http://schemas.microsoft.com/office/powerpoint/2010/main" val="1269137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Graph</a:t>
            </a:r>
            <a:endParaRPr lang="en-US" dirty="0"/>
          </a:p>
        </p:txBody>
      </p:sp>
      <p:pic>
        <p:nvPicPr>
          <p:cNvPr id="5" name="Picture Placeholder 4" descr="Luc23917_1403.jpg"/>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5365" b="-5365"/>
          <a:stretch>
            <a:fillRect/>
          </a:stretch>
        </p:blipFill>
        <p:spPr>
          <a:ln>
            <a:noFill/>
          </a:ln>
        </p:spPr>
      </p:pic>
    </p:spTree>
    <p:extLst>
      <p:ext uri="{BB962C8B-B14F-4D97-AF65-F5344CB8AC3E}">
        <p14:creationId xmlns:p14="http://schemas.microsoft.com/office/powerpoint/2010/main" val="836899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Uses vertical or horizontal bars to show </a:t>
            </a:r>
            <a:r>
              <a:rPr lang="en-US" dirty="0" smtClean="0"/>
              <a:t>comparisons</a:t>
            </a:r>
            <a:endParaRPr lang="en-US" dirty="0"/>
          </a:p>
        </p:txBody>
      </p:sp>
      <p:sp>
        <p:nvSpPr>
          <p:cNvPr id="3" name="Title 2"/>
          <p:cNvSpPr>
            <a:spLocks noGrp="1"/>
          </p:cNvSpPr>
          <p:nvPr>
            <p:ph type="title"/>
          </p:nvPr>
        </p:nvSpPr>
        <p:spPr/>
        <p:txBody>
          <a:bodyPr/>
          <a:lstStyle/>
          <a:p>
            <a:r>
              <a:rPr lang="en-US" dirty="0" smtClean="0"/>
              <a:t>Bar Graph</a:t>
            </a:r>
            <a:endParaRPr lang="en-US" dirty="0"/>
          </a:p>
        </p:txBody>
      </p:sp>
    </p:spTree>
    <p:extLst>
      <p:ext uri="{BB962C8B-B14F-4D97-AF65-F5344CB8AC3E}">
        <p14:creationId xmlns:p14="http://schemas.microsoft.com/office/powerpoint/2010/main" val="1230822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a:t>
            </a:r>
            <a:endParaRPr lang="en-US" dirty="0"/>
          </a:p>
        </p:txBody>
      </p:sp>
      <p:pic>
        <p:nvPicPr>
          <p:cNvPr id="5" name="Picture Placeholder 4" descr="Luc23917_1404.jpg"/>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8745" r="-18745"/>
          <a:stretch>
            <a:fillRect/>
          </a:stretch>
        </p:blipFill>
        <p:spPr>
          <a:xfrm>
            <a:off x="378329" y="1508772"/>
            <a:ext cx="8655632" cy="4868793"/>
          </a:xfrm>
          <a:ln>
            <a:noFill/>
          </a:ln>
        </p:spPr>
      </p:pic>
    </p:spTree>
    <p:extLst>
      <p:ext uri="{BB962C8B-B14F-4D97-AF65-F5344CB8AC3E}">
        <p14:creationId xmlns:p14="http://schemas.microsoft.com/office/powerpoint/2010/main" val="3959027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Summarize large block of info, usually as </a:t>
            </a:r>
            <a:r>
              <a:rPr lang="en-US" dirty="0" smtClean="0"/>
              <a:t>list</a:t>
            </a:r>
            <a:endParaRPr lang="en-US" dirty="0"/>
          </a:p>
        </p:txBody>
      </p:sp>
      <p:sp>
        <p:nvSpPr>
          <p:cNvPr id="3" name="Title 2"/>
          <p:cNvSpPr>
            <a:spLocks noGrp="1"/>
          </p:cNvSpPr>
          <p:nvPr>
            <p:ph type="title"/>
          </p:nvPr>
        </p:nvSpPr>
        <p:spPr/>
        <p:txBody>
          <a:bodyPr/>
          <a:lstStyle/>
          <a:p>
            <a:r>
              <a:rPr lang="en-US" dirty="0" smtClean="0"/>
              <a:t>Charts</a:t>
            </a:r>
            <a:endParaRPr lang="en-US" dirty="0"/>
          </a:p>
        </p:txBody>
      </p:sp>
    </p:spTree>
    <p:extLst>
      <p:ext uri="{BB962C8B-B14F-4D97-AF65-F5344CB8AC3E}">
        <p14:creationId xmlns:p14="http://schemas.microsoft.com/office/powerpoint/2010/main" val="1847259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a:t>
            </a:r>
            <a:endParaRPr lang="en-US" dirty="0"/>
          </a:p>
        </p:txBody>
      </p:sp>
      <p:pic>
        <p:nvPicPr>
          <p:cNvPr id="5" name="Picture Placeholder 4" descr="Luc23917_1405.jpg"/>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5652" r="-4029"/>
          <a:stretch/>
        </p:blipFill>
        <p:spPr>
          <a:xfrm>
            <a:off x="1189024" y="1468244"/>
            <a:ext cx="7580028" cy="4899194"/>
          </a:xfrm>
          <a:ln>
            <a:noFill/>
          </a:ln>
        </p:spPr>
      </p:pic>
    </p:spTree>
    <p:extLst>
      <p:ext uri="{BB962C8B-B14F-4D97-AF65-F5344CB8AC3E}">
        <p14:creationId xmlns:p14="http://schemas.microsoft.com/office/powerpoint/2010/main" val="265678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Benefits of Using Visual Aids</a:t>
            </a:r>
            <a:endParaRPr lang="en-US" sz="4400" dirty="0"/>
          </a:p>
        </p:txBody>
      </p:sp>
      <p:sp>
        <p:nvSpPr>
          <p:cNvPr id="3" name="Text Placeholder 2"/>
          <p:cNvSpPr>
            <a:spLocks noGrp="1"/>
          </p:cNvSpPr>
          <p:nvPr>
            <p:ph type="body" sz="quarter" idx="10"/>
          </p:nvPr>
        </p:nvSpPr>
        <p:spPr/>
        <p:txBody>
          <a:bodyPr/>
          <a:lstStyle/>
          <a:p>
            <a:pPr>
              <a:spcAft>
                <a:spcPts val="600"/>
              </a:spcAft>
            </a:pPr>
            <a:r>
              <a:rPr lang="en-US" sz="2400" dirty="0" smtClean="0"/>
              <a:t>Visuals can make ideas more clear </a:t>
            </a:r>
          </a:p>
          <a:p>
            <a:pPr>
              <a:spcAft>
                <a:spcPts val="600"/>
              </a:spcAft>
            </a:pPr>
            <a:r>
              <a:rPr lang="en-US" sz="2400" dirty="0" smtClean="0"/>
              <a:t>They can increase interest in the topic</a:t>
            </a:r>
          </a:p>
          <a:p>
            <a:pPr>
              <a:spcAft>
                <a:spcPts val="600"/>
              </a:spcAft>
            </a:pPr>
            <a:r>
              <a:rPr lang="en-US" sz="2400" dirty="0" smtClean="0"/>
              <a:t>They help the audience remember your information</a:t>
            </a:r>
          </a:p>
          <a:p>
            <a:pPr>
              <a:spcAft>
                <a:spcPts val="600"/>
              </a:spcAft>
            </a:pPr>
            <a:r>
              <a:rPr lang="en-US" sz="2400" dirty="0" smtClean="0"/>
              <a:t>They increase your credibility</a:t>
            </a:r>
          </a:p>
          <a:p>
            <a:pPr>
              <a:spcAft>
                <a:spcPts val="600"/>
              </a:spcAft>
            </a:pPr>
            <a:r>
              <a:rPr lang="en-US" sz="2400" dirty="0" smtClean="0"/>
              <a:t>They may help you be more persuasive (if persuading is your general purpose)</a:t>
            </a:r>
          </a:p>
          <a:p>
            <a:pPr>
              <a:spcAft>
                <a:spcPts val="600"/>
              </a:spcAft>
            </a:pPr>
            <a:endParaRPr lang="en-US" sz="2400" dirty="0"/>
          </a:p>
          <a:p>
            <a:pPr>
              <a:spcAft>
                <a:spcPts val="600"/>
              </a:spcAft>
            </a:pPr>
            <a:r>
              <a:rPr lang="en-US" sz="2400" dirty="0" smtClean="0"/>
              <a:t>In the coming pages, an example of a less-than-effective visual aid and its effects will be explained, showing how the visual fails each criterion.</a:t>
            </a:r>
          </a:p>
        </p:txBody>
      </p:sp>
    </p:spTree>
    <p:extLst>
      <p:ext uri="{BB962C8B-B14F-4D97-AF65-F5344CB8AC3E}">
        <p14:creationId xmlns:p14="http://schemas.microsoft.com/office/powerpoint/2010/main" val="2727036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a:t>
            </a:r>
            <a:endParaRPr lang="en-US" dirty="0"/>
          </a:p>
        </p:txBody>
      </p:sp>
      <p:sp>
        <p:nvSpPr>
          <p:cNvPr id="3" name="Text Placeholder 2"/>
          <p:cNvSpPr>
            <a:spLocks noGrp="1"/>
          </p:cNvSpPr>
          <p:nvPr>
            <p:ph type="body" sz="quarter" idx="10"/>
          </p:nvPr>
        </p:nvSpPr>
        <p:spPr/>
        <p:txBody>
          <a:bodyPr/>
          <a:lstStyle/>
          <a:p>
            <a:r>
              <a:rPr lang="en-US" sz="3400" dirty="0"/>
              <a:t>Help listeners visualize info</a:t>
            </a:r>
          </a:p>
          <a:p>
            <a:r>
              <a:rPr lang="en-US" sz="3400" dirty="0"/>
              <a:t>Show steps of process</a:t>
            </a:r>
          </a:p>
          <a:p>
            <a:r>
              <a:rPr lang="en-US" sz="3400" dirty="0"/>
              <a:t>Keep simple &amp; </a:t>
            </a:r>
            <a:r>
              <a:rPr lang="en-US" sz="3400" dirty="0" smtClean="0"/>
              <a:t>clear</a:t>
            </a:r>
          </a:p>
          <a:p>
            <a:r>
              <a:rPr lang="en-US" sz="3400" i="1" dirty="0" smtClean="0"/>
              <a:t>One could argue that the previous chart has a bit too much information to be simple, but it is still much better than the Ebola posters.</a:t>
            </a:r>
            <a:endParaRPr lang="en-US" sz="3400" i="1" dirty="0"/>
          </a:p>
        </p:txBody>
      </p:sp>
    </p:spTree>
    <p:extLst>
      <p:ext uri="{BB962C8B-B14F-4D97-AF65-F5344CB8AC3E}">
        <p14:creationId xmlns:p14="http://schemas.microsoft.com/office/powerpoint/2010/main" val="4085211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Text Placeholder 2"/>
          <p:cNvSpPr>
            <a:spLocks noGrp="1"/>
          </p:cNvSpPr>
          <p:nvPr>
            <p:ph type="body" sz="quarter" idx="10"/>
          </p:nvPr>
        </p:nvSpPr>
        <p:spPr/>
        <p:txBody>
          <a:bodyPr/>
          <a:lstStyle/>
          <a:p>
            <a:pPr>
              <a:spcAft>
                <a:spcPts val="600"/>
              </a:spcAft>
            </a:pPr>
            <a:r>
              <a:rPr lang="en-US" sz="2000" dirty="0"/>
              <a:t>Keep </a:t>
            </a:r>
            <a:r>
              <a:rPr lang="en-US" sz="2000" dirty="0" smtClean="0"/>
              <a:t>short (try for no more than 30-45 seconds, tops)</a:t>
            </a:r>
            <a:endParaRPr lang="en-US" sz="2000" dirty="0"/>
          </a:p>
          <a:p>
            <a:pPr>
              <a:spcAft>
                <a:spcPts val="600"/>
              </a:spcAft>
            </a:pPr>
            <a:r>
              <a:rPr lang="en-US" sz="2000" dirty="0"/>
              <a:t>Cue to start of </a:t>
            </a:r>
            <a:r>
              <a:rPr lang="en-US" sz="2000" dirty="0" smtClean="0"/>
              <a:t>clip (have it pulled up and ready to go to avoid having to use speaking time to find the clip, find the spot, and then play it all during your speech)</a:t>
            </a:r>
            <a:endParaRPr lang="en-US" sz="2000" dirty="0"/>
          </a:p>
          <a:p>
            <a:pPr>
              <a:spcAft>
                <a:spcPts val="600"/>
              </a:spcAft>
            </a:pPr>
            <a:r>
              <a:rPr lang="en-US" sz="2000" dirty="0"/>
              <a:t>Integrate </a:t>
            </a:r>
            <a:r>
              <a:rPr lang="en-US" sz="2000" dirty="0" smtClean="0"/>
              <a:t>smoothly (it should naturally fit in)</a:t>
            </a:r>
            <a:endParaRPr lang="en-US" sz="2000" dirty="0"/>
          </a:p>
          <a:p>
            <a:pPr>
              <a:spcAft>
                <a:spcPts val="600"/>
              </a:spcAft>
            </a:pPr>
            <a:r>
              <a:rPr lang="en-US" sz="2000" dirty="0"/>
              <a:t>Avoid </a:t>
            </a:r>
            <a:r>
              <a:rPr lang="en-US" sz="2000" dirty="0" smtClean="0"/>
              <a:t>low-resolution (make sure it looks and sounds good)</a:t>
            </a:r>
          </a:p>
          <a:p>
            <a:pPr lvl="1">
              <a:spcAft>
                <a:spcPts val="600"/>
              </a:spcAft>
            </a:pPr>
            <a:r>
              <a:rPr lang="en-US" sz="2000" dirty="0" smtClean="0"/>
              <a:t>It should go without saying, but make sure it is in English (I say this as a result of a Russian student who showed a news report on Chernobyl . . . in Russian.  The clip was great, but people got so distracted by the foreign language that they did not pay attention.  I told the speaker to consider just turning the volume down and telling the audience what they were seeing)</a:t>
            </a:r>
            <a:endParaRPr lang="en-US" sz="2000" dirty="0"/>
          </a:p>
        </p:txBody>
      </p:sp>
    </p:spTree>
    <p:extLst>
      <p:ext uri="{BB962C8B-B14F-4D97-AF65-F5344CB8AC3E}">
        <p14:creationId xmlns:p14="http://schemas.microsoft.com/office/powerpoint/2010/main" val="2950050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Speaker</a:t>
            </a:r>
            <a:endParaRPr lang="en-US" dirty="0"/>
          </a:p>
        </p:txBody>
      </p:sp>
      <p:sp>
        <p:nvSpPr>
          <p:cNvPr id="2" name="Text Placeholder 1"/>
          <p:cNvSpPr>
            <a:spLocks noGrp="1"/>
          </p:cNvSpPr>
          <p:nvPr>
            <p:ph type="body" sz="quarter" idx="10"/>
          </p:nvPr>
        </p:nvSpPr>
        <p:spPr/>
        <p:txBody>
          <a:bodyPr/>
          <a:lstStyle/>
          <a:p>
            <a:r>
              <a:rPr lang="en-US" sz="4400" dirty="0"/>
              <a:t>Use body to demonstrate procedure</a:t>
            </a:r>
          </a:p>
          <a:p>
            <a:r>
              <a:rPr lang="en-US" sz="4400" dirty="0"/>
              <a:t>Practice to coordinate words &amp; </a:t>
            </a:r>
            <a:r>
              <a:rPr lang="en-US" sz="4400" dirty="0" smtClean="0"/>
              <a:t>actions</a:t>
            </a:r>
            <a:endParaRPr lang="en-US" sz="4400" dirty="0"/>
          </a:p>
        </p:txBody>
      </p:sp>
    </p:spTree>
    <p:extLst>
      <p:ext uri="{BB962C8B-B14F-4D97-AF65-F5344CB8AC3E}">
        <p14:creationId xmlns:p14="http://schemas.microsoft.com/office/powerpoint/2010/main" val="3838697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Tech.</a:t>
            </a:r>
            <a:endParaRPr lang="en-US" dirty="0"/>
          </a:p>
        </p:txBody>
      </p:sp>
      <p:sp>
        <p:nvSpPr>
          <p:cNvPr id="3" name="Text Placeholder 2"/>
          <p:cNvSpPr>
            <a:spLocks noGrp="1"/>
          </p:cNvSpPr>
          <p:nvPr>
            <p:ph type="body" sz="quarter" idx="10"/>
          </p:nvPr>
        </p:nvSpPr>
        <p:spPr/>
        <p:txBody>
          <a:bodyPr/>
          <a:lstStyle/>
          <a:p>
            <a:r>
              <a:rPr lang="en-US" sz="4400" dirty="0"/>
              <a:t>Use strategically</a:t>
            </a:r>
          </a:p>
          <a:p>
            <a:r>
              <a:rPr lang="en-US" sz="4400" dirty="0"/>
              <a:t>Use to enhance specific points</a:t>
            </a:r>
          </a:p>
          <a:p>
            <a:r>
              <a:rPr lang="en-US" sz="4400" dirty="0"/>
              <a:t>Don’t overpower presentation</a:t>
            </a:r>
          </a:p>
          <a:p>
            <a:r>
              <a:rPr lang="en-US" sz="4400" dirty="0"/>
              <a:t>Don’t read from </a:t>
            </a:r>
            <a:r>
              <a:rPr lang="en-US" sz="4400" dirty="0" smtClean="0"/>
              <a:t>screen</a:t>
            </a:r>
            <a:endParaRPr lang="en-US" sz="4400" dirty="0"/>
          </a:p>
        </p:txBody>
      </p:sp>
    </p:spTree>
    <p:extLst>
      <p:ext uri="{BB962C8B-B14F-4D97-AF65-F5344CB8AC3E}">
        <p14:creationId xmlns:p14="http://schemas.microsoft.com/office/powerpoint/2010/main" val="301106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Visual Aids</a:t>
            </a:r>
            <a:endParaRPr lang="en-US" dirty="0"/>
          </a:p>
        </p:txBody>
      </p:sp>
      <p:sp>
        <p:nvSpPr>
          <p:cNvPr id="3" name="Text Placeholder 2"/>
          <p:cNvSpPr>
            <a:spLocks noGrp="1"/>
          </p:cNvSpPr>
          <p:nvPr>
            <p:ph type="body" sz="quarter" idx="10"/>
          </p:nvPr>
        </p:nvSpPr>
        <p:spPr/>
        <p:txBody>
          <a:bodyPr/>
          <a:lstStyle/>
          <a:p>
            <a:r>
              <a:rPr lang="en-US" sz="1800" dirty="0"/>
              <a:t>Prepare well in </a:t>
            </a:r>
            <a:r>
              <a:rPr lang="en-US" sz="1800" dirty="0" smtClean="0"/>
              <a:t>advance</a:t>
            </a:r>
          </a:p>
          <a:p>
            <a:pPr lvl="1"/>
            <a:r>
              <a:rPr lang="en-US" sz="1800" dirty="0" smtClean="0"/>
              <a:t>Take time to not only proofread but to have others proofread it as well</a:t>
            </a:r>
            <a:endParaRPr lang="en-US" sz="1800" dirty="0"/>
          </a:p>
          <a:p>
            <a:r>
              <a:rPr lang="en-US" sz="1800" dirty="0"/>
              <a:t>Keep simple</a:t>
            </a:r>
          </a:p>
          <a:p>
            <a:r>
              <a:rPr lang="en-US" sz="1800" dirty="0"/>
              <a:t>Make large enough</a:t>
            </a:r>
          </a:p>
          <a:p>
            <a:r>
              <a:rPr lang="en-US" sz="1800" dirty="0"/>
              <a:t>Limit amount of </a:t>
            </a:r>
            <a:r>
              <a:rPr lang="en-US" sz="1800" dirty="0" smtClean="0"/>
              <a:t>text</a:t>
            </a:r>
          </a:p>
          <a:p>
            <a:pPr lvl="1"/>
            <a:r>
              <a:rPr lang="en-US" sz="1800" dirty="0" smtClean="0"/>
              <a:t>Follow 7 by 7 Rule</a:t>
            </a:r>
          </a:p>
          <a:p>
            <a:pPr lvl="2"/>
            <a:r>
              <a:rPr lang="en-US" sz="1800" dirty="0" smtClean="0"/>
              <a:t>No more than 7 lines of text per slide</a:t>
            </a:r>
          </a:p>
          <a:p>
            <a:pPr lvl="2"/>
            <a:r>
              <a:rPr lang="en-US" sz="1800" dirty="0" smtClean="0"/>
              <a:t>No more than 7 words per line</a:t>
            </a:r>
            <a:endParaRPr lang="en-US" sz="1800" dirty="0"/>
          </a:p>
        </p:txBody>
      </p:sp>
    </p:spTree>
    <p:extLst>
      <p:ext uri="{BB962C8B-B14F-4D97-AF65-F5344CB8AC3E}">
        <p14:creationId xmlns:p14="http://schemas.microsoft.com/office/powerpoint/2010/main" val="4207793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Visual Aids</a:t>
            </a:r>
            <a:endParaRPr lang="en-US" dirty="0"/>
          </a:p>
        </p:txBody>
      </p:sp>
      <p:sp>
        <p:nvSpPr>
          <p:cNvPr id="3" name="Text Placeholder 2"/>
          <p:cNvSpPr>
            <a:spLocks noGrp="1"/>
          </p:cNvSpPr>
          <p:nvPr>
            <p:ph type="body" sz="quarter" idx="10"/>
          </p:nvPr>
        </p:nvSpPr>
        <p:spPr/>
        <p:txBody>
          <a:bodyPr/>
          <a:lstStyle/>
          <a:p>
            <a:r>
              <a:rPr lang="en-US" dirty="0"/>
              <a:t>Use fonts effectively</a:t>
            </a:r>
          </a:p>
          <a:p>
            <a:r>
              <a:rPr lang="en-US" dirty="0"/>
              <a:t>Use color effectively</a:t>
            </a:r>
          </a:p>
          <a:p>
            <a:r>
              <a:rPr lang="en-US" dirty="0"/>
              <a:t>Use images </a:t>
            </a:r>
            <a:r>
              <a:rPr lang="en-US" dirty="0" smtClean="0"/>
              <a:t>strategically</a:t>
            </a:r>
            <a:endParaRPr lang="en-US" dirty="0"/>
          </a:p>
        </p:txBody>
      </p:sp>
    </p:spTree>
    <p:extLst>
      <p:ext uri="{BB962C8B-B14F-4D97-AF65-F5344CB8AC3E}">
        <p14:creationId xmlns:p14="http://schemas.microsoft.com/office/powerpoint/2010/main" val="4187275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Text</a:t>
            </a:r>
            <a:endParaRPr lang="en-US" dirty="0"/>
          </a:p>
        </p:txBody>
      </p:sp>
      <p:pic>
        <p:nvPicPr>
          <p:cNvPr id="5" name="Picture Placeholder 4" descr="Luc23917_1406.jpg"/>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922" r="-4227" b="-3223"/>
          <a:stretch/>
        </p:blipFill>
        <p:spPr>
          <a:xfrm>
            <a:off x="1235967" y="1392076"/>
            <a:ext cx="7127735" cy="5219212"/>
          </a:xfrm>
          <a:ln>
            <a:noFill/>
          </a:ln>
        </p:spPr>
      </p:pic>
    </p:spTree>
    <p:extLst>
      <p:ext uri="{BB962C8B-B14F-4D97-AF65-F5344CB8AC3E}">
        <p14:creationId xmlns:p14="http://schemas.microsoft.com/office/powerpoint/2010/main" val="2630493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Fonts</a:t>
            </a:r>
            <a:endParaRPr lang="en-US" dirty="0"/>
          </a:p>
        </p:txBody>
      </p:sp>
      <p:sp>
        <p:nvSpPr>
          <p:cNvPr id="3" name="Text Placeholder 2"/>
          <p:cNvSpPr>
            <a:spLocks noGrp="1"/>
          </p:cNvSpPr>
          <p:nvPr>
            <p:ph type="body" sz="quarter" idx="10"/>
          </p:nvPr>
        </p:nvSpPr>
        <p:spPr/>
        <p:txBody>
          <a:bodyPr/>
          <a:lstStyle/>
          <a:p>
            <a:r>
              <a:rPr lang="en-US" sz="4400" dirty="0"/>
              <a:t>Clear, easy to read</a:t>
            </a:r>
          </a:p>
          <a:p>
            <a:r>
              <a:rPr lang="en-US" sz="4400" dirty="0"/>
              <a:t>Normal case</a:t>
            </a:r>
          </a:p>
          <a:p>
            <a:r>
              <a:rPr lang="en-US" sz="4400" dirty="0"/>
              <a:t>Two per slide</a:t>
            </a:r>
          </a:p>
          <a:p>
            <a:r>
              <a:rPr lang="en-US" sz="4400" dirty="0"/>
              <a:t>Standardized across slides</a:t>
            </a:r>
          </a:p>
          <a:p>
            <a:r>
              <a:rPr lang="en-US" sz="4400" dirty="0"/>
              <a:t>Properly sized titles, body </a:t>
            </a:r>
            <a:r>
              <a:rPr lang="en-US" sz="4400" dirty="0" smtClean="0"/>
              <a:t>text</a:t>
            </a:r>
            <a:endParaRPr lang="en-US" sz="4400" dirty="0"/>
          </a:p>
        </p:txBody>
      </p:sp>
    </p:spTree>
    <p:extLst>
      <p:ext uri="{BB962C8B-B14F-4D97-AF65-F5344CB8AC3E}">
        <p14:creationId xmlns:p14="http://schemas.microsoft.com/office/powerpoint/2010/main" val="1995506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Fonts</a:t>
            </a:r>
            <a:endParaRPr lang="en-US" dirty="0"/>
          </a:p>
        </p:txBody>
      </p:sp>
      <p:pic>
        <p:nvPicPr>
          <p:cNvPr id="5" name="Picture Placeholder 4" descr="Luc23917_1407.jpg"/>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527" t="4528" r="643" b="2096"/>
          <a:stretch/>
        </p:blipFill>
        <p:spPr>
          <a:xfrm>
            <a:off x="932302" y="1837355"/>
            <a:ext cx="7444913" cy="4269153"/>
          </a:xfrm>
          <a:ln>
            <a:noFill/>
          </a:ln>
        </p:spPr>
      </p:pic>
    </p:spTree>
    <p:extLst>
      <p:ext uri="{BB962C8B-B14F-4D97-AF65-F5344CB8AC3E}">
        <p14:creationId xmlns:p14="http://schemas.microsoft.com/office/powerpoint/2010/main" val="2303849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Colors</a:t>
            </a:r>
            <a:endParaRPr lang="en-US" dirty="0"/>
          </a:p>
        </p:txBody>
      </p:sp>
      <p:sp>
        <p:nvSpPr>
          <p:cNvPr id="3" name="Text Placeholder 2"/>
          <p:cNvSpPr>
            <a:spLocks noGrp="1"/>
          </p:cNvSpPr>
          <p:nvPr>
            <p:ph type="body" sz="quarter" idx="10"/>
          </p:nvPr>
        </p:nvSpPr>
        <p:spPr/>
        <p:txBody>
          <a:bodyPr/>
          <a:lstStyle/>
          <a:p>
            <a:r>
              <a:rPr lang="en-US" dirty="0"/>
              <a:t>High contrast</a:t>
            </a:r>
          </a:p>
          <a:p>
            <a:r>
              <a:rPr lang="en-US" dirty="0"/>
              <a:t>Easy to see</a:t>
            </a:r>
          </a:p>
          <a:p>
            <a:r>
              <a:rPr lang="en-US" dirty="0"/>
              <a:t>Limited number</a:t>
            </a:r>
          </a:p>
          <a:p>
            <a:r>
              <a:rPr lang="en-US" dirty="0"/>
              <a:t>Consistent across </a:t>
            </a:r>
            <a:r>
              <a:rPr lang="en-US" dirty="0" smtClean="0"/>
              <a:t>slides</a:t>
            </a:r>
            <a:endParaRPr lang="en-US" dirty="0"/>
          </a:p>
        </p:txBody>
      </p:sp>
    </p:spTree>
    <p:extLst>
      <p:ext uri="{BB962C8B-B14F-4D97-AF65-F5344CB8AC3E}">
        <p14:creationId xmlns:p14="http://schemas.microsoft.com/office/powerpoint/2010/main" val="2075397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Bad Visuals=Bad Outcome</a:t>
            </a:r>
            <a:endParaRPr lang="en-US" sz="4800" dirty="0"/>
          </a:p>
        </p:txBody>
      </p:sp>
      <p:sp>
        <p:nvSpPr>
          <p:cNvPr id="3" name="Text Placeholder 2"/>
          <p:cNvSpPr>
            <a:spLocks noGrp="1"/>
          </p:cNvSpPr>
          <p:nvPr>
            <p:ph type="body" sz="quarter" idx="10"/>
          </p:nvPr>
        </p:nvSpPr>
        <p:spPr/>
        <p:txBody>
          <a:bodyPr/>
          <a:lstStyle/>
          <a:p>
            <a:r>
              <a:rPr lang="en-US" sz="2000" dirty="0">
                <a:hlinkClick r:id="rId2"/>
              </a:rPr>
              <a:t>http://</a:t>
            </a:r>
            <a:r>
              <a:rPr lang="en-US" sz="2000" dirty="0" smtClean="0">
                <a:hlinkClick r:id="rId2"/>
              </a:rPr>
              <a:t>www.who.int/csr/disease/ebola/put_on_ppequipment.pdf?ua=1</a:t>
            </a:r>
            <a:endParaRPr lang="en-US" sz="2000" dirty="0" smtClean="0"/>
          </a:p>
          <a:p>
            <a:r>
              <a:rPr lang="en-US" sz="2000" dirty="0">
                <a:hlinkClick r:id="rId3"/>
              </a:rPr>
              <a:t>http://</a:t>
            </a:r>
            <a:r>
              <a:rPr lang="en-US" sz="2000" dirty="0" smtClean="0">
                <a:hlinkClick r:id="rId3"/>
              </a:rPr>
              <a:t>www.cdc.gov/vhf/ebola/pdf/ebola-lab-guidance.pdf</a:t>
            </a:r>
            <a:r>
              <a:rPr lang="en-US" sz="2000" dirty="0" smtClean="0"/>
              <a:t> </a:t>
            </a:r>
          </a:p>
          <a:p>
            <a:r>
              <a:rPr lang="en-US" sz="2000" dirty="0" smtClean="0"/>
              <a:t>These two posters were given to healthcare providers during the 2014 Ebola outbreak.  The first one is from the World Health Organization; the second is from the US Centers for Disease Control and Prevention. </a:t>
            </a:r>
          </a:p>
          <a:p>
            <a:r>
              <a:rPr lang="en-US" sz="2000" dirty="0" smtClean="0"/>
              <a:t>Keep in mind that these were supposed to be the go-to reference for any healthcare worker who suspected that a patient may have Ebola.</a:t>
            </a:r>
          </a:p>
          <a:p>
            <a:r>
              <a:rPr lang="en-US" sz="2000" dirty="0" smtClean="0"/>
              <a:t>These posters could be the difference between life and death.</a:t>
            </a:r>
            <a:endParaRPr lang="en-US" sz="2000" dirty="0"/>
          </a:p>
        </p:txBody>
      </p:sp>
    </p:spTree>
    <p:extLst>
      <p:ext uri="{BB962C8B-B14F-4D97-AF65-F5344CB8AC3E}">
        <p14:creationId xmlns:p14="http://schemas.microsoft.com/office/powerpoint/2010/main" val="3752180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Images</a:t>
            </a:r>
            <a:endParaRPr lang="en-US" dirty="0"/>
          </a:p>
        </p:txBody>
      </p:sp>
      <p:sp>
        <p:nvSpPr>
          <p:cNvPr id="3" name="Text Placeholder 2"/>
          <p:cNvSpPr>
            <a:spLocks noGrp="1"/>
          </p:cNvSpPr>
          <p:nvPr>
            <p:ph type="body" sz="quarter" idx="10"/>
          </p:nvPr>
        </p:nvSpPr>
        <p:spPr/>
        <p:txBody>
          <a:bodyPr/>
          <a:lstStyle/>
          <a:p>
            <a:r>
              <a:rPr lang="en-US" dirty="0"/>
              <a:t>Large enough</a:t>
            </a:r>
          </a:p>
          <a:p>
            <a:r>
              <a:rPr lang="en-US" dirty="0"/>
              <a:t>High-resolution</a:t>
            </a:r>
          </a:p>
          <a:p>
            <a:r>
              <a:rPr lang="en-US" dirty="0"/>
              <a:t>Clear, simple</a:t>
            </a:r>
          </a:p>
          <a:p>
            <a:r>
              <a:rPr lang="en-US" dirty="0"/>
              <a:t>Title included on </a:t>
            </a:r>
            <a:r>
              <a:rPr lang="en-US" dirty="0" smtClean="0"/>
              <a:t>slide</a:t>
            </a:r>
            <a:endParaRPr lang="en-US" dirty="0"/>
          </a:p>
        </p:txBody>
      </p:sp>
    </p:spTree>
    <p:extLst>
      <p:ext uri="{BB962C8B-B14F-4D97-AF65-F5344CB8AC3E}">
        <p14:creationId xmlns:p14="http://schemas.microsoft.com/office/powerpoint/2010/main" val="1586647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700" dirty="0" smtClean="0"/>
              <a:t>Presenting Visual Aids</a:t>
            </a:r>
            <a:endParaRPr lang="en-US" sz="5700" dirty="0"/>
          </a:p>
        </p:txBody>
      </p:sp>
      <p:sp>
        <p:nvSpPr>
          <p:cNvPr id="3" name="Text Placeholder 2"/>
          <p:cNvSpPr>
            <a:spLocks noGrp="1"/>
          </p:cNvSpPr>
          <p:nvPr>
            <p:ph type="body" sz="quarter" idx="10"/>
          </p:nvPr>
        </p:nvSpPr>
        <p:spPr/>
        <p:txBody>
          <a:bodyPr/>
          <a:lstStyle/>
          <a:p>
            <a:r>
              <a:rPr lang="en-US" sz="4400" dirty="0"/>
              <a:t>Display where listeners can see</a:t>
            </a:r>
          </a:p>
          <a:p>
            <a:r>
              <a:rPr lang="en-US" sz="4400" dirty="0"/>
              <a:t>Avoid passing</a:t>
            </a:r>
          </a:p>
          <a:p>
            <a:r>
              <a:rPr lang="en-US" sz="4400" dirty="0"/>
              <a:t>Display only while discussing</a:t>
            </a:r>
          </a:p>
          <a:p>
            <a:r>
              <a:rPr lang="en-US" sz="4400" dirty="0"/>
              <a:t>Explain clearly, concisely</a:t>
            </a:r>
          </a:p>
        </p:txBody>
      </p:sp>
    </p:spTree>
    <p:extLst>
      <p:ext uri="{BB962C8B-B14F-4D97-AF65-F5344CB8AC3E}">
        <p14:creationId xmlns:p14="http://schemas.microsoft.com/office/powerpoint/2010/main" val="1702949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700" dirty="0" smtClean="0"/>
              <a:t>Presenting Visual Aids</a:t>
            </a:r>
            <a:endParaRPr lang="en-US" sz="5700" dirty="0"/>
          </a:p>
        </p:txBody>
      </p:sp>
      <p:sp>
        <p:nvSpPr>
          <p:cNvPr id="3" name="Text Placeholder 2"/>
          <p:cNvSpPr>
            <a:spLocks noGrp="1"/>
          </p:cNvSpPr>
          <p:nvPr>
            <p:ph type="body" sz="quarter" idx="10"/>
          </p:nvPr>
        </p:nvSpPr>
        <p:spPr/>
        <p:txBody>
          <a:bodyPr/>
          <a:lstStyle/>
          <a:p>
            <a:pPr>
              <a:spcAft>
                <a:spcPts val="600"/>
              </a:spcAft>
            </a:pPr>
            <a:r>
              <a:rPr lang="en-US" sz="2400" dirty="0"/>
              <a:t>Talk to audience, not to visual </a:t>
            </a:r>
            <a:r>
              <a:rPr lang="en-US" sz="2400" dirty="0" smtClean="0"/>
              <a:t>aid</a:t>
            </a:r>
          </a:p>
          <a:p>
            <a:pPr lvl="1">
              <a:spcAft>
                <a:spcPts val="600"/>
              </a:spcAft>
            </a:pPr>
            <a:r>
              <a:rPr lang="en-US" sz="2400" dirty="0" smtClean="0"/>
              <a:t>Talking to the visual is the most likely to occur with PowerPoint, particularly wordy ones (like this one!)</a:t>
            </a:r>
            <a:endParaRPr lang="en-US" sz="2400" dirty="0"/>
          </a:p>
          <a:p>
            <a:pPr>
              <a:spcAft>
                <a:spcPts val="600"/>
              </a:spcAft>
            </a:pPr>
            <a:r>
              <a:rPr lang="en-US" sz="2400" dirty="0"/>
              <a:t>Practice with visual </a:t>
            </a:r>
            <a:r>
              <a:rPr lang="en-US" sz="2400" dirty="0" smtClean="0"/>
              <a:t>aids</a:t>
            </a:r>
            <a:endParaRPr lang="en-US" sz="2400" dirty="0"/>
          </a:p>
          <a:p>
            <a:pPr>
              <a:spcAft>
                <a:spcPts val="600"/>
              </a:spcAft>
            </a:pPr>
            <a:r>
              <a:rPr lang="en-US" sz="2400" dirty="0"/>
              <a:t>Check room &amp; </a:t>
            </a:r>
            <a:r>
              <a:rPr lang="en-US" sz="2400" dirty="0" smtClean="0"/>
              <a:t>equipment</a:t>
            </a:r>
          </a:p>
          <a:p>
            <a:pPr lvl="1">
              <a:spcAft>
                <a:spcPts val="600"/>
              </a:spcAft>
            </a:pPr>
            <a:r>
              <a:rPr lang="en-US" sz="2400" dirty="0" smtClean="0"/>
              <a:t>For an online class, make sure that your visual shows up on your recording</a:t>
            </a:r>
            <a:endParaRPr lang="en-US" sz="2400" dirty="0"/>
          </a:p>
        </p:txBody>
      </p:sp>
    </p:spTree>
    <p:extLst>
      <p:ext uri="{BB962C8B-B14F-4D97-AF65-F5344CB8AC3E}">
        <p14:creationId xmlns:p14="http://schemas.microsoft.com/office/powerpoint/2010/main" val="3726614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Bad Visuals=Bad Outcome</a:t>
            </a:r>
            <a:endParaRPr lang="en-US" sz="4800" dirty="0"/>
          </a:p>
        </p:txBody>
      </p:sp>
      <p:sp>
        <p:nvSpPr>
          <p:cNvPr id="3" name="Text Placeholder 2"/>
          <p:cNvSpPr>
            <a:spLocks noGrp="1"/>
          </p:cNvSpPr>
          <p:nvPr>
            <p:ph type="body" sz="quarter" idx="10"/>
          </p:nvPr>
        </p:nvSpPr>
        <p:spPr/>
        <p:txBody>
          <a:bodyPr/>
          <a:lstStyle/>
          <a:p>
            <a:pPr>
              <a:spcAft>
                <a:spcPts val="0"/>
              </a:spcAft>
            </a:pPr>
            <a:r>
              <a:rPr lang="en-US" sz="2200" dirty="0" smtClean="0"/>
              <a:t>Put yourself in the place of a nurse who is seeing a patient bleeding out of every body opening while </a:t>
            </a:r>
            <a:r>
              <a:rPr lang="en-US" sz="2200" dirty="0" err="1" smtClean="0"/>
              <a:t>vomitting</a:t>
            </a:r>
            <a:r>
              <a:rPr lang="en-US" sz="2200" dirty="0" smtClean="0"/>
              <a:t> profusely.</a:t>
            </a:r>
          </a:p>
          <a:p>
            <a:pPr>
              <a:spcAft>
                <a:spcPts val="0"/>
              </a:spcAft>
            </a:pPr>
            <a:r>
              <a:rPr lang="en-US" sz="2200" dirty="0" smtClean="0"/>
              <a:t>Before deciding how to proceed, the nurse needs to know if this could be Ebola and how to prepare for a possible Ebola case.</a:t>
            </a:r>
          </a:p>
          <a:p>
            <a:pPr>
              <a:spcAft>
                <a:spcPts val="0"/>
              </a:spcAft>
            </a:pPr>
            <a:r>
              <a:rPr lang="en-US" sz="2200" dirty="0" smtClean="0"/>
              <a:t>All the while, the patient is sitting in a room, bleeding, vomiting . . . Dying.</a:t>
            </a:r>
            <a:endParaRPr lang="en-US" sz="2200" dirty="0"/>
          </a:p>
          <a:p>
            <a:pPr>
              <a:spcAft>
                <a:spcPts val="0"/>
              </a:spcAft>
            </a:pPr>
            <a:r>
              <a:rPr lang="en-US" sz="2200" dirty="0" smtClean="0"/>
              <a:t>The nurse’s only resources are these posters.</a:t>
            </a:r>
          </a:p>
          <a:p>
            <a:pPr>
              <a:spcAft>
                <a:spcPts val="0"/>
              </a:spcAft>
            </a:pPr>
            <a:r>
              <a:rPr lang="en-US" sz="2200" dirty="0" smtClean="0"/>
              <a:t>If you were the nurse, would you have time to read through all of this information to figure out how to help the patient?  Keep in mind, the patient is literally leaking out fluids that could be contaminated with one of the most deadly viruses known to humanity . . .</a:t>
            </a:r>
          </a:p>
        </p:txBody>
      </p:sp>
    </p:spTree>
    <p:extLst>
      <p:ext uri="{BB962C8B-B14F-4D97-AF65-F5344CB8AC3E}">
        <p14:creationId xmlns:p14="http://schemas.microsoft.com/office/powerpoint/2010/main" val="366891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Bad Visuals=Bad Outcome</a:t>
            </a:r>
            <a:endParaRPr lang="en-US" sz="4800" dirty="0"/>
          </a:p>
        </p:txBody>
      </p:sp>
      <p:sp>
        <p:nvSpPr>
          <p:cNvPr id="3" name="Text Placeholder 2"/>
          <p:cNvSpPr>
            <a:spLocks noGrp="1"/>
          </p:cNvSpPr>
          <p:nvPr>
            <p:ph type="body" sz="quarter" idx="10"/>
          </p:nvPr>
        </p:nvSpPr>
        <p:spPr/>
        <p:txBody>
          <a:bodyPr/>
          <a:lstStyle/>
          <a:p>
            <a:pPr>
              <a:spcAft>
                <a:spcPts val="0"/>
              </a:spcAft>
            </a:pPr>
            <a:r>
              <a:rPr lang="en-US" sz="2400" dirty="0" smtClean="0"/>
              <a:t>This is the very situation that happened at a Dallas, TX, hospital.  Two nurses were infected with Ebola because just hanging a too-detailed poster did not give them adequate preparation for dealing with an Ebola patient, and with a patient dying in front of them, the posters were not accessible enough to read quickly and efficiently. </a:t>
            </a:r>
          </a:p>
          <a:p>
            <a:pPr>
              <a:spcAft>
                <a:spcPts val="0"/>
              </a:spcAft>
            </a:pPr>
            <a:r>
              <a:rPr lang="en-US" sz="2400" dirty="0" smtClean="0"/>
              <a:t>On the next slide, we will cover how the posters fail each criterion.</a:t>
            </a:r>
          </a:p>
        </p:txBody>
      </p:sp>
    </p:spTree>
    <p:extLst>
      <p:ext uri="{BB962C8B-B14F-4D97-AF65-F5344CB8AC3E}">
        <p14:creationId xmlns:p14="http://schemas.microsoft.com/office/powerpoint/2010/main" val="299414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Bad Visuals=Bad Outcome</a:t>
            </a:r>
            <a:endParaRPr lang="en-US" sz="4800" dirty="0"/>
          </a:p>
        </p:txBody>
      </p:sp>
      <p:sp>
        <p:nvSpPr>
          <p:cNvPr id="3" name="Text Placeholder 2"/>
          <p:cNvSpPr>
            <a:spLocks noGrp="1"/>
          </p:cNvSpPr>
          <p:nvPr>
            <p:ph type="body" sz="quarter" idx="10"/>
          </p:nvPr>
        </p:nvSpPr>
        <p:spPr/>
        <p:txBody>
          <a:bodyPr/>
          <a:lstStyle/>
          <a:p>
            <a:pPr>
              <a:spcAft>
                <a:spcPts val="0"/>
              </a:spcAft>
            </a:pPr>
            <a:r>
              <a:rPr lang="en-US" sz="1800" u="sng" dirty="0" smtClean="0"/>
              <a:t>Clarity:</a:t>
            </a:r>
            <a:r>
              <a:rPr lang="en-US" sz="1800" dirty="0" smtClean="0"/>
              <a:t> There was simply too much information and too poor of drawings for the information to be clear.  While people with a lot of time can read through everything, those pressed for time need a quick reference.  This is too dense to be clear.</a:t>
            </a:r>
            <a:endParaRPr lang="en-US" sz="1800" u="sng" dirty="0" smtClean="0"/>
          </a:p>
          <a:p>
            <a:pPr>
              <a:spcAft>
                <a:spcPts val="0"/>
              </a:spcAft>
            </a:pPr>
            <a:r>
              <a:rPr lang="en-US" sz="1800" u="sng" dirty="0" smtClean="0"/>
              <a:t>Interest:</a:t>
            </a:r>
            <a:r>
              <a:rPr lang="en-US" sz="1800" dirty="0" smtClean="0"/>
              <a:t> Healthcare workers were interested in Ebola, but the information was presented in a way that did not assuage their fear or curiosity.  </a:t>
            </a:r>
            <a:endParaRPr lang="en-US" sz="1800" u="sng" dirty="0" smtClean="0"/>
          </a:p>
          <a:p>
            <a:pPr>
              <a:spcAft>
                <a:spcPts val="0"/>
              </a:spcAft>
            </a:pPr>
            <a:r>
              <a:rPr lang="en-US" sz="1800" u="sng" dirty="0" smtClean="0"/>
              <a:t>Retention: </a:t>
            </a:r>
            <a:r>
              <a:rPr lang="en-US" sz="1800" dirty="0" smtClean="0"/>
              <a:t>The way that the information is presented makes it nearly impossible to remember all steps, particularly if lives are on the line and people are bleeding out right in front of you.</a:t>
            </a:r>
            <a:endParaRPr lang="en-US" sz="1800" u="sng" dirty="0" smtClean="0"/>
          </a:p>
          <a:p>
            <a:pPr>
              <a:spcAft>
                <a:spcPts val="0"/>
              </a:spcAft>
            </a:pPr>
            <a:r>
              <a:rPr lang="en-US" sz="1800" u="sng" dirty="0" smtClean="0"/>
              <a:t>Credibility:</a:t>
            </a:r>
            <a:r>
              <a:rPr lang="en-US" sz="1800" dirty="0" smtClean="0"/>
              <a:t> The WHO and CDC are credible, but they did not present the information in a way that would allow others to adopt their credibility through implementing the steps.</a:t>
            </a:r>
            <a:endParaRPr lang="en-US" sz="1800" u="sng" dirty="0" smtClean="0"/>
          </a:p>
          <a:p>
            <a:pPr>
              <a:spcAft>
                <a:spcPts val="0"/>
              </a:spcAft>
            </a:pPr>
            <a:r>
              <a:rPr lang="en-US" sz="1800" u="sng" dirty="0" smtClean="0"/>
              <a:t>Persuasion:</a:t>
            </a:r>
            <a:r>
              <a:rPr lang="en-US" sz="1800" dirty="0" smtClean="0"/>
              <a:t> Many could argue that the posters actually served to undercut the urgency of the Ebola situation.  If the situation was as dire as many said, then why on earth would the posters be so inaccessible?</a:t>
            </a:r>
            <a:endParaRPr lang="en-US" sz="1800" u="sng" dirty="0" smtClean="0"/>
          </a:p>
        </p:txBody>
      </p:sp>
    </p:spTree>
    <p:extLst>
      <p:ext uri="{BB962C8B-B14F-4D97-AF65-F5344CB8AC3E}">
        <p14:creationId xmlns:p14="http://schemas.microsoft.com/office/powerpoint/2010/main" val="34871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Visual Aids</a:t>
            </a:r>
            <a:endParaRPr lang="en-US" dirty="0"/>
          </a:p>
        </p:txBody>
      </p:sp>
      <p:sp>
        <p:nvSpPr>
          <p:cNvPr id="3" name="Text Placeholder 2"/>
          <p:cNvSpPr>
            <a:spLocks noGrp="1"/>
          </p:cNvSpPr>
          <p:nvPr>
            <p:ph type="body" sz="quarter" idx="10"/>
          </p:nvPr>
        </p:nvSpPr>
        <p:spPr/>
        <p:txBody>
          <a:bodyPr numCol="2"/>
          <a:lstStyle/>
          <a:p>
            <a:r>
              <a:rPr lang="en-US" dirty="0"/>
              <a:t>Objects &amp; models</a:t>
            </a:r>
          </a:p>
          <a:p>
            <a:r>
              <a:rPr lang="en-US" dirty="0"/>
              <a:t>Photos &amp; drawings</a:t>
            </a:r>
          </a:p>
          <a:p>
            <a:r>
              <a:rPr lang="en-US" dirty="0"/>
              <a:t>Graphs</a:t>
            </a:r>
          </a:p>
          <a:p>
            <a:r>
              <a:rPr lang="en-US" dirty="0"/>
              <a:t>Charts</a:t>
            </a:r>
          </a:p>
          <a:p>
            <a:r>
              <a:rPr lang="en-US" dirty="0"/>
              <a:t>Video</a:t>
            </a:r>
          </a:p>
          <a:p>
            <a:r>
              <a:rPr lang="en-US" dirty="0"/>
              <a:t>The speaker</a:t>
            </a:r>
          </a:p>
          <a:p>
            <a:r>
              <a:rPr lang="en-US" dirty="0" smtClean="0"/>
              <a:t>Presentation technology</a:t>
            </a:r>
            <a:endParaRPr lang="en-US" dirty="0"/>
          </a:p>
        </p:txBody>
      </p:sp>
    </p:spTree>
    <p:extLst>
      <p:ext uri="{BB962C8B-B14F-4D97-AF65-F5344CB8AC3E}">
        <p14:creationId xmlns:p14="http://schemas.microsoft.com/office/powerpoint/2010/main" val="1505291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Class</a:t>
            </a:r>
            <a:endParaRPr lang="en-US" dirty="0"/>
          </a:p>
        </p:txBody>
      </p:sp>
      <p:sp>
        <p:nvSpPr>
          <p:cNvPr id="3" name="Text Placeholder 2"/>
          <p:cNvSpPr>
            <a:spLocks noGrp="1"/>
          </p:cNvSpPr>
          <p:nvPr>
            <p:ph type="body" sz="quarter" idx="10"/>
          </p:nvPr>
        </p:nvSpPr>
        <p:spPr/>
        <p:txBody>
          <a:bodyPr/>
          <a:lstStyle/>
          <a:p>
            <a:pPr>
              <a:spcAft>
                <a:spcPts val="600"/>
              </a:spcAft>
            </a:pPr>
            <a:r>
              <a:rPr lang="en-US" sz="2400" dirty="0" smtClean="0"/>
              <a:t>For demonstrative speech, objects, models, photos, and the speaker him/herself are most often used</a:t>
            </a:r>
          </a:p>
          <a:p>
            <a:pPr lvl="1">
              <a:spcAft>
                <a:spcPts val="600"/>
              </a:spcAft>
            </a:pPr>
            <a:r>
              <a:rPr lang="en-US" sz="2400" dirty="0" smtClean="0"/>
              <a:t>Keep in mind that your visuals make this speech as they actually show the audience how to do the process you are explaining</a:t>
            </a:r>
          </a:p>
          <a:p>
            <a:pPr>
              <a:spcAft>
                <a:spcPts val="600"/>
              </a:spcAft>
            </a:pPr>
            <a:r>
              <a:rPr lang="en-US" sz="2400" dirty="0" smtClean="0"/>
              <a:t>For the informative speech, photos, graphs, charts, and PowerPoint are the most often used</a:t>
            </a:r>
          </a:p>
          <a:p>
            <a:pPr>
              <a:spcAft>
                <a:spcPts val="600"/>
              </a:spcAft>
            </a:pPr>
            <a:r>
              <a:rPr lang="en-US" sz="2400" dirty="0" smtClean="0"/>
              <a:t>For the persuasive speech, PowerPoint is used most often, followed by graphs, charts, and photos</a:t>
            </a:r>
            <a:endParaRPr lang="en-US" sz="2400" dirty="0"/>
          </a:p>
        </p:txBody>
      </p:sp>
    </p:spTree>
    <p:extLst>
      <p:ext uri="{BB962C8B-B14F-4D97-AF65-F5344CB8AC3E}">
        <p14:creationId xmlns:p14="http://schemas.microsoft.com/office/powerpoint/2010/main" val="267270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 &amp; Drawings</a:t>
            </a:r>
            <a:endParaRPr lang="en-US" dirty="0"/>
          </a:p>
        </p:txBody>
      </p:sp>
      <p:sp>
        <p:nvSpPr>
          <p:cNvPr id="3" name="Text Placeholder 2"/>
          <p:cNvSpPr>
            <a:spLocks noGrp="1"/>
          </p:cNvSpPr>
          <p:nvPr>
            <p:ph type="body" sz="quarter" idx="10"/>
          </p:nvPr>
        </p:nvSpPr>
        <p:spPr/>
        <p:txBody>
          <a:bodyPr/>
          <a:lstStyle/>
          <a:p>
            <a:r>
              <a:rPr lang="en-US" dirty="0"/>
              <a:t>Enlarge for audience</a:t>
            </a:r>
          </a:p>
          <a:p>
            <a:r>
              <a:rPr lang="en-US" dirty="0"/>
              <a:t>Avoid passing</a:t>
            </a:r>
          </a:p>
          <a:p>
            <a:r>
              <a:rPr lang="en-US" dirty="0"/>
              <a:t>Display with </a:t>
            </a:r>
            <a:r>
              <a:rPr lang="en-US" dirty="0" smtClean="0"/>
              <a:t>presentation technology</a:t>
            </a:r>
            <a:endParaRPr lang="en-US" dirty="0"/>
          </a:p>
        </p:txBody>
      </p:sp>
    </p:spTree>
    <p:extLst>
      <p:ext uri="{BB962C8B-B14F-4D97-AF65-F5344CB8AC3E}">
        <p14:creationId xmlns:p14="http://schemas.microsoft.com/office/powerpoint/2010/main" val="40892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APS 12e Theme">
  <a:themeElements>
    <a:clrScheme name="APS 12e Colors 2">
      <a:dk1>
        <a:sysClr val="windowText" lastClr="000000"/>
      </a:dk1>
      <a:lt1>
        <a:sysClr val="window" lastClr="FFFFFF"/>
      </a:lt1>
      <a:dk2>
        <a:srgbClr val="404040"/>
      </a:dk2>
      <a:lt2>
        <a:srgbClr val="EEECE1"/>
      </a:lt2>
      <a:accent1>
        <a:srgbClr val="006991"/>
      </a:accent1>
      <a:accent2>
        <a:srgbClr val="0084B8"/>
      </a:accent2>
      <a:accent3>
        <a:srgbClr val="009EDD"/>
      </a:accent3>
      <a:accent4>
        <a:srgbClr val="E5A812"/>
      </a:accent4>
      <a:accent5>
        <a:srgbClr val="595959"/>
      </a:accent5>
      <a:accent6>
        <a:srgbClr val="910100"/>
      </a:accent6>
      <a:hlink>
        <a:srgbClr val="003F58"/>
      </a:hlink>
      <a:folHlink>
        <a:srgbClr val="6A02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1373</TotalTime>
  <Words>1127</Words>
  <Application>Microsoft Office PowerPoint</Application>
  <PresentationFormat>On-screen Show (4:3)</PresentationFormat>
  <Paragraphs>122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APS 12e Theme</vt:lpstr>
      <vt:lpstr>PowerPoint Presentation</vt:lpstr>
      <vt:lpstr>Benefits of Using Visual Aids</vt:lpstr>
      <vt:lpstr>Bad Visuals=Bad Outcome</vt:lpstr>
      <vt:lpstr>Bad Visuals=Bad Outcome</vt:lpstr>
      <vt:lpstr>Bad Visuals=Bad Outcome</vt:lpstr>
      <vt:lpstr>Bad Visuals=Bad Outcome</vt:lpstr>
      <vt:lpstr>Kinds of Visual Aids</vt:lpstr>
      <vt:lpstr>Our Class</vt:lpstr>
      <vt:lpstr>Photos &amp; Drawings</vt:lpstr>
      <vt:lpstr>Photos &amp; Drawings</vt:lpstr>
      <vt:lpstr>Graphs</vt:lpstr>
      <vt:lpstr>Line Graph</vt:lpstr>
      <vt:lpstr>Line Graph</vt:lpstr>
      <vt:lpstr>Pie Graph</vt:lpstr>
      <vt:lpstr>Pie Graph</vt:lpstr>
      <vt:lpstr>Bar Graph</vt:lpstr>
      <vt:lpstr>Bar Graph</vt:lpstr>
      <vt:lpstr>Charts</vt:lpstr>
      <vt:lpstr>Charts</vt:lpstr>
      <vt:lpstr>Charts</vt:lpstr>
      <vt:lpstr>Video</vt:lpstr>
      <vt:lpstr>The Speaker</vt:lpstr>
      <vt:lpstr>Presentation Tech.</vt:lpstr>
      <vt:lpstr>Preparing Visual Aids</vt:lpstr>
      <vt:lpstr>Preparing Visual Aids</vt:lpstr>
      <vt:lpstr>Limited Text</vt:lpstr>
      <vt:lpstr>Effective Fonts</vt:lpstr>
      <vt:lpstr>Effective Fonts</vt:lpstr>
      <vt:lpstr>Effective Colors</vt:lpstr>
      <vt:lpstr>Strategic Images</vt:lpstr>
      <vt:lpstr>Presenting Visual Aids</vt:lpstr>
      <vt:lpstr>Presenting Visual Aids</vt:lpstr>
    </vt:vector>
  </TitlesOfParts>
  <Company>Vanderbilt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Stob</dc:creator>
  <cp:lastModifiedBy>Veronica Koehn</cp:lastModifiedBy>
  <cp:revision>71</cp:revision>
  <dcterms:created xsi:type="dcterms:W3CDTF">2014-06-17T18:43:31Z</dcterms:created>
  <dcterms:modified xsi:type="dcterms:W3CDTF">2015-12-07T20:11:32Z</dcterms:modified>
</cp:coreProperties>
</file>