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80" r:id="rId4"/>
    <p:sldId id="281" r:id="rId5"/>
    <p:sldId id="282" r:id="rId6"/>
    <p:sldId id="261" r:id="rId7"/>
    <p:sldId id="285" r:id="rId8"/>
    <p:sldId id="278" r:id="rId9"/>
    <p:sldId id="288" r:id="rId10"/>
    <p:sldId id="283" r:id="rId11"/>
    <p:sldId id="284" r:id="rId12"/>
    <p:sldId id="270"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812"/>
    <a:srgbClr val="008BC2"/>
    <a:srgbClr val="0083B7"/>
    <a:srgbClr val="009AD7"/>
    <a:srgbClr val="0099D5"/>
    <a:srgbClr val="0084B8"/>
    <a:srgbClr val="F6F6F6"/>
    <a:srgbClr val="DE9911"/>
    <a:srgbClr val="0069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9" autoAdjust="0"/>
  </p:normalViewPr>
  <p:slideViewPr>
    <p:cSldViewPr snapToGrid="0" snapToObjects="1">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3" name="Rectangle 2"/>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 Diagonal Corner Rectangle 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Diagonal Corner Rectangle 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Diagonal Corner Rectangle 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11" name="Straight Connector 10"/>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p:nvPr>
        </p:nvSpPr>
        <p:spPr>
          <a:xfrm>
            <a:off x="1026336" y="1628775"/>
            <a:ext cx="7772580" cy="4746583"/>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8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6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3pPr>
            <a:lvl4pPr marL="1828800" indent="-457200">
              <a:spcBef>
                <a:spcPts val="0"/>
              </a:spcBef>
              <a:spcAft>
                <a:spcPts val="2400"/>
              </a:spcAft>
              <a:buClr>
                <a:schemeClr val="accent4"/>
              </a:buClr>
              <a:buSzPct val="80000"/>
              <a:buFont typeface="Wingdings" charset="2"/>
              <a:buChar char="§"/>
              <a:defRPr sz="4200">
                <a:solidFill>
                  <a:schemeClr val="accent5"/>
                </a:solidFill>
                <a:latin typeface="+mn-lt"/>
                <a:cs typeface="Myriad Pro"/>
              </a:defRPr>
            </a:lvl4pPr>
            <a:lvl5pPr marL="1828800" indent="0">
              <a:spcBef>
                <a:spcPts val="0"/>
              </a:spcBef>
              <a:spcAft>
                <a:spcPts val="2400"/>
              </a:spcAft>
              <a:buClr>
                <a:schemeClr val="accent4"/>
              </a:buClr>
              <a:buSzPct val="70000"/>
              <a:buFont typeface="Lucida Grande"/>
              <a:buNone/>
              <a:defRPr sz="4000">
                <a:solidFill>
                  <a:schemeClr val="accent5"/>
                </a:solidFill>
                <a:latin typeface="+mn-lt"/>
                <a:cs typeface="Myriad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2784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Slide">
    <p:spTree>
      <p:nvGrpSpPr>
        <p:cNvPr id="1" name=""/>
        <p:cNvGrpSpPr/>
        <p:nvPr/>
      </p:nvGrpSpPr>
      <p:grpSpPr>
        <a:xfrm>
          <a:off x="0" y="0"/>
          <a:ext cx="0" cy="0"/>
          <a:chOff x="0" y="0"/>
          <a:chExt cx="0" cy="0"/>
        </a:xfrm>
      </p:grpSpPr>
      <p:sp>
        <p:nvSpPr>
          <p:cNvPr id="3" name="Rectangle 2"/>
          <p:cNvSpPr/>
          <p:nvPr userDrawn="1"/>
        </p:nvSpPr>
        <p:spPr>
          <a:xfrm>
            <a:off x="232" y="5434665"/>
            <a:ext cx="9151888" cy="14374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9149826" cy="27657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Diagonal Corner Rectangle 4"/>
          <p:cNvSpPr/>
          <p:nvPr userDrawn="1"/>
        </p:nvSpPr>
        <p:spPr>
          <a:xfrm flipH="1">
            <a:off x="168042" y="3776528"/>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Diagonal Corner Rectangle 5"/>
          <p:cNvSpPr/>
          <p:nvPr userDrawn="1"/>
        </p:nvSpPr>
        <p:spPr>
          <a:xfrm>
            <a:off x="766444" y="3776528"/>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Diagonal Corner Rectangle 6"/>
          <p:cNvSpPr/>
          <p:nvPr userDrawn="1"/>
        </p:nvSpPr>
        <p:spPr>
          <a:xfrm flipH="1">
            <a:off x="767606" y="4365198"/>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1541278" y="3721912"/>
            <a:ext cx="7555259" cy="1101559"/>
          </a:xfrm>
          <a:prstGeom prst="rect">
            <a:avLst/>
          </a:prstGeom>
          <a:noFill/>
        </p:spPr>
        <p:txBody>
          <a:bodyPr wrap="square" lIns="0" tIns="0" rIns="0" bIns="0" rtlCol="0" anchor="ctr" anchorCtr="0">
            <a:noAutofit/>
          </a:bodyPr>
          <a:lstStyle/>
          <a:p>
            <a:r>
              <a:rPr lang="en-US" sz="6400" b="1" dirty="0">
                <a:ln w="6350" cmpd="sng">
                  <a:solidFill>
                    <a:schemeClr val="tx1"/>
                  </a:solidFill>
                </a:ln>
                <a:solidFill>
                  <a:schemeClr val="tx1">
                    <a:lumMod val="75000"/>
                    <a:lumOff val="25000"/>
                  </a:schemeClr>
                </a:solidFill>
                <a:latin typeface="+mj-lt"/>
                <a:cs typeface="Myriad Pro"/>
              </a:rPr>
              <a:t>Speaking to Inform</a:t>
            </a:r>
          </a:p>
        </p:txBody>
      </p:sp>
      <p:cxnSp>
        <p:nvCxnSpPr>
          <p:cNvPr id="9" name="Straight Connector 8"/>
          <p:cNvCxnSpPr/>
          <p:nvPr userDrawn="1"/>
        </p:nvCxnSpPr>
        <p:spPr>
          <a:xfrm>
            <a:off x="1489963" y="4882482"/>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11" name="Straight Connector 10"/>
          <p:cNvCxnSpPr/>
          <p:nvPr userDrawn="1"/>
        </p:nvCxnSpPr>
        <p:spPr>
          <a:xfrm>
            <a:off x="1489963" y="3776528"/>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1560517" y="2972873"/>
            <a:ext cx="7555259" cy="780681"/>
          </a:xfrm>
          <a:prstGeom prst="rect">
            <a:avLst/>
          </a:prstGeom>
          <a:noFill/>
        </p:spPr>
        <p:txBody>
          <a:bodyPr wrap="square" lIns="0" tIns="0" rIns="0" bIns="0" rtlCol="0" anchor="ctr" anchorCtr="0">
            <a:noAutofit/>
          </a:bodyPr>
          <a:lstStyle/>
          <a:p>
            <a:r>
              <a:rPr lang="en-US" sz="3200" b="1" i="1" dirty="0">
                <a:ln w="6350" cmpd="sng">
                  <a:noFill/>
                </a:ln>
                <a:solidFill>
                  <a:schemeClr val="accent5"/>
                </a:solidFill>
                <a:latin typeface="+mj-lt"/>
                <a:cs typeface="Myriad Pro"/>
              </a:rPr>
              <a:t>The Art of Public Speaking </a:t>
            </a:r>
            <a:r>
              <a:rPr lang="en-US" sz="3200" b="1" dirty="0">
                <a:ln w="6350" cmpd="sng">
                  <a:noFill/>
                </a:ln>
                <a:solidFill>
                  <a:schemeClr val="accent5"/>
                </a:solidFill>
                <a:latin typeface="+mj-lt"/>
                <a:cs typeface="Myriad Pro"/>
              </a:rPr>
              <a:t>• </a:t>
            </a:r>
            <a:r>
              <a:rPr lang="en-US" sz="3200" b="1" dirty="0">
                <a:ln w="6350" cmpd="sng">
                  <a:noFill/>
                </a:ln>
                <a:solidFill>
                  <a:schemeClr val="tx2"/>
                </a:solidFill>
                <a:latin typeface="+mj-lt"/>
                <a:cs typeface="Myriad Pro"/>
              </a:rPr>
              <a:t>Chapter 15</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873" y="169756"/>
            <a:ext cx="689856" cy="689856"/>
          </a:xfrm>
          <a:prstGeom prst="rect">
            <a:avLst/>
          </a:prstGeom>
        </p:spPr>
      </p:pic>
    </p:spTree>
    <p:extLst>
      <p:ext uri="{BB962C8B-B14F-4D97-AF65-F5344CB8AC3E}">
        <p14:creationId xmlns:p14="http://schemas.microsoft.com/office/powerpoint/2010/main" val="426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49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
        <p:nvSpPr>
          <p:cNvPr id="3" name="Rectangle 2"/>
          <p:cNvSpPr/>
          <p:nvPr userDrawn="1"/>
        </p:nvSpPr>
        <p:spPr>
          <a:xfrm>
            <a:off x="-1" y="0"/>
            <a:ext cx="9156700" cy="68707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80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p:nvPr>
        </p:nvSpPr>
        <p:spPr>
          <a:xfrm>
            <a:off x="1477133" y="1628776"/>
            <a:ext cx="7437244" cy="4720928"/>
          </a:xfrm>
          <a:prstGeom prst="rect">
            <a:avLst/>
          </a:prstGeom>
        </p:spPr>
        <p:txBody>
          <a:bodyPr vert="horz"/>
          <a:lstStyle>
            <a:lvl1pPr marL="0" indent="0">
              <a:spcBef>
                <a:spcPts val="0"/>
              </a:spcBef>
              <a:spcAft>
                <a:spcPts val="2400"/>
              </a:spcAft>
              <a:buClr>
                <a:schemeClr val="accent4"/>
              </a:buClr>
              <a:buSzPct val="70000"/>
              <a:buFontTx/>
              <a:buNone/>
              <a:defRPr sz="4800">
                <a:solidFill>
                  <a:schemeClr val="accent5"/>
                </a:solidFill>
                <a:latin typeface="+mn-lt"/>
                <a:cs typeface="Myriad Pro"/>
              </a:defRPr>
            </a:lvl1pPr>
            <a:lvl2pPr marL="457200" indent="0">
              <a:spcBef>
                <a:spcPts val="0"/>
              </a:spcBef>
              <a:spcAft>
                <a:spcPts val="2400"/>
              </a:spcAft>
              <a:buClr>
                <a:schemeClr val="accent4"/>
              </a:buClr>
              <a:buSzPct val="70000"/>
              <a:buFontTx/>
              <a:buNone/>
              <a:defRPr sz="4600">
                <a:solidFill>
                  <a:schemeClr val="accent5"/>
                </a:solidFill>
                <a:latin typeface="+mn-lt"/>
                <a:cs typeface="Myriad Pro"/>
              </a:defRPr>
            </a:lvl2pPr>
            <a:lvl3pPr marL="914400" indent="0">
              <a:spcBef>
                <a:spcPts val="0"/>
              </a:spcBef>
              <a:spcAft>
                <a:spcPts val="2400"/>
              </a:spcAft>
              <a:buClr>
                <a:schemeClr val="accent4"/>
              </a:buClr>
              <a:buSzPct val="70000"/>
              <a:buFontTx/>
              <a:buNone/>
              <a:defRPr sz="4400">
                <a:solidFill>
                  <a:schemeClr val="accent5"/>
                </a:solidFill>
                <a:latin typeface="+mn-lt"/>
                <a:cs typeface="Myriad Pro"/>
              </a:defRPr>
            </a:lvl3pPr>
            <a:lvl4pPr marL="1371600" indent="0">
              <a:spcBef>
                <a:spcPts val="0"/>
              </a:spcBef>
              <a:spcAft>
                <a:spcPts val="2400"/>
              </a:spcAft>
              <a:buClr>
                <a:schemeClr val="accent4"/>
              </a:buClr>
              <a:buSzPct val="70000"/>
              <a:buFontTx/>
              <a:buNone/>
              <a:defRPr sz="4200">
                <a:solidFill>
                  <a:schemeClr val="accent5"/>
                </a:solidFill>
                <a:latin typeface="+mn-lt"/>
                <a:cs typeface="Myriad Pro"/>
              </a:defRPr>
            </a:lvl4pPr>
            <a:lvl5pPr marL="1828800" indent="0">
              <a:spcBef>
                <a:spcPts val="0"/>
              </a:spcBef>
              <a:spcAft>
                <a:spcPts val="2400"/>
              </a:spcAft>
              <a:buClr>
                <a:schemeClr val="accent4"/>
              </a:buClr>
              <a:buSzPct val="70000"/>
              <a:buFontTx/>
              <a:buNone/>
              <a:defRPr sz="4000">
                <a:solidFill>
                  <a:schemeClr val="accent5"/>
                </a:solidFill>
                <a:latin typeface="+mn-lt"/>
                <a:cs typeface="Myriad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13" name="Round Diagonal Corner Rectangle 12"/>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 Diagonal Corner Rectangle 13"/>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71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Bulle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4681202" y="1488012"/>
            <a:ext cx="4055471" cy="4836038"/>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0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a:t>Click to edit text</a:t>
            </a:r>
          </a:p>
          <a:p>
            <a:pPr lvl="1"/>
            <a:r>
              <a:rPr lang="en-US" dirty="0"/>
              <a:t>Second level</a:t>
            </a:r>
          </a:p>
          <a:p>
            <a:pPr lvl="2"/>
            <a:r>
              <a:rPr lang="en-US" dirty="0"/>
              <a:t>Third level</a:t>
            </a:r>
          </a:p>
        </p:txBody>
      </p:sp>
      <p:sp>
        <p:nvSpPr>
          <p:cNvPr id="13" name="Picture Placeholder 12"/>
          <p:cNvSpPr>
            <a:spLocks noGrp="1"/>
          </p:cNvSpPr>
          <p:nvPr>
            <p:ph type="pic" sz="quarter" idx="11"/>
          </p:nvPr>
        </p:nvSpPr>
        <p:spPr>
          <a:xfrm>
            <a:off x="775683" y="1628774"/>
            <a:ext cx="3706812" cy="4656791"/>
          </a:xfrm>
          <a:prstGeom prst="rect">
            <a:avLst/>
          </a:prstGeom>
          <a:ln w="12700" cmpd="sng">
            <a:solidFill>
              <a:schemeClr val="tx2"/>
            </a:solidFill>
          </a:ln>
        </p:spPr>
        <p:txBody>
          <a:bodyPr vert="horz"/>
          <a:lstStyle/>
          <a:p>
            <a:endParaRPr lang="en-US"/>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7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Image">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026335" y="1526496"/>
            <a:ext cx="3746122" cy="4835698"/>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0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a:t>Click to edit text</a:t>
            </a:r>
          </a:p>
          <a:p>
            <a:pPr lvl="1"/>
            <a:r>
              <a:rPr lang="en-US" dirty="0"/>
              <a:t>Second level</a:t>
            </a:r>
          </a:p>
          <a:p>
            <a:pPr lvl="2"/>
            <a:r>
              <a:rPr lang="en-US" dirty="0"/>
              <a:t>Third level</a:t>
            </a:r>
          </a:p>
        </p:txBody>
      </p:sp>
      <p:sp>
        <p:nvSpPr>
          <p:cNvPr id="12" name="Picture Placeholder 12"/>
          <p:cNvSpPr>
            <a:spLocks noGrp="1"/>
          </p:cNvSpPr>
          <p:nvPr>
            <p:ph type="pic" sz="quarter" idx="11"/>
          </p:nvPr>
        </p:nvSpPr>
        <p:spPr>
          <a:xfrm>
            <a:off x="4887918" y="1654091"/>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86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438646" y="1526496"/>
            <a:ext cx="3333809" cy="4835698"/>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spcBef>
                <a:spcPts val="0"/>
              </a:spcBef>
              <a:spcAft>
                <a:spcPts val="2400"/>
              </a:spcAft>
              <a:buClr>
                <a:schemeClr val="accent4"/>
              </a:buClr>
              <a:buSzPct val="70000"/>
              <a:buFontTx/>
              <a:buNone/>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a:t>Click to edit text</a:t>
            </a:r>
          </a:p>
          <a:p>
            <a:pPr lvl="1"/>
            <a:r>
              <a:rPr lang="en-US" dirty="0"/>
              <a:t>Second level</a:t>
            </a:r>
          </a:p>
          <a:p>
            <a:pPr lvl="2"/>
            <a:r>
              <a:rPr lang="en-US" dirty="0"/>
              <a:t>Third level</a:t>
            </a:r>
          </a:p>
        </p:txBody>
      </p:sp>
      <p:sp>
        <p:nvSpPr>
          <p:cNvPr id="12" name="Picture Placeholder 12"/>
          <p:cNvSpPr>
            <a:spLocks noGrp="1"/>
          </p:cNvSpPr>
          <p:nvPr>
            <p:ph type="pic" sz="quarter" idx="11"/>
          </p:nvPr>
        </p:nvSpPr>
        <p:spPr>
          <a:xfrm>
            <a:off x="4887918" y="1654091"/>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56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Tex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4681202" y="1488012"/>
            <a:ext cx="4055471" cy="4836038"/>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spcBef>
                <a:spcPts val="0"/>
              </a:spcBef>
              <a:spcAft>
                <a:spcPts val="2400"/>
              </a:spcAft>
              <a:buClr>
                <a:schemeClr val="accent4"/>
              </a:buClr>
              <a:buSzPct val="70000"/>
              <a:buFontTx/>
              <a:buNone/>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a:t>Click to edit text</a:t>
            </a:r>
          </a:p>
          <a:p>
            <a:pPr lvl="1"/>
            <a:r>
              <a:rPr lang="en-US" dirty="0"/>
              <a:t>Second level</a:t>
            </a:r>
          </a:p>
          <a:p>
            <a:pPr lvl="2"/>
            <a:r>
              <a:rPr lang="en-US" dirty="0"/>
              <a:t>Third level</a:t>
            </a:r>
          </a:p>
        </p:txBody>
      </p:sp>
      <p:sp>
        <p:nvSpPr>
          <p:cNvPr id="12" name="Picture Placeholder 12"/>
          <p:cNvSpPr>
            <a:spLocks noGrp="1"/>
          </p:cNvSpPr>
          <p:nvPr>
            <p:ph type="pic" sz="quarter" idx="11"/>
          </p:nvPr>
        </p:nvSpPr>
        <p:spPr>
          <a:xfrm>
            <a:off x="775683" y="1628774"/>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5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Image Below">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489962" y="1359733"/>
            <a:ext cx="7246712" cy="1500840"/>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buClr>
                <a:schemeClr val="accent4"/>
              </a:buClr>
              <a:buSzPct val="70000"/>
              <a:buFontTx/>
              <a:buNone/>
              <a:defRPr sz="3600">
                <a:solidFill>
                  <a:schemeClr val="accent5"/>
                </a:solidFill>
                <a:latin typeface="Myriad Pro"/>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a:t>Click to edit text</a:t>
            </a:r>
          </a:p>
          <a:p>
            <a:pPr lvl="1"/>
            <a:r>
              <a:rPr lang="en-US" dirty="0"/>
              <a:t>Second level</a:t>
            </a:r>
          </a:p>
        </p:txBody>
      </p:sp>
      <p:sp>
        <p:nvSpPr>
          <p:cNvPr id="12" name="Picture Placeholder 12"/>
          <p:cNvSpPr>
            <a:spLocks noGrp="1"/>
          </p:cNvSpPr>
          <p:nvPr>
            <p:ph type="pic" sz="quarter" idx="11"/>
          </p:nvPr>
        </p:nvSpPr>
        <p:spPr>
          <a:xfrm>
            <a:off x="1964643" y="3014502"/>
            <a:ext cx="6096000" cy="3302000"/>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1" name="Rectangle 20"/>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27" name="Straight Connector 26"/>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31" name="Media Placeholder 30"/>
          <p:cNvSpPr>
            <a:spLocks noGrp="1"/>
          </p:cNvSpPr>
          <p:nvPr>
            <p:ph type="media" sz="quarter" idx="10"/>
          </p:nvPr>
        </p:nvSpPr>
        <p:spPr>
          <a:xfrm>
            <a:off x="770763" y="1630799"/>
            <a:ext cx="8128000" cy="4572000"/>
          </a:xfrm>
          <a:prstGeom prst="rect">
            <a:avLst/>
          </a:prstGeom>
          <a:ln w="12700" cmpd="sng">
            <a:solidFill>
              <a:schemeClr val="tx2"/>
            </a:solidFill>
          </a:ln>
        </p:spPr>
        <p:txBody>
          <a:bodyPr vert="horz"/>
          <a:lstStyle/>
          <a:p>
            <a:endParaRPr lang="en-US"/>
          </a:p>
        </p:txBody>
      </p:sp>
      <p:sp>
        <p:nvSpPr>
          <p:cNvPr id="38" name="TextBox 37"/>
          <p:cNvSpPr txBox="1"/>
          <p:nvPr userDrawn="1"/>
        </p:nvSpPr>
        <p:spPr>
          <a:xfrm>
            <a:off x="770763" y="6230556"/>
            <a:ext cx="8128000" cy="248436"/>
          </a:xfrm>
          <a:prstGeom prst="rect">
            <a:avLst/>
          </a:prstGeom>
          <a:noFill/>
        </p:spPr>
        <p:txBody>
          <a:bodyPr wrap="square" rtlCol="0">
            <a:spAutoFit/>
          </a:bodyPr>
          <a:lstStyle/>
          <a:p>
            <a:pPr algn="ctr"/>
            <a:r>
              <a:rPr lang="en-US" sz="1000" dirty="0">
                <a:solidFill>
                  <a:srgbClr val="000000"/>
                </a:solidFill>
                <a:latin typeface="+mn-lt"/>
                <a:cs typeface="Myriad Pro"/>
              </a:rPr>
              <a:t>(click</a:t>
            </a:r>
            <a:r>
              <a:rPr lang="en-US" sz="1000" baseline="0" dirty="0">
                <a:solidFill>
                  <a:srgbClr val="000000"/>
                </a:solidFill>
                <a:latin typeface="+mn-lt"/>
                <a:cs typeface="Myriad Pro"/>
              </a:rPr>
              <a:t> above to play)</a:t>
            </a:r>
            <a:endParaRPr lang="en-US" sz="1000" dirty="0">
              <a:solidFill>
                <a:srgbClr val="000000"/>
              </a:solidFill>
              <a:latin typeface="+mn-lt"/>
              <a:cs typeface="Myriad Pro"/>
            </a:endParaRPr>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13" name="Round Diagonal Corner Rectangle 12"/>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 Diagonal Corner Rectangle 13"/>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86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rge">
    <p:spTree>
      <p:nvGrpSpPr>
        <p:cNvPr id="1" name=""/>
        <p:cNvGrpSpPr/>
        <p:nvPr/>
      </p:nvGrpSpPr>
      <p:grpSpPr>
        <a:xfrm>
          <a:off x="0" y="0"/>
          <a:ext cx="0" cy="0"/>
          <a:chOff x="0" y="0"/>
          <a:chExt cx="0" cy="0"/>
        </a:xfrm>
      </p:grpSpPr>
      <p:sp>
        <p:nvSpPr>
          <p:cNvPr id="3" name="Rectangle 2"/>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8120" y="6622718"/>
            <a:ext cx="9144000" cy="246221"/>
          </a:xfrm>
          <a:prstGeom prst="rect">
            <a:avLst/>
          </a:prstGeom>
          <a:noFill/>
        </p:spPr>
        <p:txBody>
          <a:bodyPr wrap="square" rtlCol="0">
            <a:spAutoFit/>
          </a:bodyPr>
          <a:lstStyle/>
          <a:p>
            <a:pPr algn="ctr"/>
            <a:r>
              <a:rPr lang="en-US" sz="1000" dirty="0">
                <a:solidFill>
                  <a:schemeClr val="accent5"/>
                </a:solidFill>
                <a:latin typeface="+mn-lt"/>
                <a:cs typeface="Myriad Pro"/>
              </a:rPr>
              <a:t>McGraw-Hill Education  ∙  </a:t>
            </a:r>
            <a:r>
              <a:rPr lang="en-US" sz="1000" i="1" dirty="0">
                <a:solidFill>
                  <a:schemeClr val="accent5"/>
                </a:solidFill>
                <a:latin typeface="+mn-lt"/>
                <a:cs typeface="Myriad Pro"/>
              </a:rPr>
              <a:t>The Art of Public Speaking</a:t>
            </a:r>
            <a:r>
              <a:rPr lang="en-US" sz="1000" dirty="0">
                <a:solidFill>
                  <a:schemeClr val="accent5"/>
                </a:solidFill>
                <a:latin typeface="+mn-lt"/>
                <a:cs typeface="Myriad Pro"/>
              </a:rPr>
              <a:t>, 12th Edition © 2015 Stephen E. Lucas. All rights reserved.</a:t>
            </a:r>
          </a:p>
        </p:txBody>
      </p:sp>
      <p:cxnSp>
        <p:nvCxnSpPr>
          <p:cNvPr id="5" name="Straight Connector 4"/>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a:t>Click to edit title</a:t>
            </a:r>
          </a:p>
        </p:txBody>
      </p:sp>
      <p:sp>
        <p:nvSpPr>
          <p:cNvPr id="7" name="Round Diagonal Corner Rectangle 6"/>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 Diagonal Corner Rectangle 7"/>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 Diagonal Corner Rectangle 8"/>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Picture Placeholder 13"/>
          <p:cNvSpPr>
            <a:spLocks noGrp="1"/>
          </p:cNvSpPr>
          <p:nvPr>
            <p:ph type="pic" sz="quarter" idx="11"/>
          </p:nvPr>
        </p:nvSpPr>
        <p:spPr>
          <a:xfrm>
            <a:off x="770841" y="1630363"/>
            <a:ext cx="8128000" cy="4572000"/>
          </a:xfrm>
          <a:prstGeom prst="rect">
            <a:avLst/>
          </a:prstGeom>
          <a:ln w="12700" cmpd="sng">
            <a:solidFill>
              <a:schemeClr val="tx2"/>
            </a:solidFill>
          </a:ln>
        </p:spPr>
        <p:txBody>
          <a:bodyPr vert="horz"/>
          <a:lstStyle/>
          <a:p>
            <a:endParaRPr lang="en-US"/>
          </a:p>
        </p:txBody>
      </p:sp>
    </p:spTree>
    <p:extLst>
      <p:ext uri="{BB962C8B-B14F-4D97-AF65-F5344CB8AC3E}">
        <p14:creationId xmlns:p14="http://schemas.microsoft.com/office/powerpoint/2010/main" val="145111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149736"/>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58" r:id="rId3"/>
    <p:sldLayoutId id="2147483659" r:id="rId4"/>
    <p:sldLayoutId id="2147483664" r:id="rId5"/>
    <p:sldLayoutId id="2147483663" r:id="rId6"/>
    <p:sldLayoutId id="2147483665" r:id="rId7"/>
    <p:sldLayoutId id="2147483660" r:id="rId8"/>
    <p:sldLayoutId id="2147483666" r:id="rId9"/>
    <p:sldLayoutId id="2147483656" r:id="rId10"/>
    <p:sldLayoutId id="2147483655" r:id="rId11"/>
    <p:sldLayoutId id="214748366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outhpark.cc.com/clips/104274/what-scientologist-actually-believ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guwE3KSdz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KJqMWOzT0c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YhtuMrMVJD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9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Speech</a:t>
            </a:r>
          </a:p>
        </p:txBody>
      </p:sp>
      <p:sp>
        <p:nvSpPr>
          <p:cNvPr id="3" name="Text Placeholder 2"/>
          <p:cNvSpPr>
            <a:spLocks noGrp="1"/>
          </p:cNvSpPr>
          <p:nvPr>
            <p:ph type="body" sz="quarter" idx="10"/>
          </p:nvPr>
        </p:nvSpPr>
        <p:spPr/>
        <p:txBody>
          <a:bodyPr/>
          <a:lstStyle/>
          <a:p>
            <a:pPr marL="0" indent="0">
              <a:buNone/>
            </a:pPr>
            <a:r>
              <a:rPr lang="en-US" dirty="0"/>
              <a:t>This is a speech about a belief, theory, idea, notion, principle, etc.</a:t>
            </a:r>
          </a:p>
          <a:p>
            <a:pPr marL="0" indent="0">
              <a:buNone/>
            </a:pPr>
            <a:r>
              <a:rPr lang="en-US" i="1" dirty="0"/>
              <a:t>It is slightly more abstract than other speeches.</a:t>
            </a:r>
          </a:p>
        </p:txBody>
      </p:sp>
    </p:spTree>
    <p:extLst>
      <p:ext uri="{BB962C8B-B14F-4D97-AF65-F5344CB8AC3E}">
        <p14:creationId xmlns:p14="http://schemas.microsoft.com/office/powerpoint/2010/main" val="386130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Speech</a:t>
            </a:r>
          </a:p>
        </p:txBody>
      </p:sp>
      <p:sp>
        <p:nvSpPr>
          <p:cNvPr id="3" name="Text Placeholder 2"/>
          <p:cNvSpPr>
            <a:spLocks noGrp="1"/>
          </p:cNvSpPr>
          <p:nvPr>
            <p:ph type="body" sz="quarter" idx="10"/>
          </p:nvPr>
        </p:nvSpPr>
        <p:spPr/>
        <p:txBody>
          <a:bodyPr/>
          <a:lstStyle/>
          <a:p>
            <a:pPr marL="0" indent="0">
              <a:buNone/>
            </a:pPr>
            <a:r>
              <a:rPr lang="en-US" sz="3000" dirty="0"/>
              <a:t>In this clip (no offense intended!), in typical </a:t>
            </a:r>
            <a:r>
              <a:rPr lang="en-US" sz="3000" i="1" dirty="0"/>
              <a:t>South Park </a:t>
            </a:r>
            <a:r>
              <a:rPr lang="en-US" sz="3000" dirty="0"/>
              <a:t>fashion, the basis of Scientology is explained. </a:t>
            </a:r>
          </a:p>
          <a:p>
            <a:pPr marL="0" indent="0">
              <a:buNone/>
            </a:pPr>
            <a:r>
              <a:rPr lang="en-US" sz="3000" dirty="0"/>
              <a:t>Scientology, like most religious systems, is about ideas and beliefs, so this is a concept speech.</a:t>
            </a:r>
          </a:p>
          <a:p>
            <a:pPr marL="0" indent="0">
              <a:buNone/>
            </a:pPr>
            <a:r>
              <a:rPr lang="en-US" sz="3000" dirty="0">
                <a:hlinkClick r:id="rId2"/>
              </a:rPr>
              <a:t>http://southpark.cc.com/clips/104274/what-scientologist-actually-believe</a:t>
            </a:r>
            <a:endParaRPr lang="en-US" sz="3000" dirty="0"/>
          </a:p>
        </p:txBody>
      </p:sp>
    </p:spTree>
    <p:extLst>
      <p:ext uri="{BB962C8B-B14F-4D97-AF65-F5344CB8AC3E}">
        <p14:creationId xmlns:p14="http://schemas.microsoft.com/office/powerpoint/2010/main" val="84304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00" dirty="0"/>
              <a:t>Informative Speaking</a:t>
            </a:r>
          </a:p>
        </p:txBody>
      </p:sp>
      <p:sp>
        <p:nvSpPr>
          <p:cNvPr id="3" name="Text Placeholder 2"/>
          <p:cNvSpPr>
            <a:spLocks noGrp="1"/>
          </p:cNvSpPr>
          <p:nvPr>
            <p:ph type="body" sz="quarter" idx="10"/>
          </p:nvPr>
        </p:nvSpPr>
        <p:spPr/>
        <p:txBody>
          <a:bodyPr/>
          <a:lstStyle/>
          <a:p>
            <a:r>
              <a:rPr lang="en-US" dirty="0"/>
              <a:t>Guidelines:</a:t>
            </a:r>
          </a:p>
          <a:p>
            <a:pPr lvl="1"/>
            <a:r>
              <a:rPr lang="en-US" dirty="0"/>
              <a:t>Don’t overestimate what audience knows</a:t>
            </a:r>
          </a:p>
          <a:p>
            <a:pPr lvl="1"/>
            <a:r>
              <a:rPr lang="en-US" dirty="0"/>
              <a:t>Relate subject to audience</a:t>
            </a:r>
          </a:p>
          <a:p>
            <a:pPr lvl="1"/>
            <a:r>
              <a:rPr lang="en-US" dirty="0"/>
              <a:t>Don’t be too technical</a:t>
            </a:r>
          </a:p>
        </p:txBody>
      </p:sp>
    </p:spTree>
    <p:extLst>
      <p:ext uri="{BB962C8B-B14F-4D97-AF65-F5344CB8AC3E}">
        <p14:creationId xmlns:p14="http://schemas.microsoft.com/office/powerpoint/2010/main" val="15209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00" dirty="0"/>
              <a:t>Informative Speaking</a:t>
            </a:r>
          </a:p>
        </p:txBody>
      </p:sp>
      <p:sp>
        <p:nvSpPr>
          <p:cNvPr id="3" name="Text Placeholder 2"/>
          <p:cNvSpPr>
            <a:spLocks noGrp="1"/>
          </p:cNvSpPr>
          <p:nvPr>
            <p:ph type="body" sz="quarter" idx="10"/>
          </p:nvPr>
        </p:nvSpPr>
        <p:spPr/>
        <p:txBody>
          <a:bodyPr/>
          <a:lstStyle/>
          <a:p>
            <a:r>
              <a:rPr lang="en-US" dirty="0"/>
              <a:t>Guidelines:</a:t>
            </a:r>
          </a:p>
          <a:p>
            <a:pPr lvl="1"/>
            <a:r>
              <a:rPr lang="en-US" dirty="0"/>
              <a:t>Avoid abstractions</a:t>
            </a:r>
          </a:p>
          <a:p>
            <a:pPr lvl="1"/>
            <a:r>
              <a:rPr lang="en-US" dirty="0"/>
              <a:t>Personalize ideas</a:t>
            </a:r>
          </a:p>
          <a:p>
            <a:pPr lvl="1"/>
            <a:r>
              <a:rPr lang="en-US" dirty="0"/>
              <a:t>Be creative</a:t>
            </a:r>
          </a:p>
        </p:txBody>
      </p:sp>
    </p:spTree>
    <p:extLst>
      <p:ext uri="{BB962C8B-B14F-4D97-AF65-F5344CB8AC3E}">
        <p14:creationId xmlns:p14="http://schemas.microsoft.com/office/powerpoint/2010/main" val="25479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400" dirty="0"/>
              <a:t>Designed to convey knowledge, understanding</a:t>
            </a:r>
          </a:p>
          <a:p>
            <a:r>
              <a:rPr lang="en-US" sz="4400" i="1" dirty="0"/>
              <a:t>Do not try to persuade your audience to change their views, actions, thoughts, etc.</a:t>
            </a:r>
          </a:p>
          <a:p>
            <a:r>
              <a:rPr lang="en-US" sz="4400" i="1" dirty="0"/>
              <a:t>Focus on teaching/informing</a:t>
            </a:r>
          </a:p>
        </p:txBody>
      </p:sp>
      <p:sp>
        <p:nvSpPr>
          <p:cNvPr id="3" name="Title 2"/>
          <p:cNvSpPr>
            <a:spLocks noGrp="1"/>
          </p:cNvSpPr>
          <p:nvPr>
            <p:ph type="title"/>
          </p:nvPr>
        </p:nvSpPr>
        <p:spPr/>
        <p:txBody>
          <a:bodyPr/>
          <a:lstStyle/>
          <a:p>
            <a:r>
              <a:rPr lang="en-US" dirty="0"/>
              <a:t>Informative Speech</a:t>
            </a:r>
          </a:p>
        </p:txBody>
      </p:sp>
    </p:spTree>
    <p:extLst>
      <p:ext uri="{BB962C8B-B14F-4D97-AF65-F5344CB8AC3E}">
        <p14:creationId xmlns:p14="http://schemas.microsoft.com/office/powerpoint/2010/main" val="160105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Informative speaking includes speeches about the following:</a:t>
            </a:r>
          </a:p>
          <a:p>
            <a:pPr marL="571500" indent="-571500">
              <a:buFont typeface="Arial" panose="020B0604020202020204" pitchFamily="34" charset="0"/>
              <a:buChar char="•"/>
            </a:pPr>
            <a:r>
              <a:rPr lang="en-US" sz="4000" dirty="0"/>
              <a:t>Processes</a:t>
            </a:r>
          </a:p>
          <a:p>
            <a:pPr marL="571500" indent="-571500">
              <a:buFont typeface="Arial" panose="020B0604020202020204" pitchFamily="34" charset="0"/>
              <a:buChar char="•"/>
            </a:pPr>
            <a:r>
              <a:rPr lang="en-US" sz="4000" dirty="0"/>
              <a:t>Objects</a:t>
            </a:r>
          </a:p>
          <a:p>
            <a:pPr marL="571500" indent="-571500">
              <a:buFont typeface="Arial" panose="020B0604020202020204" pitchFamily="34" charset="0"/>
              <a:buChar char="•"/>
            </a:pPr>
            <a:r>
              <a:rPr lang="en-US" sz="4000" dirty="0"/>
              <a:t>Events</a:t>
            </a:r>
          </a:p>
          <a:p>
            <a:pPr marL="571500" indent="-571500">
              <a:buFont typeface="Arial" panose="020B0604020202020204" pitchFamily="34" charset="0"/>
              <a:buChar char="•"/>
            </a:pPr>
            <a:r>
              <a:rPr lang="en-US" sz="4000" dirty="0"/>
              <a:t>Concepts</a:t>
            </a:r>
          </a:p>
        </p:txBody>
      </p:sp>
      <p:sp>
        <p:nvSpPr>
          <p:cNvPr id="3" name="Title 2"/>
          <p:cNvSpPr>
            <a:spLocks noGrp="1"/>
          </p:cNvSpPr>
          <p:nvPr>
            <p:ph type="title"/>
          </p:nvPr>
        </p:nvSpPr>
        <p:spPr/>
        <p:txBody>
          <a:bodyPr>
            <a:normAutofit/>
          </a:bodyPr>
          <a:lstStyle/>
          <a:p>
            <a:r>
              <a:rPr lang="en-US" sz="5400" dirty="0"/>
              <a:t>Informative Speeches</a:t>
            </a:r>
          </a:p>
        </p:txBody>
      </p:sp>
    </p:spTree>
    <p:extLst>
      <p:ext uri="{BB962C8B-B14F-4D97-AF65-F5344CB8AC3E}">
        <p14:creationId xmlns:p14="http://schemas.microsoft.com/office/powerpoint/2010/main" val="421795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Process Speech</a:t>
            </a:r>
          </a:p>
        </p:txBody>
      </p:sp>
      <p:sp>
        <p:nvSpPr>
          <p:cNvPr id="4" name="Text Placeholder 1"/>
          <p:cNvSpPr>
            <a:spLocks noGrp="1"/>
          </p:cNvSpPr>
          <p:nvPr>
            <p:ph type="body" sz="quarter" idx="10"/>
          </p:nvPr>
        </p:nvSpPr>
        <p:spPr>
          <a:xfrm>
            <a:off x="1039165" y="1628776"/>
            <a:ext cx="7875212" cy="4720928"/>
          </a:xfrm>
        </p:spPr>
        <p:txBody>
          <a:bodyPr/>
          <a:lstStyle/>
          <a:p>
            <a:pPr>
              <a:lnSpc>
                <a:spcPct val="90000"/>
              </a:lnSpc>
              <a:spcAft>
                <a:spcPts val="600"/>
              </a:spcAft>
            </a:pPr>
            <a:r>
              <a:rPr lang="en-US" sz="2400" dirty="0"/>
              <a:t>This is the classic how-to speech.  For this class, your demonstrative speech fits the definition for a process informative speech.</a:t>
            </a:r>
          </a:p>
          <a:p>
            <a:pPr>
              <a:lnSpc>
                <a:spcPct val="90000"/>
              </a:lnSpc>
              <a:spcAft>
                <a:spcPts val="600"/>
              </a:spcAft>
            </a:pPr>
            <a:endParaRPr lang="en-US" sz="2400" i="1" dirty="0"/>
          </a:p>
          <a:p>
            <a:pPr>
              <a:lnSpc>
                <a:spcPct val="90000"/>
              </a:lnSpc>
              <a:spcAft>
                <a:spcPts val="600"/>
              </a:spcAft>
            </a:pPr>
            <a:r>
              <a:rPr lang="en-US" sz="2400" i="1" dirty="0"/>
              <a:t>You walk the audience through how to do something.  Ideally, you show them how, or demonstrate.</a:t>
            </a:r>
          </a:p>
          <a:p>
            <a:pPr>
              <a:lnSpc>
                <a:spcPct val="90000"/>
              </a:lnSpc>
              <a:spcAft>
                <a:spcPts val="600"/>
              </a:spcAft>
            </a:pPr>
            <a:endParaRPr lang="en-US" sz="2400" i="1" dirty="0"/>
          </a:p>
          <a:p>
            <a:pPr>
              <a:lnSpc>
                <a:spcPct val="90000"/>
              </a:lnSpc>
              <a:spcAft>
                <a:spcPts val="600"/>
              </a:spcAft>
            </a:pPr>
            <a:r>
              <a:rPr lang="en-US" sz="2400" dirty="0"/>
              <a:t>As the following example will show, keeping your audience, including their existing knowledge (or lack thereof) is paramount to delivering a process speech that can be replicated (easy enough to follow) but not so easy that it is mind-numbing.</a:t>
            </a:r>
          </a:p>
        </p:txBody>
      </p:sp>
    </p:spTree>
    <p:extLst>
      <p:ext uri="{BB962C8B-B14F-4D97-AF65-F5344CB8AC3E}">
        <p14:creationId xmlns:p14="http://schemas.microsoft.com/office/powerpoint/2010/main" val="51474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Process Speech</a:t>
            </a:r>
          </a:p>
        </p:txBody>
      </p:sp>
      <p:sp>
        <p:nvSpPr>
          <p:cNvPr id="4" name="Text Placeholder 1"/>
          <p:cNvSpPr>
            <a:spLocks noGrp="1"/>
          </p:cNvSpPr>
          <p:nvPr>
            <p:ph type="body" sz="quarter" idx="10"/>
          </p:nvPr>
        </p:nvSpPr>
        <p:spPr>
          <a:xfrm>
            <a:off x="1039165" y="1628776"/>
            <a:ext cx="7875212" cy="4720928"/>
          </a:xfrm>
        </p:spPr>
        <p:txBody>
          <a:bodyPr/>
          <a:lstStyle/>
          <a:p>
            <a:pPr>
              <a:lnSpc>
                <a:spcPct val="90000"/>
              </a:lnSpc>
              <a:spcAft>
                <a:spcPts val="600"/>
              </a:spcAft>
            </a:pPr>
            <a:r>
              <a:rPr lang="en-US" sz="2400" dirty="0"/>
              <a:t>Watch the following demonstrative speech: </a:t>
            </a:r>
          </a:p>
          <a:p>
            <a:pPr>
              <a:lnSpc>
                <a:spcPct val="90000"/>
              </a:lnSpc>
              <a:spcAft>
                <a:spcPts val="600"/>
              </a:spcAft>
            </a:pPr>
            <a:r>
              <a:rPr lang="en-US" sz="2400" dirty="0">
                <a:hlinkClick r:id="rId2"/>
              </a:rPr>
              <a:t>https://www.youtube.com/watch?v=KguwE3KSdz0</a:t>
            </a:r>
            <a:r>
              <a:rPr lang="en-US" sz="2400" dirty="0"/>
              <a:t> </a:t>
            </a:r>
          </a:p>
          <a:p>
            <a:pPr>
              <a:lnSpc>
                <a:spcPct val="90000"/>
              </a:lnSpc>
              <a:spcAft>
                <a:spcPts val="600"/>
              </a:spcAft>
            </a:pPr>
            <a:endParaRPr lang="en-US" sz="2400" dirty="0"/>
          </a:p>
          <a:p>
            <a:pPr>
              <a:lnSpc>
                <a:spcPct val="90000"/>
              </a:lnSpc>
              <a:spcAft>
                <a:spcPts val="600"/>
              </a:spcAft>
            </a:pPr>
            <a:r>
              <a:rPr lang="en-US" sz="2400" dirty="0"/>
              <a:t>What do you think of Josh’s speech?  Does he deserve a good grade?</a:t>
            </a:r>
          </a:p>
          <a:p>
            <a:pPr>
              <a:lnSpc>
                <a:spcPct val="90000"/>
              </a:lnSpc>
              <a:spcAft>
                <a:spcPts val="600"/>
              </a:spcAft>
            </a:pPr>
            <a:r>
              <a:rPr lang="en-US" sz="2400" dirty="0"/>
              <a:t>What would you think if you were in his class?</a:t>
            </a:r>
          </a:p>
          <a:p>
            <a:pPr>
              <a:lnSpc>
                <a:spcPct val="90000"/>
              </a:lnSpc>
              <a:spcAft>
                <a:spcPts val="600"/>
              </a:spcAft>
            </a:pPr>
            <a:endParaRPr lang="en-US" sz="2400" dirty="0"/>
          </a:p>
          <a:p>
            <a:pPr marL="342900" indent="-342900">
              <a:lnSpc>
                <a:spcPct val="90000"/>
              </a:lnSpc>
              <a:spcAft>
                <a:spcPts val="600"/>
              </a:spcAft>
              <a:buFont typeface="Arial" panose="020B0604020202020204" pitchFamily="34" charset="0"/>
              <a:buChar char="•"/>
            </a:pPr>
            <a:r>
              <a:rPr lang="en-US" sz="2400" dirty="0"/>
              <a:t>His topic needs work.  While he clearly shows how make Kool-Aid, if his classmates do not know how do to so at this point in their lives, that is just sad.</a:t>
            </a:r>
          </a:p>
          <a:p>
            <a:pPr marL="342900" indent="-342900">
              <a:lnSpc>
                <a:spcPct val="90000"/>
              </a:lnSpc>
              <a:spcAft>
                <a:spcPts val="600"/>
              </a:spcAft>
              <a:buFont typeface="Arial" panose="020B0604020202020204" pitchFamily="34" charset="0"/>
              <a:buChar char="•"/>
            </a:pPr>
            <a:r>
              <a:rPr lang="en-US" sz="2400" dirty="0"/>
              <a:t>He needs to find a researchable and credible topic rather than a mundane one.</a:t>
            </a:r>
          </a:p>
        </p:txBody>
      </p:sp>
    </p:spTree>
    <p:extLst>
      <p:ext uri="{BB962C8B-B14F-4D97-AF65-F5344CB8AC3E}">
        <p14:creationId xmlns:p14="http://schemas.microsoft.com/office/powerpoint/2010/main" val="99198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400" dirty="0"/>
              <a:t>This is an informative speech option.  You tell the audience about some item or thing (a biographical speech about a person could fit here, too).</a:t>
            </a:r>
          </a:p>
          <a:p>
            <a:r>
              <a:rPr lang="en-US" sz="3400" i="1" dirty="0"/>
              <a:t>Be sure to offer credible citations to show that you know what you are talking about.</a:t>
            </a:r>
          </a:p>
          <a:p>
            <a:r>
              <a:rPr lang="en-US" sz="3400" i="1" dirty="0"/>
              <a:t>Figure out how much the audience should know already and build from there.</a:t>
            </a:r>
          </a:p>
        </p:txBody>
      </p:sp>
      <p:sp>
        <p:nvSpPr>
          <p:cNvPr id="3" name="Title 2"/>
          <p:cNvSpPr>
            <a:spLocks noGrp="1"/>
          </p:cNvSpPr>
          <p:nvPr>
            <p:ph type="title"/>
          </p:nvPr>
        </p:nvSpPr>
        <p:spPr/>
        <p:txBody>
          <a:bodyPr/>
          <a:lstStyle/>
          <a:p>
            <a:r>
              <a:rPr lang="en-US" dirty="0"/>
              <a:t>Object Speech</a:t>
            </a:r>
          </a:p>
        </p:txBody>
      </p:sp>
    </p:spTree>
    <p:extLst>
      <p:ext uri="{BB962C8B-B14F-4D97-AF65-F5344CB8AC3E}">
        <p14:creationId xmlns:p14="http://schemas.microsoft.com/office/powerpoint/2010/main" val="191112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spcAft>
                <a:spcPts val="1200"/>
              </a:spcAft>
            </a:pPr>
            <a:r>
              <a:rPr lang="en-US" sz="2800" dirty="0"/>
              <a:t>Watch the following clip (note: not G-rated):</a:t>
            </a:r>
          </a:p>
          <a:p>
            <a:pPr>
              <a:spcAft>
                <a:spcPts val="1200"/>
              </a:spcAft>
            </a:pPr>
            <a:r>
              <a:rPr lang="en-US" sz="2800" dirty="0">
                <a:hlinkClick r:id="rId2"/>
              </a:rPr>
              <a:t>https://www.youtube.com/watch?v=KJqMWOzT0cM</a:t>
            </a:r>
            <a:r>
              <a:rPr lang="en-US" sz="2800" dirty="0"/>
              <a:t> </a:t>
            </a:r>
          </a:p>
          <a:p>
            <a:pPr marL="457200" indent="-457200">
              <a:spcAft>
                <a:spcPts val="1200"/>
              </a:spcAft>
              <a:buFont typeface="Arial" panose="020B0604020202020204" pitchFamily="34" charset="0"/>
              <a:buChar char="•"/>
            </a:pPr>
            <a:r>
              <a:rPr lang="en-US" sz="2800" dirty="0"/>
              <a:t>Topic aside, this is a good example of a speech about a subgroup.</a:t>
            </a:r>
          </a:p>
          <a:p>
            <a:pPr marL="457200" indent="-457200">
              <a:spcAft>
                <a:spcPts val="1200"/>
              </a:spcAft>
              <a:buFont typeface="Arial" panose="020B0604020202020204" pitchFamily="34" charset="0"/>
              <a:buChar char="•"/>
            </a:pPr>
            <a:r>
              <a:rPr lang="en-US" sz="2800" dirty="0"/>
              <a:t>The speaker does a good job educating the audience on this co-culture (even if the topic is less-than-professional, resulting in less-than-stellar sources like urbandictionary.com).</a:t>
            </a:r>
          </a:p>
        </p:txBody>
      </p:sp>
      <p:sp>
        <p:nvSpPr>
          <p:cNvPr id="3" name="Title 2"/>
          <p:cNvSpPr>
            <a:spLocks noGrp="1"/>
          </p:cNvSpPr>
          <p:nvPr>
            <p:ph type="title"/>
          </p:nvPr>
        </p:nvSpPr>
        <p:spPr/>
        <p:txBody>
          <a:bodyPr/>
          <a:lstStyle/>
          <a:p>
            <a:r>
              <a:rPr lang="en-US" dirty="0"/>
              <a:t>Object Speech</a:t>
            </a:r>
          </a:p>
        </p:txBody>
      </p:sp>
    </p:spTree>
    <p:extLst>
      <p:ext uri="{BB962C8B-B14F-4D97-AF65-F5344CB8AC3E}">
        <p14:creationId xmlns:p14="http://schemas.microsoft.com/office/powerpoint/2010/main" val="293616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 Speech</a:t>
            </a:r>
          </a:p>
        </p:txBody>
      </p:sp>
      <p:sp>
        <p:nvSpPr>
          <p:cNvPr id="4" name="Text Placeholder 1"/>
          <p:cNvSpPr>
            <a:spLocks noGrp="1"/>
          </p:cNvSpPr>
          <p:nvPr>
            <p:ph type="body" sz="quarter" idx="10"/>
          </p:nvPr>
        </p:nvSpPr>
        <p:spPr>
          <a:xfrm>
            <a:off x="1039165" y="1628776"/>
            <a:ext cx="7875212" cy="4720928"/>
          </a:xfrm>
        </p:spPr>
        <p:txBody>
          <a:bodyPr/>
          <a:lstStyle/>
          <a:p>
            <a:pPr>
              <a:lnSpc>
                <a:spcPct val="90000"/>
              </a:lnSpc>
              <a:spcAft>
                <a:spcPts val="600"/>
              </a:spcAft>
            </a:pPr>
            <a:r>
              <a:rPr lang="en-US" sz="3600" dirty="0"/>
              <a:t>This is an informative speech option.  An event speech is a speech about something that has happened, is happening, or will happen.</a:t>
            </a:r>
          </a:p>
          <a:p>
            <a:pPr>
              <a:lnSpc>
                <a:spcPct val="90000"/>
              </a:lnSpc>
              <a:spcAft>
                <a:spcPts val="600"/>
              </a:spcAft>
            </a:pPr>
            <a:endParaRPr lang="en-US" sz="3600" dirty="0"/>
          </a:p>
          <a:p>
            <a:pPr>
              <a:lnSpc>
                <a:spcPct val="90000"/>
              </a:lnSpc>
              <a:spcAft>
                <a:spcPts val="600"/>
              </a:spcAft>
            </a:pPr>
            <a:r>
              <a:rPr lang="en-US" sz="3600" i="1" dirty="0"/>
              <a:t>Be sure to offer credible citations!</a:t>
            </a:r>
          </a:p>
          <a:p>
            <a:pPr>
              <a:lnSpc>
                <a:spcPct val="90000"/>
              </a:lnSpc>
              <a:spcAft>
                <a:spcPts val="600"/>
              </a:spcAft>
            </a:pPr>
            <a:endParaRPr lang="en-US" sz="3600" i="1" dirty="0"/>
          </a:p>
        </p:txBody>
      </p:sp>
    </p:spTree>
    <p:extLst>
      <p:ext uri="{BB962C8B-B14F-4D97-AF65-F5344CB8AC3E}">
        <p14:creationId xmlns:p14="http://schemas.microsoft.com/office/powerpoint/2010/main" val="402780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 Speech</a:t>
            </a:r>
          </a:p>
        </p:txBody>
      </p:sp>
      <p:sp>
        <p:nvSpPr>
          <p:cNvPr id="4" name="Text Placeholder 1"/>
          <p:cNvSpPr>
            <a:spLocks noGrp="1"/>
          </p:cNvSpPr>
          <p:nvPr>
            <p:ph type="body" sz="quarter" idx="10"/>
          </p:nvPr>
        </p:nvSpPr>
        <p:spPr>
          <a:xfrm>
            <a:off x="1039165" y="1628776"/>
            <a:ext cx="7875212" cy="4720928"/>
          </a:xfrm>
        </p:spPr>
        <p:txBody>
          <a:bodyPr/>
          <a:lstStyle/>
          <a:p>
            <a:pPr>
              <a:lnSpc>
                <a:spcPct val="90000"/>
              </a:lnSpc>
              <a:spcAft>
                <a:spcPts val="600"/>
              </a:spcAft>
            </a:pPr>
            <a:r>
              <a:rPr lang="en-US" sz="3000" dirty="0"/>
              <a:t>Here is link to one of the best American speeches of all time, FDR’s “Day that will Live in Infamy” speech, delivered on December 8, 1941, the day after the bombing of Pearl Harbor.</a:t>
            </a:r>
          </a:p>
          <a:p>
            <a:pPr>
              <a:lnSpc>
                <a:spcPct val="90000"/>
              </a:lnSpc>
              <a:spcAft>
                <a:spcPts val="600"/>
              </a:spcAft>
            </a:pPr>
            <a:r>
              <a:rPr lang="en-US" sz="3000" dirty="0"/>
              <a:t>It is actually about two events—the bombing (which has already happened) and the resulting entrance of the US into WWII (which is about to happen).</a:t>
            </a:r>
          </a:p>
          <a:p>
            <a:pPr>
              <a:lnSpc>
                <a:spcPct val="90000"/>
              </a:lnSpc>
              <a:spcAft>
                <a:spcPts val="600"/>
              </a:spcAft>
            </a:pPr>
            <a:r>
              <a:rPr lang="en-US" sz="3000" dirty="0">
                <a:hlinkClick r:id="rId2"/>
              </a:rPr>
              <a:t>https://www.youtube.com/watch?v=YhtuMrMVJDk</a:t>
            </a:r>
            <a:r>
              <a:rPr lang="en-US" sz="3000" dirty="0"/>
              <a:t> </a:t>
            </a:r>
          </a:p>
        </p:txBody>
      </p:sp>
    </p:spTree>
    <p:extLst>
      <p:ext uri="{BB962C8B-B14F-4D97-AF65-F5344CB8AC3E}">
        <p14:creationId xmlns:p14="http://schemas.microsoft.com/office/powerpoint/2010/main" val="3375770946"/>
      </p:ext>
    </p:extLst>
  </p:cSld>
  <p:clrMapOvr>
    <a:masterClrMapping/>
  </p:clrMapOvr>
</p:sld>
</file>

<file path=ppt/theme/theme1.xml><?xml version="1.0" encoding="utf-8"?>
<a:theme xmlns:a="http://schemas.openxmlformats.org/drawingml/2006/main" name="APS 12e Theme">
  <a:themeElements>
    <a:clrScheme name="APS 12e Colors 2">
      <a:dk1>
        <a:sysClr val="windowText" lastClr="000000"/>
      </a:dk1>
      <a:lt1>
        <a:sysClr val="window" lastClr="FFFFFF"/>
      </a:lt1>
      <a:dk2>
        <a:srgbClr val="404040"/>
      </a:dk2>
      <a:lt2>
        <a:srgbClr val="EEECE1"/>
      </a:lt2>
      <a:accent1>
        <a:srgbClr val="006991"/>
      </a:accent1>
      <a:accent2>
        <a:srgbClr val="0084B8"/>
      </a:accent2>
      <a:accent3>
        <a:srgbClr val="009EDD"/>
      </a:accent3>
      <a:accent4>
        <a:srgbClr val="E5A812"/>
      </a:accent4>
      <a:accent5>
        <a:srgbClr val="595959"/>
      </a:accent5>
      <a:accent6>
        <a:srgbClr val="910100"/>
      </a:accent6>
      <a:hlink>
        <a:srgbClr val="003F58"/>
      </a:hlink>
      <a:folHlink>
        <a:srgbClr val="6A02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2806</TotalTime>
  <Words>598</Words>
  <Application>Microsoft Office PowerPoint</Application>
  <PresentationFormat>On-screen Show (4:3)</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Gill Sans MT</vt:lpstr>
      <vt:lpstr>Lucida Grande</vt:lpstr>
      <vt:lpstr>Myriad Pro</vt:lpstr>
      <vt:lpstr>Wingdings</vt:lpstr>
      <vt:lpstr>APS 12e Theme</vt:lpstr>
      <vt:lpstr>PowerPoint Presentation</vt:lpstr>
      <vt:lpstr>Informative Speech</vt:lpstr>
      <vt:lpstr>Informative Speeches</vt:lpstr>
      <vt:lpstr>Process Speech</vt:lpstr>
      <vt:lpstr>Process Speech</vt:lpstr>
      <vt:lpstr>Object Speech</vt:lpstr>
      <vt:lpstr>Object Speech</vt:lpstr>
      <vt:lpstr>Event Speech</vt:lpstr>
      <vt:lpstr>Event Speech</vt:lpstr>
      <vt:lpstr>Concept Speech</vt:lpstr>
      <vt:lpstr>Concept Speech</vt:lpstr>
      <vt:lpstr>Informative Speaking</vt:lpstr>
      <vt:lpstr>Informative Speaking</vt:lpstr>
    </vt:vector>
  </TitlesOfParts>
  <Company>Vanderbilt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Stob</dc:creator>
  <cp:lastModifiedBy>Veronica Koehn</cp:lastModifiedBy>
  <cp:revision>83</cp:revision>
  <dcterms:created xsi:type="dcterms:W3CDTF">2014-06-17T18:43:31Z</dcterms:created>
  <dcterms:modified xsi:type="dcterms:W3CDTF">2017-11-20T02:11:17Z</dcterms:modified>
</cp:coreProperties>
</file>