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0" r:id="rId3"/>
    <p:sldId id="279" r:id="rId4"/>
    <p:sldId id="260" r:id="rId5"/>
    <p:sldId id="257" r:id="rId6"/>
    <p:sldId id="258" r:id="rId7"/>
    <p:sldId id="259" r:id="rId8"/>
    <p:sldId id="264" r:id="rId9"/>
    <p:sldId id="261" r:id="rId10"/>
    <p:sldId id="270" r:id="rId11"/>
    <p:sldId id="271" r:id="rId12"/>
    <p:sldId id="272" r:id="rId13"/>
    <p:sldId id="273" r:id="rId14"/>
    <p:sldId id="262" r:id="rId15"/>
    <p:sldId id="265" r:id="rId16"/>
    <p:sldId id="267" r:id="rId17"/>
    <p:sldId id="266" r:id="rId18"/>
    <p:sldId id="268" r:id="rId19"/>
    <p:sldId id="269" r:id="rId20"/>
    <p:sldId id="263" r:id="rId21"/>
    <p:sldId id="274" r:id="rId22"/>
    <p:sldId id="275"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95" autoAdjust="0"/>
  </p:normalViewPr>
  <p:slideViewPr>
    <p:cSldViewPr snapToGrid="0">
      <p:cViewPr varScale="1">
        <p:scale>
          <a:sx n="80" d="100"/>
          <a:sy n="80" d="100"/>
        </p:scale>
        <p:origin x="9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234E0-9618-4D4D-A4F1-32CF2511A89E}" type="datetimeFigureOut">
              <a:rPr lang="en-US" smtClean="0"/>
              <a:t>8/5/2020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FEDD6-5A89-4FCA-A514-7E6CDAD01BD3}" type="slidenum">
              <a:rPr lang="en-US" smtClean="0"/>
              <a:t>‹#›</a:t>
            </a:fld>
            <a:endParaRPr lang="en-US"/>
          </a:p>
        </p:txBody>
      </p:sp>
    </p:spTree>
    <p:extLst>
      <p:ext uri="{BB962C8B-B14F-4D97-AF65-F5344CB8AC3E}">
        <p14:creationId xmlns:p14="http://schemas.microsoft.com/office/powerpoint/2010/main" val="327101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Caused by increase in students, the need out ways the cost, financial aid enable increase in fees, state funding is spread too thin because of the increased enrollment, professor costs have gone up because they think they are worth more, more services are available which get put into the cost. </a:t>
            </a:r>
          </a:p>
        </p:txBody>
      </p:sp>
      <p:sp>
        <p:nvSpPr>
          <p:cNvPr id="4" name="Slide Number Placeholder 3"/>
          <p:cNvSpPr>
            <a:spLocks noGrp="1"/>
          </p:cNvSpPr>
          <p:nvPr>
            <p:ph type="sldNum" sz="quarter" idx="5"/>
          </p:nvPr>
        </p:nvSpPr>
        <p:spPr/>
        <p:txBody>
          <a:bodyPr/>
          <a:lstStyle/>
          <a:p>
            <a:fld id="{069FEDD6-5A89-4FCA-A514-7E6CDAD01BD3}" type="slidenum">
              <a:rPr lang="en-US" smtClean="0"/>
              <a:t>5</a:t>
            </a:fld>
            <a:endParaRPr lang="en-US"/>
          </a:p>
        </p:txBody>
      </p:sp>
    </p:spTree>
    <p:extLst>
      <p:ext uri="{BB962C8B-B14F-4D97-AF65-F5344CB8AC3E}">
        <p14:creationId xmlns:p14="http://schemas.microsoft.com/office/powerpoint/2010/main" val="3932420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now it just stands as a prerequisite in the workforce. 62% of recent college graduates are working in jobs that require a degree, yet only 27% of college graduates are working in a job that even relates to their major. Employers want to know that you will be able to learn quickly, fit into the workplace environment, and be responsive to the task at hand.</a:t>
            </a:r>
            <a:endParaRPr lang="en-US" dirty="0"/>
          </a:p>
        </p:txBody>
      </p:sp>
      <p:sp>
        <p:nvSpPr>
          <p:cNvPr id="4" name="Slide Number Placeholder 3"/>
          <p:cNvSpPr>
            <a:spLocks noGrp="1"/>
          </p:cNvSpPr>
          <p:nvPr>
            <p:ph type="sldNum" sz="quarter" idx="5"/>
          </p:nvPr>
        </p:nvSpPr>
        <p:spPr/>
        <p:txBody>
          <a:bodyPr/>
          <a:lstStyle/>
          <a:p>
            <a:fld id="{069FEDD6-5A89-4FCA-A514-7E6CDAD01BD3}" type="slidenum">
              <a:rPr lang="en-US" smtClean="0"/>
              <a:t>6</a:t>
            </a:fld>
            <a:endParaRPr lang="en-US"/>
          </a:p>
        </p:txBody>
      </p:sp>
    </p:spTree>
    <p:extLst>
      <p:ext uri="{BB962C8B-B14F-4D97-AF65-F5344CB8AC3E}">
        <p14:creationId xmlns:p14="http://schemas.microsoft.com/office/powerpoint/2010/main" val="328076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FEDD6-5A89-4FCA-A514-7E6CDAD01BD3}" type="slidenum">
              <a:rPr lang="en-US" smtClean="0"/>
              <a:t>13</a:t>
            </a:fld>
            <a:endParaRPr lang="en-US"/>
          </a:p>
        </p:txBody>
      </p:sp>
    </p:spTree>
    <p:extLst>
      <p:ext uri="{BB962C8B-B14F-4D97-AF65-F5344CB8AC3E}">
        <p14:creationId xmlns:p14="http://schemas.microsoft.com/office/powerpoint/2010/main" val="125789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Fills need for the students that are only interested in working and building skills. As said before employers look at previous jobs a lot more then degrees so starting to work early and build up could be the best solution to not having real skills after 4 years. </a:t>
            </a:r>
          </a:p>
        </p:txBody>
      </p:sp>
      <p:sp>
        <p:nvSpPr>
          <p:cNvPr id="4" name="Slide Number Placeholder 3"/>
          <p:cNvSpPr>
            <a:spLocks noGrp="1"/>
          </p:cNvSpPr>
          <p:nvPr>
            <p:ph type="sldNum" sz="quarter" idx="5"/>
          </p:nvPr>
        </p:nvSpPr>
        <p:spPr/>
        <p:txBody>
          <a:bodyPr/>
          <a:lstStyle/>
          <a:p>
            <a:fld id="{069FEDD6-5A89-4FCA-A514-7E6CDAD01BD3}" type="slidenum">
              <a:rPr lang="en-US" smtClean="0"/>
              <a:t>15</a:t>
            </a:fld>
            <a:endParaRPr lang="en-US"/>
          </a:p>
        </p:txBody>
      </p:sp>
    </p:spTree>
    <p:extLst>
      <p:ext uri="{BB962C8B-B14F-4D97-AF65-F5344CB8AC3E}">
        <p14:creationId xmlns:p14="http://schemas.microsoft.com/office/powerpoint/2010/main" val="334302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FEDD6-5A89-4FCA-A514-7E6CDAD01BD3}" type="slidenum">
              <a:rPr lang="en-US" smtClean="0"/>
              <a:t>18</a:t>
            </a:fld>
            <a:endParaRPr lang="en-US"/>
          </a:p>
        </p:txBody>
      </p:sp>
    </p:spTree>
    <p:extLst>
      <p:ext uri="{BB962C8B-B14F-4D97-AF65-F5344CB8AC3E}">
        <p14:creationId xmlns:p14="http://schemas.microsoft.com/office/powerpoint/2010/main" val="2935328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FEDD6-5A89-4FCA-A514-7E6CDAD01BD3}" type="slidenum">
              <a:rPr lang="en-US" smtClean="0"/>
              <a:t>19</a:t>
            </a:fld>
            <a:endParaRPr lang="en-US"/>
          </a:p>
        </p:txBody>
      </p:sp>
    </p:spTree>
    <p:extLst>
      <p:ext uri="{BB962C8B-B14F-4D97-AF65-F5344CB8AC3E}">
        <p14:creationId xmlns:p14="http://schemas.microsoft.com/office/powerpoint/2010/main" val="2058323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FEDD6-5A89-4FCA-A514-7E6CDAD01BD3}" type="slidenum">
              <a:rPr lang="en-US" smtClean="0"/>
              <a:t>21</a:t>
            </a:fld>
            <a:endParaRPr lang="en-US"/>
          </a:p>
        </p:txBody>
      </p:sp>
    </p:spTree>
    <p:extLst>
      <p:ext uri="{BB962C8B-B14F-4D97-AF65-F5344CB8AC3E}">
        <p14:creationId xmlns:p14="http://schemas.microsoft.com/office/powerpoint/2010/main" val="3803872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FEDD6-5A89-4FCA-A514-7E6CDAD01BD3}" type="slidenum">
              <a:rPr lang="en-US" smtClean="0"/>
              <a:t>22</a:t>
            </a:fld>
            <a:endParaRPr lang="en-US"/>
          </a:p>
        </p:txBody>
      </p:sp>
    </p:spTree>
    <p:extLst>
      <p:ext uri="{BB962C8B-B14F-4D97-AF65-F5344CB8AC3E}">
        <p14:creationId xmlns:p14="http://schemas.microsoft.com/office/powerpoint/2010/main" val="411379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EF8B215-51F4-4E74-94DC-4B6B46A72DF6}" type="datetimeFigureOut">
              <a:rPr lang="en-US" smtClean="0"/>
              <a:t>8/5/2020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27CD411-A5E6-47D2-BABB-FFC3E57F2A5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581767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8B215-51F4-4E74-94DC-4B6B46A72DF6}"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CD411-A5E6-47D2-BABB-FFC3E57F2A57}" type="slidenum">
              <a:rPr lang="en-US" smtClean="0"/>
              <a:t>‹#›</a:t>
            </a:fld>
            <a:endParaRPr lang="en-US"/>
          </a:p>
        </p:txBody>
      </p:sp>
    </p:spTree>
    <p:extLst>
      <p:ext uri="{BB962C8B-B14F-4D97-AF65-F5344CB8AC3E}">
        <p14:creationId xmlns:p14="http://schemas.microsoft.com/office/powerpoint/2010/main" val="113808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8B215-51F4-4E74-94DC-4B6B46A72DF6}"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CD411-A5E6-47D2-BABB-FFC3E57F2A57}" type="slidenum">
              <a:rPr lang="en-US" smtClean="0"/>
              <a:t>‹#›</a:t>
            </a:fld>
            <a:endParaRPr lang="en-US"/>
          </a:p>
        </p:txBody>
      </p:sp>
    </p:spTree>
    <p:extLst>
      <p:ext uri="{BB962C8B-B14F-4D97-AF65-F5344CB8AC3E}">
        <p14:creationId xmlns:p14="http://schemas.microsoft.com/office/powerpoint/2010/main" val="7378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8B215-51F4-4E74-94DC-4B6B46A72DF6}"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CD411-A5E6-47D2-BABB-FFC3E57F2A57}" type="slidenum">
              <a:rPr lang="en-US" smtClean="0"/>
              <a:t>‹#›</a:t>
            </a:fld>
            <a:endParaRPr lang="en-US"/>
          </a:p>
        </p:txBody>
      </p:sp>
    </p:spTree>
    <p:extLst>
      <p:ext uri="{BB962C8B-B14F-4D97-AF65-F5344CB8AC3E}">
        <p14:creationId xmlns:p14="http://schemas.microsoft.com/office/powerpoint/2010/main" val="158392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EF8B215-51F4-4E74-94DC-4B6B46A72DF6}" type="datetimeFigureOut">
              <a:rPr lang="en-US" smtClean="0"/>
              <a:t>8/5/2020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27CD411-A5E6-47D2-BABB-FFC3E57F2A5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928418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F8B215-51F4-4E74-94DC-4B6B46A72DF6}"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CD411-A5E6-47D2-BABB-FFC3E57F2A57}" type="slidenum">
              <a:rPr lang="en-US" smtClean="0"/>
              <a:t>‹#›</a:t>
            </a:fld>
            <a:endParaRPr lang="en-US"/>
          </a:p>
        </p:txBody>
      </p:sp>
    </p:spTree>
    <p:extLst>
      <p:ext uri="{BB962C8B-B14F-4D97-AF65-F5344CB8AC3E}">
        <p14:creationId xmlns:p14="http://schemas.microsoft.com/office/powerpoint/2010/main" val="290728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F8B215-51F4-4E74-94DC-4B6B46A72DF6}"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CD411-A5E6-47D2-BABB-FFC3E57F2A57}" type="slidenum">
              <a:rPr lang="en-US" smtClean="0"/>
              <a:t>‹#›</a:t>
            </a:fld>
            <a:endParaRPr lang="en-US"/>
          </a:p>
        </p:txBody>
      </p:sp>
    </p:spTree>
    <p:extLst>
      <p:ext uri="{BB962C8B-B14F-4D97-AF65-F5344CB8AC3E}">
        <p14:creationId xmlns:p14="http://schemas.microsoft.com/office/powerpoint/2010/main" val="87133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F8B215-51F4-4E74-94DC-4B6B46A72DF6}"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CD411-A5E6-47D2-BABB-FFC3E57F2A57}" type="slidenum">
              <a:rPr lang="en-US" smtClean="0"/>
              <a:t>‹#›</a:t>
            </a:fld>
            <a:endParaRPr lang="en-US"/>
          </a:p>
        </p:txBody>
      </p:sp>
    </p:spTree>
    <p:extLst>
      <p:ext uri="{BB962C8B-B14F-4D97-AF65-F5344CB8AC3E}">
        <p14:creationId xmlns:p14="http://schemas.microsoft.com/office/powerpoint/2010/main" val="374448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8B215-51F4-4E74-94DC-4B6B46A72DF6}" type="datetimeFigureOut">
              <a:rPr lang="en-US" smtClean="0"/>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7CD411-A5E6-47D2-BABB-FFC3E57F2A57}" type="slidenum">
              <a:rPr lang="en-US" smtClean="0"/>
              <a:t>‹#›</a:t>
            </a:fld>
            <a:endParaRPr lang="en-US"/>
          </a:p>
        </p:txBody>
      </p:sp>
    </p:spTree>
    <p:extLst>
      <p:ext uri="{BB962C8B-B14F-4D97-AF65-F5344CB8AC3E}">
        <p14:creationId xmlns:p14="http://schemas.microsoft.com/office/powerpoint/2010/main" val="68598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EF8B215-51F4-4E74-94DC-4B6B46A72DF6}" type="datetimeFigureOut">
              <a:rPr lang="en-US" smtClean="0"/>
              <a:t>8/5/2020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7CD411-A5E6-47D2-BABB-FFC3E57F2A5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652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EF8B215-51F4-4E74-94DC-4B6B46A72DF6}" type="datetimeFigureOut">
              <a:rPr lang="en-US" smtClean="0"/>
              <a:t>8/5/2020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7CD411-A5E6-47D2-BABB-FFC3E57F2A5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366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EF8B215-51F4-4E74-94DC-4B6B46A72DF6}" type="datetimeFigureOut">
              <a:rPr lang="en-US" smtClean="0"/>
              <a:t>8/5/2020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27CD411-A5E6-47D2-BABB-FFC3E57F2A5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3707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26FC-8A13-4DEA-A32C-80BBC0FEFAE7}"/>
              </a:ext>
            </a:extLst>
          </p:cNvPr>
          <p:cNvSpPr>
            <a:spLocks noGrp="1"/>
          </p:cNvSpPr>
          <p:nvPr>
            <p:ph type="ctrTitle"/>
          </p:nvPr>
        </p:nvSpPr>
        <p:spPr>
          <a:xfrm>
            <a:off x="1915128" y="1371601"/>
            <a:ext cx="8361229" cy="2936185"/>
          </a:xfrm>
        </p:spPr>
        <p:txBody>
          <a:bodyPr/>
          <a:lstStyle/>
          <a:p>
            <a:r>
              <a:rPr lang="en-US" dirty="0"/>
              <a:t>We need to change the education system,</a:t>
            </a:r>
          </a:p>
        </p:txBody>
      </p:sp>
      <p:sp>
        <p:nvSpPr>
          <p:cNvPr id="3" name="Subtitle 2">
            <a:extLst>
              <a:ext uri="{FF2B5EF4-FFF2-40B4-BE49-F238E27FC236}">
                <a16:creationId xmlns:a16="http://schemas.microsoft.com/office/drawing/2014/main" id="{536F0E71-E216-44E9-ABC1-B651FD97D72D}"/>
              </a:ext>
            </a:extLst>
          </p:cNvPr>
          <p:cNvSpPr>
            <a:spLocks noGrp="1"/>
          </p:cNvSpPr>
          <p:nvPr>
            <p:ph type="subTitle" idx="1"/>
          </p:nvPr>
        </p:nvSpPr>
        <p:spPr>
          <a:xfrm>
            <a:off x="2679906" y="4377385"/>
            <a:ext cx="6831673" cy="1086237"/>
          </a:xfrm>
        </p:spPr>
        <p:txBody>
          <a:bodyPr/>
          <a:lstStyle/>
          <a:p>
            <a:r>
              <a:rPr lang="en-US" dirty="0"/>
              <a:t>but we can't force everyone at once.</a:t>
            </a:r>
          </a:p>
        </p:txBody>
      </p:sp>
    </p:spTree>
    <p:extLst>
      <p:ext uri="{BB962C8B-B14F-4D97-AF65-F5344CB8AC3E}">
        <p14:creationId xmlns:p14="http://schemas.microsoft.com/office/powerpoint/2010/main" val="1836182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20" name="Picture 19">
            <a:extLst>
              <a:ext uri="{FF2B5EF4-FFF2-40B4-BE49-F238E27FC236}">
                <a16:creationId xmlns:a16="http://schemas.microsoft.com/office/drawing/2014/main" id="{7574B472-5A0E-4391-A999-A850452FA5DE}"/>
              </a:ext>
            </a:extLst>
          </p:cNvPr>
          <p:cNvPicPr>
            <a:picLocks noChangeAspect="1"/>
          </p:cNvPicPr>
          <p:nvPr/>
        </p:nvPicPr>
        <p:blipFill rotWithShape="1">
          <a:blip r:embed="rId2"/>
          <a:srcRect t="13667" b="11318"/>
          <a:stretch/>
        </p:blipFill>
        <p:spPr>
          <a:xfrm>
            <a:off x="20" y="10"/>
            <a:ext cx="12191980" cy="6859300"/>
          </a:xfrm>
          <a:prstGeom prst="rect">
            <a:avLst/>
          </a:prstGeom>
        </p:spPr>
      </p:pic>
      <p:sp>
        <p:nvSpPr>
          <p:cNvPr id="28" name="Rectangle 27">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2"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3" name="Title 2">
            <a:extLst>
              <a:ext uri="{FF2B5EF4-FFF2-40B4-BE49-F238E27FC236}">
                <a16:creationId xmlns:a16="http://schemas.microsoft.com/office/drawing/2014/main" id="{B8B8ECDE-11F7-4D3C-96E5-5E7F79741AE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600" cap="all" dirty="0">
                <a:solidFill>
                  <a:schemeClr val="bg2"/>
                </a:solidFill>
              </a:rPr>
              <a:t>OPTION 1 – More trade school degrees</a:t>
            </a:r>
          </a:p>
        </p:txBody>
      </p:sp>
    </p:spTree>
    <p:extLst>
      <p:ext uri="{BB962C8B-B14F-4D97-AF65-F5344CB8AC3E}">
        <p14:creationId xmlns:p14="http://schemas.microsoft.com/office/powerpoint/2010/main" val="74177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20" name="Picture 19">
            <a:extLst>
              <a:ext uri="{FF2B5EF4-FFF2-40B4-BE49-F238E27FC236}">
                <a16:creationId xmlns:a16="http://schemas.microsoft.com/office/drawing/2014/main" id="{7574B472-5A0E-4391-A999-A850452FA5DE}"/>
              </a:ext>
            </a:extLst>
          </p:cNvPr>
          <p:cNvPicPr>
            <a:picLocks noChangeAspect="1"/>
          </p:cNvPicPr>
          <p:nvPr/>
        </p:nvPicPr>
        <p:blipFill rotWithShape="1">
          <a:blip r:embed="rId2"/>
          <a:srcRect t="13667" b="11318"/>
          <a:stretch/>
        </p:blipFill>
        <p:spPr>
          <a:xfrm>
            <a:off x="20" y="10"/>
            <a:ext cx="12191980" cy="6859300"/>
          </a:xfrm>
          <a:prstGeom prst="rect">
            <a:avLst/>
          </a:prstGeom>
        </p:spPr>
      </p:pic>
      <p:sp>
        <p:nvSpPr>
          <p:cNvPr id="28" name="Rectangle 27">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2"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3" name="Title 2">
            <a:extLst>
              <a:ext uri="{FF2B5EF4-FFF2-40B4-BE49-F238E27FC236}">
                <a16:creationId xmlns:a16="http://schemas.microsoft.com/office/drawing/2014/main" id="{B8B8ECDE-11F7-4D3C-96E5-5E7F79741AE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600" cap="all" dirty="0">
                <a:solidFill>
                  <a:schemeClr val="bg2"/>
                </a:solidFill>
              </a:rPr>
              <a:t>OPTION 2 – Change the 4 year degree format</a:t>
            </a:r>
          </a:p>
        </p:txBody>
      </p:sp>
    </p:spTree>
    <p:extLst>
      <p:ext uri="{BB962C8B-B14F-4D97-AF65-F5344CB8AC3E}">
        <p14:creationId xmlns:p14="http://schemas.microsoft.com/office/powerpoint/2010/main" val="387405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20" name="Picture 19">
            <a:extLst>
              <a:ext uri="{FF2B5EF4-FFF2-40B4-BE49-F238E27FC236}">
                <a16:creationId xmlns:a16="http://schemas.microsoft.com/office/drawing/2014/main" id="{7574B472-5A0E-4391-A999-A850452FA5DE}"/>
              </a:ext>
            </a:extLst>
          </p:cNvPr>
          <p:cNvPicPr>
            <a:picLocks noChangeAspect="1"/>
          </p:cNvPicPr>
          <p:nvPr/>
        </p:nvPicPr>
        <p:blipFill rotWithShape="1">
          <a:blip r:embed="rId2"/>
          <a:srcRect t="13667" b="11318"/>
          <a:stretch/>
        </p:blipFill>
        <p:spPr>
          <a:xfrm>
            <a:off x="20" y="10"/>
            <a:ext cx="12191980" cy="6859300"/>
          </a:xfrm>
          <a:prstGeom prst="rect">
            <a:avLst/>
          </a:prstGeom>
        </p:spPr>
      </p:pic>
      <p:sp>
        <p:nvSpPr>
          <p:cNvPr id="28" name="Rectangle 27">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2"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3" name="Title 2">
            <a:extLst>
              <a:ext uri="{FF2B5EF4-FFF2-40B4-BE49-F238E27FC236}">
                <a16:creationId xmlns:a16="http://schemas.microsoft.com/office/drawing/2014/main" id="{B8B8ECDE-11F7-4D3C-96E5-5E7F79741AE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600" cap="all" dirty="0">
                <a:solidFill>
                  <a:schemeClr val="bg2"/>
                </a:solidFill>
              </a:rPr>
              <a:t>OPTION 3 – Update degree’s</a:t>
            </a:r>
          </a:p>
        </p:txBody>
      </p:sp>
    </p:spTree>
    <p:extLst>
      <p:ext uri="{BB962C8B-B14F-4D97-AF65-F5344CB8AC3E}">
        <p14:creationId xmlns:p14="http://schemas.microsoft.com/office/powerpoint/2010/main" val="15835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20" name="Picture 19">
            <a:extLst>
              <a:ext uri="{FF2B5EF4-FFF2-40B4-BE49-F238E27FC236}">
                <a16:creationId xmlns:a16="http://schemas.microsoft.com/office/drawing/2014/main" id="{7574B472-5A0E-4391-A999-A850452FA5DE}"/>
              </a:ext>
            </a:extLst>
          </p:cNvPr>
          <p:cNvPicPr>
            <a:picLocks noChangeAspect="1"/>
          </p:cNvPicPr>
          <p:nvPr/>
        </p:nvPicPr>
        <p:blipFill rotWithShape="1">
          <a:blip r:embed="rId3"/>
          <a:srcRect t="13667" b="11318"/>
          <a:stretch/>
        </p:blipFill>
        <p:spPr>
          <a:xfrm>
            <a:off x="20" y="10"/>
            <a:ext cx="12191980" cy="6859300"/>
          </a:xfrm>
          <a:prstGeom prst="rect">
            <a:avLst/>
          </a:prstGeom>
        </p:spPr>
      </p:pic>
      <p:sp>
        <p:nvSpPr>
          <p:cNvPr id="28" name="Rectangle 27">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2"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3" name="Title 2">
            <a:extLst>
              <a:ext uri="{FF2B5EF4-FFF2-40B4-BE49-F238E27FC236}">
                <a16:creationId xmlns:a16="http://schemas.microsoft.com/office/drawing/2014/main" id="{B8B8ECDE-11F7-4D3C-96E5-5E7F79741AE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600" cap="all" dirty="0">
                <a:solidFill>
                  <a:schemeClr val="bg2"/>
                </a:solidFill>
              </a:rPr>
              <a:t>OPTION 4 – ALL OF THE ABOVE !!!!!</a:t>
            </a:r>
          </a:p>
        </p:txBody>
      </p:sp>
    </p:spTree>
    <p:extLst>
      <p:ext uri="{BB962C8B-B14F-4D97-AF65-F5344CB8AC3E}">
        <p14:creationId xmlns:p14="http://schemas.microsoft.com/office/powerpoint/2010/main" val="4283340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68FE6B-CB7A-42D9-9690-487E3B8F4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27851"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9469352-6A37-4A59-80D7-AE977E806623}"/>
              </a:ext>
            </a:extLst>
          </p:cNvPr>
          <p:cNvSpPr>
            <a:spLocks noGrp="1"/>
          </p:cNvSpPr>
          <p:nvPr>
            <p:ph type="title"/>
          </p:nvPr>
        </p:nvSpPr>
        <p:spPr>
          <a:xfrm>
            <a:off x="1196164" y="1188717"/>
            <a:ext cx="5559478" cy="4480563"/>
          </a:xfrm>
        </p:spPr>
        <p:txBody>
          <a:bodyPr vert="horz" lIns="91440" tIns="45720" rIns="91440" bIns="45720" rtlCol="0" anchor="ctr">
            <a:normAutofit fontScale="90000"/>
          </a:bodyPr>
          <a:lstStyle/>
          <a:p>
            <a:r>
              <a:rPr lang="en-US" sz="6600" cap="all" dirty="0">
                <a:solidFill>
                  <a:srgbClr val="FFFFFF"/>
                </a:solidFill>
              </a:rPr>
              <a:t>HOW WILL these SOLUTIONs IMPROVE THE EDUCATION SYSTEM?</a:t>
            </a:r>
          </a:p>
        </p:txBody>
      </p:sp>
      <p:sp>
        <p:nvSpPr>
          <p:cNvPr id="17" name="Freeform 6">
            <a:extLst>
              <a:ext uri="{FF2B5EF4-FFF2-40B4-BE49-F238E27FC236}">
                <a16:creationId xmlns:a16="http://schemas.microsoft.com/office/drawing/2014/main" id="{2BCE8A39-72D0-46ED-AB46-91B68881D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lumMod val="75000"/>
              <a:lumOff val="25000"/>
            </a:schemeClr>
          </a:solidFill>
          <a:ln w="0">
            <a:noFill/>
            <a:prstDash val="solid"/>
            <a:round/>
            <a:headEnd/>
            <a:tailEnd/>
          </a:ln>
        </p:spPr>
      </p:sp>
      <p:sp>
        <p:nvSpPr>
          <p:cNvPr id="19" name="Freeform: Shape 18">
            <a:extLst>
              <a:ext uri="{FF2B5EF4-FFF2-40B4-BE49-F238E27FC236}">
                <a16:creationId xmlns:a16="http://schemas.microsoft.com/office/drawing/2014/main" id="{5B4F2F95-506B-4220-A118-B96AF1300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47112" y="4501036"/>
            <a:ext cx="1683805" cy="1723705"/>
          </a:xfrm>
          <a:custGeom>
            <a:avLst/>
            <a:gdLst>
              <a:gd name="connsiteX0" fmla="*/ 1399384 w 1683805"/>
              <a:gd name="connsiteY0" fmla="*/ 0 h 1723705"/>
              <a:gd name="connsiteX1" fmla="*/ 1683805 w 1683805"/>
              <a:gd name="connsiteY1" fmla="*/ 0 h 1723705"/>
              <a:gd name="connsiteX2" fmla="*/ 1683805 w 1683805"/>
              <a:gd name="connsiteY2" fmla="*/ 1723705 h 1723705"/>
              <a:gd name="connsiteX3" fmla="*/ 0 w 1683805"/>
              <a:gd name="connsiteY3" fmla="*/ 1723705 h 1723705"/>
              <a:gd name="connsiteX4" fmla="*/ 0 w 1683805"/>
              <a:gd name="connsiteY4" fmla="*/ 1402480 h 1723705"/>
              <a:gd name="connsiteX5" fmla="*/ 1399384 w 1683805"/>
              <a:gd name="connsiteY5" fmla="*/ 1403247 h 172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3805" h="1723705">
                <a:moveTo>
                  <a:pt x="1399384" y="0"/>
                </a:moveTo>
                <a:lnTo>
                  <a:pt x="1683805" y="0"/>
                </a:lnTo>
                <a:lnTo>
                  <a:pt x="1683805" y="1723705"/>
                </a:lnTo>
                <a:lnTo>
                  <a:pt x="0" y="1723705"/>
                </a:lnTo>
                <a:lnTo>
                  <a:pt x="0" y="1402480"/>
                </a:lnTo>
                <a:lnTo>
                  <a:pt x="1399384" y="1403247"/>
                </a:lnTo>
                <a:close/>
              </a:path>
            </a:pathLst>
          </a:custGeom>
          <a:solidFill>
            <a:schemeClr val="tx1">
              <a:lumMod val="50000"/>
              <a:lumOff val="50000"/>
            </a:schemeClr>
          </a:solidFill>
          <a:ln w="0">
            <a:noFill/>
            <a:prstDash val="solid"/>
            <a:round/>
            <a:headEnd/>
            <a:tailEnd/>
          </a:ln>
        </p:spPr>
      </p:sp>
    </p:spTree>
    <p:extLst>
      <p:ext uri="{BB962C8B-B14F-4D97-AF65-F5344CB8AC3E}">
        <p14:creationId xmlns:p14="http://schemas.microsoft.com/office/powerpoint/2010/main" val="321104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12CC6C-B850-4CA2-9231-900672BAA7B7}"/>
              </a:ext>
            </a:extLst>
          </p:cNvPr>
          <p:cNvSpPr>
            <a:spLocks noGrp="1"/>
          </p:cNvSpPr>
          <p:nvPr>
            <p:ph type="title"/>
          </p:nvPr>
        </p:nvSpPr>
        <p:spPr/>
        <p:txBody>
          <a:bodyPr/>
          <a:lstStyle/>
          <a:p>
            <a:r>
              <a:rPr lang="en-US" dirty="0"/>
              <a:t>OPTION 1 – More trade school degrees</a:t>
            </a:r>
          </a:p>
        </p:txBody>
      </p:sp>
      <p:sp>
        <p:nvSpPr>
          <p:cNvPr id="4" name="Content Placeholder 3">
            <a:extLst>
              <a:ext uri="{FF2B5EF4-FFF2-40B4-BE49-F238E27FC236}">
                <a16:creationId xmlns:a16="http://schemas.microsoft.com/office/drawing/2014/main" id="{E2F6A9E8-A996-4B9C-9EB5-1B366E46AF5C}"/>
              </a:ext>
            </a:extLst>
          </p:cNvPr>
          <p:cNvSpPr>
            <a:spLocks noGrp="1"/>
          </p:cNvSpPr>
          <p:nvPr>
            <p:ph sz="half" idx="1"/>
          </p:nvPr>
        </p:nvSpPr>
        <p:spPr/>
        <p:txBody>
          <a:bodyPr/>
          <a:lstStyle/>
          <a:p>
            <a:r>
              <a:rPr lang="en-US" dirty="0"/>
              <a:t>2 years (more time to work)</a:t>
            </a:r>
          </a:p>
          <a:p>
            <a:r>
              <a:rPr lang="en-US" dirty="0"/>
              <a:t>Lower average cost</a:t>
            </a:r>
          </a:p>
          <a:p>
            <a:r>
              <a:rPr lang="en-US" dirty="0"/>
              <a:t>In person, hands on learning</a:t>
            </a:r>
          </a:p>
          <a:p>
            <a:r>
              <a:rPr lang="en-US" dirty="0"/>
              <a:t>Lower dropout rate</a:t>
            </a:r>
          </a:p>
          <a:p>
            <a:endParaRPr lang="en-US" dirty="0"/>
          </a:p>
          <a:p>
            <a:endParaRPr lang="en-US" dirty="0"/>
          </a:p>
        </p:txBody>
      </p:sp>
      <p:pic>
        <p:nvPicPr>
          <p:cNvPr id="11" name="Content Placeholder 10" descr="A screenshot of a cell phone&#10;&#10;Description automatically generated">
            <a:extLst>
              <a:ext uri="{FF2B5EF4-FFF2-40B4-BE49-F238E27FC236}">
                <a16:creationId xmlns:a16="http://schemas.microsoft.com/office/drawing/2014/main" id="{9EC35628-D1C0-4971-8D6F-DF96A4632B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14199" y="1612088"/>
            <a:ext cx="4789369" cy="4797392"/>
          </a:xfrm>
        </p:spPr>
      </p:pic>
    </p:spTree>
    <p:extLst>
      <p:ext uri="{BB962C8B-B14F-4D97-AF65-F5344CB8AC3E}">
        <p14:creationId xmlns:p14="http://schemas.microsoft.com/office/powerpoint/2010/main" val="196453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B2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26082C5F-F966-45EC-9D93-87B4B049A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800100"/>
            <a:ext cx="5257801" cy="5257801"/>
          </a:xfrm>
          <a:prstGeom prst="rect">
            <a:avLst/>
          </a:prstGeom>
        </p:spPr>
      </p:pic>
    </p:spTree>
    <p:extLst>
      <p:ext uri="{BB962C8B-B14F-4D97-AF65-F5344CB8AC3E}">
        <p14:creationId xmlns:p14="http://schemas.microsoft.com/office/powerpoint/2010/main" val="160311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8E50D4F-7A5A-4BF8-A5ED-67765D3A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A2BA875-DA32-4243-91A6-470E0A0A4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verage Cost of College in America - ValuePenguin">
            <a:extLst>
              <a:ext uri="{FF2B5EF4-FFF2-40B4-BE49-F238E27FC236}">
                <a16:creationId xmlns:a16="http://schemas.microsoft.com/office/drawing/2014/main" id="{01A84D3A-7BD0-425C-AD3D-CB37AC59FE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35016" y="800100"/>
            <a:ext cx="9121968" cy="52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45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12CC6C-B850-4CA2-9231-900672BAA7B7}"/>
              </a:ext>
            </a:extLst>
          </p:cNvPr>
          <p:cNvSpPr>
            <a:spLocks noGrp="1"/>
          </p:cNvSpPr>
          <p:nvPr>
            <p:ph type="title"/>
          </p:nvPr>
        </p:nvSpPr>
        <p:spPr/>
        <p:txBody>
          <a:bodyPr/>
          <a:lstStyle/>
          <a:p>
            <a:r>
              <a:rPr lang="en-US" dirty="0"/>
              <a:t>OPTION 2 – Format change</a:t>
            </a:r>
          </a:p>
        </p:txBody>
      </p:sp>
      <p:sp>
        <p:nvSpPr>
          <p:cNvPr id="4" name="Content Placeholder 3">
            <a:extLst>
              <a:ext uri="{FF2B5EF4-FFF2-40B4-BE49-F238E27FC236}">
                <a16:creationId xmlns:a16="http://schemas.microsoft.com/office/drawing/2014/main" id="{E2F6A9E8-A996-4B9C-9EB5-1B366E46AF5C}"/>
              </a:ext>
            </a:extLst>
          </p:cNvPr>
          <p:cNvSpPr>
            <a:spLocks noGrp="1"/>
          </p:cNvSpPr>
          <p:nvPr>
            <p:ph sz="half" idx="1"/>
          </p:nvPr>
        </p:nvSpPr>
        <p:spPr/>
        <p:txBody>
          <a:bodyPr>
            <a:normAutofit lnSpcReduction="10000"/>
          </a:bodyPr>
          <a:lstStyle/>
          <a:p>
            <a:r>
              <a:rPr lang="en-US" dirty="0"/>
              <a:t>First year no official declared degree</a:t>
            </a:r>
          </a:p>
          <a:p>
            <a:r>
              <a:rPr lang="en-US" dirty="0"/>
              <a:t>1 year of required classes about how to “life” (economics, civics, mental health, food &amp; nutrition, etc.)</a:t>
            </a:r>
          </a:p>
          <a:p>
            <a:r>
              <a:rPr lang="en-US" dirty="0"/>
              <a:t>After first year you declare degree path. </a:t>
            </a:r>
          </a:p>
          <a:p>
            <a:r>
              <a:rPr lang="en-US" dirty="0"/>
              <a:t>Allows for students to learn more about the world. </a:t>
            </a:r>
          </a:p>
          <a:p>
            <a:r>
              <a:rPr lang="en-US" dirty="0"/>
              <a:t>4 years in total</a:t>
            </a:r>
          </a:p>
          <a:p>
            <a:endParaRPr lang="en-US" dirty="0"/>
          </a:p>
          <a:p>
            <a:endParaRPr lang="en-US" dirty="0"/>
          </a:p>
          <a:p>
            <a:endParaRPr lang="en-US" dirty="0"/>
          </a:p>
        </p:txBody>
      </p:sp>
      <p:pic>
        <p:nvPicPr>
          <p:cNvPr id="15" name="Content Placeholder 14" descr="A screenshot of a cell phone&#10;&#10;Description automatically generated">
            <a:extLst>
              <a:ext uri="{FF2B5EF4-FFF2-40B4-BE49-F238E27FC236}">
                <a16:creationId xmlns:a16="http://schemas.microsoft.com/office/drawing/2014/main" id="{45FBD069-E11B-4285-8EFB-CCAC3A81BF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945820" y="1533195"/>
            <a:ext cx="3815255" cy="5087007"/>
          </a:xfrm>
        </p:spPr>
      </p:pic>
    </p:spTree>
    <p:extLst>
      <p:ext uri="{BB962C8B-B14F-4D97-AF65-F5344CB8AC3E}">
        <p14:creationId xmlns:p14="http://schemas.microsoft.com/office/powerpoint/2010/main" val="180117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12CC6C-B850-4CA2-9231-900672BAA7B7}"/>
              </a:ext>
            </a:extLst>
          </p:cNvPr>
          <p:cNvSpPr>
            <a:spLocks noGrp="1"/>
          </p:cNvSpPr>
          <p:nvPr>
            <p:ph type="title"/>
          </p:nvPr>
        </p:nvSpPr>
        <p:spPr/>
        <p:txBody>
          <a:bodyPr/>
          <a:lstStyle/>
          <a:p>
            <a:r>
              <a:rPr lang="en-US" dirty="0"/>
              <a:t>OPTION 3 – Update degree’s</a:t>
            </a:r>
          </a:p>
        </p:txBody>
      </p:sp>
      <p:sp>
        <p:nvSpPr>
          <p:cNvPr id="4" name="Content Placeholder 3">
            <a:extLst>
              <a:ext uri="{FF2B5EF4-FFF2-40B4-BE49-F238E27FC236}">
                <a16:creationId xmlns:a16="http://schemas.microsoft.com/office/drawing/2014/main" id="{E2F6A9E8-A996-4B9C-9EB5-1B366E46AF5C}"/>
              </a:ext>
            </a:extLst>
          </p:cNvPr>
          <p:cNvSpPr>
            <a:spLocks noGrp="1"/>
          </p:cNvSpPr>
          <p:nvPr>
            <p:ph sz="half" idx="1"/>
          </p:nvPr>
        </p:nvSpPr>
        <p:spPr/>
        <p:txBody>
          <a:bodyPr/>
          <a:lstStyle/>
          <a:p>
            <a:r>
              <a:rPr lang="en-US" dirty="0"/>
              <a:t>Change degree requirements based on current career climate.</a:t>
            </a:r>
          </a:p>
          <a:p>
            <a:r>
              <a:rPr lang="en-US" dirty="0"/>
              <a:t>Possible add of other classes that are needed.</a:t>
            </a:r>
          </a:p>
          <a:p>
            <a:r>
              <a:rPr lang="en-US" dirty="0"/>
              <a:t>Require real world experience to finish degree.</a:t>
            </a:r>
          </a:p>
          <a:p>
            <a:r>
              <a:rPr lang="en-US" dirty="0"/>
              <a:t>Eliminate degrees that have low income/success rates.</a:t>
            </a:r>
          </a:p>
          <a:p>
            <a:endParaRPr lang="en-US" dirty="0"/>
          </a:p>
          <a:p>
            <a:endParaRPr lang="en-US" dirty="0"/>
          </a:p>
          <a:p>
            <a:endParaRPr lang="en-US" dirty="0"/>
          </a:p>
        </p:txBody>
      </p:sp>
      <p:pic>
        <p:nvPicPr>
          <p:cNvPr id="8" name="Content Placeholder 7" descr="A close up of a street sign on a pole&#10;&#10;Description automatically generated">
            <a:extLst>
              <a:ext uri="{FF2B5EF4-FFF2-40B4-BE49-F238E27FC236}">
                <a16:creationId xmlns:a16="http://schemas.microsoft.com/office/drawing/2014/main" id="{4A5C3A0C-4723-44D6-89C4-DF25AE0512B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58090" y="2286000"/>
            <a:ext cx="3981244" cy="3581400"/>
          </a:xfrm>
        </p:spPr>
      </p:pic>
    </p:spTree>
    <p:extLst>
      <p:ext uri="{BB962C8B-B14F-4D97-AF65-F5344CB8AC3E}">
        <p14:creationId xmlns:p14="http://schemas.microsoft.com/office/powerpoint/2010/main" val="215029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7" name="Freeform: Shape 16">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4" name="Title 3">
            <a:extLst>
              <a:ext uri="{FF2B5EF4-FFF2-40B4-BE49-F238E27FC236}">
                <a16:creationId xmlns:a16="http://schemas.microsoft.com/office/drawing/2014/main" id="{0CC5A82A-006A-4B7B-8FAB-BB8573AE10B2}"/>
              </a:ext>
            </a:extLst>
          </p:cNvPr>
          <p:cNvSpPr>
            <a:spLocks noGrp="1"/>
          </p:cNvSpPr>
          <p:nvPr>
            <p:ph type="title"/>
          </p:nvPr>
        </p:nvSpPr>
        <p:spPr>
          <a:xfrm>
            <a:off x="1105289" y="1388478"/>
            <a:ext cx="9969910" cy="2734729"/>
          </a:xfrm>
        </p:spPr>
        <p:txBody>
          <a:bodyPr vert="horz" lIns="91440" tIns="45720" rIns="91440" bIns="45720" rtlCol="0" anchor="b">
            <a:normAutofit/>
          </a:bodyPr>
          <a:lstStyle/>
          <a:p>
            <a:pPr algn="ctr"/>
            <a:r>
              <a:rPr lang="en-US" sz="7200" cap="all" dirty="0"/>
              <a:t>Let's start with college!</a:t>
            </a:r>
          </a:p>
        </p:txBody>
      </p:sp>
      <p:sp>
        <p:nvSpPr>
          <p:cNvPr id="19" name="Rectangle 18">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188920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68FE6B-CB7A-42D9-9690-487E3B8F4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27851"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9469352-6A37-4A59-80D7-AE977E806623}"/>
              </a:ext>
            </a:extLst>
          </p:cNvPr>
          <p:cNvSpPr>
            <a:spLocks noGrp="1"/>
          </p:cNvSpPr>
          <p:nvPr>
            <p:ph type="title"/>
          </p:nvPr>
        </p:nvSpPr>
        <p:spPr>
          <a:xfrm>
            <a:off x="1196164" y="1188717"/>
            <a:ext cx="5559478" cy="4480563"/>
          </a:xfrm>
        </p:spPr>
        <p:txBody>
          <a:bodyPr vert="horz" lIns="91440" tIns="45720" rIns="91440" bIns="45720" rtlCol="0" anchor="ctr">
            <a:normAutofit/>
          </a:bodyPr>
          <a:lstStyle/>
          <a:p>
            <a:r>
              <a:rPr lang="en-US" sz="6600" cap="all" dirty="0">
                <a:solidFill>
                  <a:srgbClr val="FFFFFF"/>
                </a:solidFill>
              </a:rPr>
              <a:t>WHAT NEEDS TO HAPPEN?</a:t>
            </a:r>
          </a:p>
        </p:txBody>
      </p:sp>
      <p:sp>
        <p:nvSpPr>
          <p:cNvPr id="17" name="Freeform 6">
            <a:extLst>
              <a:ext uri="{FF2B5EF4-FFF2-40B4-BE49-F238E27FC236}">
                <a16:creationId xmlns:a16="http://schemas.microsoft.com/office/drawing/2014/main" id="{2BCE8A39-72D0-46ED-AB46-91B68881D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lumMod val="75000"/>
              <a:lumOff val="25000"/>
            </a:schemeClr>
          </a:solidFill>
          <a:ln w="0">
            <a:noFill/>
            <a:prstDash val="solid"/>
            <a:round/>
            <a:headEnd/>
            <a:tailEnd/>
          </a:ln>
        </p:spPr>
      </p:sp>
      <p:sp>
        <p:nvSpPr>
          <p:cNvPr id="19" name="Freeform: Shape 18">
            <a:extLst>
              <a:ext uri="{FF2B5EF4-FFF2-40B4-BE49-F238E27FC236}">
                <a16:creationId xmlns:a16="http://schemas.microsoft.com/office/drawing/2014/main" id="{5B4F2F95-506B-4220-A118-B96AF1300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47112" y="4501036"/>
            <a:ext cx="1683805" cy="1723705"/>
          </a:xfrm>
          <a:custGeom>
            <a:avLst/>
            <a:gdLst>
              <a:gd name="connsiteX0" fmla="*/ 1399384 w 1683805"/>
              <a:gd name="connsiteY0" fmla="*/ 0 h 1723705"/>
              <a:gd name="connsiteX1" fmla="*/ 1683805 w 1683805"/>
              <a:gd name="connsiteY1" fmla="*/ 0 h 1723705"/>
              <a:gd name="connsiteX2" fmla="*/ 1683805 w 1683805"/>
              <a:gd name="connsiteY2" fmla="*/ 1723705 h 1723705"/>
              <a:gd name="connsiteX3" fmla="*/ 0 w 1683805"/>
              <a:gd name="connsiteY3" fmla="*/ 1723705 h 1723705"/>
              <a:gd name="connsiteX4" fmla="*/ 0 w 1683805"/>
              <a:gd name="connsiteY4" fmla="*/ 1402480 h 1723705"/>
              <a:gd name="connsiteX5" fmla="*/ 1399384 w 1683805"/>
              <a:gd name="connsiteY5" fmla="*/ 1403247 h 172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3805" h="1723705">
                <a:moveTo>
                  <a:pt x="1399384" y="0"/>
                </a:moveTo>
                <a:lnTo>
                  <a:pt x="1683805" y="0"/>
                </a:lnTo>
                <a:lnTo>
                  <a:pt x="1683805" y="1723705"/>
                </a:lnTo>
                <a:lnTo>
                  <a:pt x="0" y="1723705"/>
                </a:lnTo>
                <a:lnTo>
                  <a:pt x="0" y="1402480"/>
                </a:lnTo>
                <a:lnTo>
                  <a:pt x="1399384" y="1403247"/>
                </a:lnTo>
                <a:close/>
              </a:path>
            </a:pathLst>
          </a:custGeom>
          <a:solidFill>
            <a:schemeClr val="tx1">
              <a:lumMod val="50000"/>
              <a:lumOff val="50000"/>
            </a:schemeClr>
          </a:solidFill>
          <a:ln w="0">
            <a:noFill/>
            <a:prstDash val="solid"/>
            <a:round/>
            <a:headEnd/>
            <a:tailEnd/>
          </a:ln>
        </p:spPr>
      </p:sp>
    </p:spTree>
    <p:extLst>
      <p:ext uri="{BB962C8B-B14F-4D97-AF65-F5344CB8AC3E}">
        <p14:creationId xmlns:p14="http://schemas.microsoft.com/office/powerpoint/2010/main" val="403806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2"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3"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26" name="Picture 2" descr="Should you speak your mind? | The Remarkable Leader">
            <a:extLst>
              <a:ext uri="{FF2B5EF4-FFF2-40B4-BE49-F238E27FC236}">
                <a16:creationId xmlns:a16="http://schemas.microsoft.com/office/drawing/2014/main" id="{043F0688-71FE-4C46-891F-FFCDF8E9670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8463" b="1"/>
          <a:stretch/>
        </p:blipFill>
        <p:spPr bwMode="auto">
          <a:xfrm>
            <a:off x="20" y="10"/>
            <a:ext cx="12191980" cy="685930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79"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3" name="Title 2">
            <a:extLst>
              <a:ext uri="{FF2B5EF4-FFF2-40B4-BE49-F238E27FC236}">
                <a16:creationId xmlns:a16="http://schemas.microsoft.com/office/drawing/2014/main" id="{B00D291A-D121-4861-AB34-FACF43801B14}"/>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lnSpc>
                <a:spcPct val="89000"/>
              </a:lnSpc>
            </a:pPr>
            <a:r>
              <a:rPr lang="en-US" sz="6100" cap="all">
                <a:solidFill>
                  <a:schemeClr val="bg2"/>
                </a:solidFill>
              </a:rPr>
              <a:t>The students need to speak their mind!</a:t>
            </a:r>
          </a:p>
        </p:txBody>
      </p:sp>
      <p:sp>
        <p:nvSpPr>
          <p:cNvPr id="5" name="Text Placeholder 4">
            <a:extLst>
              <a:ext uri="{FF2B5EF4-FFF2-40B4-BE49-F238E27FC236}">
                <a16:creationId xmlns:a16="http://schemas.microsoft.com/office/drawing/2014/main" id="{BABD1359-1633-4712-AA6E-9D3538C771E1}"/>
              </a:ext>
            </a:extLst>
          </p:cNvPr>
          <p:cNvSpPr>
            <a:spLocks noGrp="1"/>
          </p:cNvSpPr>
          <p:nvPr>
            <p:ph type="body" sz="half" idx="2"/>
          </p:nvPr>
        </p:nvSpPr>
        <p:spPr>
          <a:xfrm>
            <a:off x="2679906" y="3956279"/>
            <a:ext cx="6831673" cy="1086237"/>
          </a:xfrm>
        </p:spPr>
        <p:txBody>
          <a:bodyPr vert="horz" lIns="91440" tIns="45720" rIns="91440" bIns="45720" rtlCol="0">
            <a:normAutofit/>
          </a:bodyPr>
          <a:lstStyle/>
          <a:p>
            <a:pPr algn="ctr">
              <a:lnSpc>
                <a:spcPct val="112000"/>
              </a:lnSpc>
              <a:spcAft>
                <a:spcPts val="600"/>
              </a:spcAft>
            </a:pPr>
            <a:r>
              <a:rPr lang="en-US" sz="2300">
                <a:solidFill>
                  <a:schemeClr val="bg2"/>
                </a:solidFill>
              </a:rPr>
              <a:t>The more we as students talk about change the more likely it is to happen.</a:t>
            </a:r>
          </a:p>
        </p:txBody>
      </p:sp>
    </p:spTree>
    <p:extLst>
      <p:ext uri="{BB962C8B-B14F-4D97-AF65-F5344CB8AC3E}">
        <p14:creationId xmlns:p14="http://schemas.microsoft.com/office/powerpoint/2010/main" val="2237420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2"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3"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2050" name="Picture 2" descr="The 25 Best Small Colleges - 2016 University Rankings">
            <a:extLst>
              <a:ext uri="{FF2B5EF4-FFF2-40B4-BE49-F238E27FC236}">
                <a16:creationId xmlns:a16="http://schemas.microsoft.com/office/drawing/2014/main" id="{D8E8C1FE-1721-4987-9553-2E96A42469A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6772" b="12241"/>
          <a:stretch/>
        </p:blipFill>
        <p:spPr bwMode="auto">
          <a:xfrm>
            <a:off x="20" y="10"/>
            <a:ext cx="12191980" cy="685930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79"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9B25D0BD-A51B-4155-9AAC-F519739939D2}"/>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lnSpc>
                <a:spcPct val="89000"/>
              </a:lnSpc>
            </a:pPr>
            <a:r>
              <a:rPr lang="en-US" sz="6700" cap="all">
                <a:solidFill>
                  <a:schemeClr val="bg2"/>
                </a:solidFill>
              </a:rPr>
              <a:t>New schools need to jump on board!</a:t>
            </a:r>
          </a:p>
        </p:txBody>
      </p:sp>
      <p:sp>
        <p:nvSpPr>
          <p:cNvPr id="4" name="Text Placeholder 3">
            <a:extLst>
              <a:ext uri="{FF2B5EF4-FFF2-40B4-BE49-F238E27FC236}">
                <a16:creationId xmlns:a16="http://schemas.microsoft.com/office/drawing/2014/main" id="{CFF9A146-F602-44E7-B62D-387A3C017084}"/>
              </a:ext>
            </a:extLst>
          </p:cNvPr>
          <p:cNvSpPr>
            <a:spLocks noGrp="1"/>
          </p:cNvSpPr>
          <p:nvPr>
            <p:ph type="body" sz="half" idx="2"/>
          </p:nvPr>
        </p:nvSpPr>
        <p:spPr>
          <a:xfrm>
            <a:off x="2679906" y="3956279"/>
            <a:ext cx="6831673" cy="1086237"/>
          </a:xfrm>
        </p:spPr>
        <p:txBody>
          <a:bodyPr vert="horz" lIns="91440" tIns="45720" rIns="91440" bIns="45720" rtlCol="0">
            <a:normAutofit/>
          </a:bodyPr>
          <a:lstStyle/>
          <a:p>
            <a:pPr algn="ctr">
              <a:lnSpc>
                <a:spcPct val="112000"/>
              </a:lnSpc>
              <a:spcAft>
                <a:spcPts val="600"/>
              </a:spcAft>
            </a:pPr>
            <a:r>
              <a:rPr lang="en-US" sz="2300" dirty="0">
                <a:solidFill>
                  <a:schemeClr val="bg2"/>
                </a:solidFill>
              </a:rPr>
              <a:t>The newer and smaller the school the more likely they are to change.</a:t>
            </a:r>
          </a:p>
        </p:txBody>
      </p:sp>
    </p:spTree>
    <p:extLst>
      <p:ext uri="{BB962C8B-B14F-4D97-AF65-F5344CB8AC3E}">
        <p14:creationId xmlns:p14="http://schemas.microsoft.com/office/powerpoint/2010/main" val="57921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2" descr="The Power Of Change - Above The Fray">
            <a:extLst>
              <a:ext uri="{FF2B5EF4-FFF2-40B4-BE49-F238E27FC236}">
                <a16:creationId xmlns:a16="http://schemas.microsoft.com/office/drawing/2014/main" id="{C4024F71-1F6E-4DB7-931E-934C71D6F4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2"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3"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75" name="Rectangle 74">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79"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9B25D0BD-A51B-4155-9AAC-F519739939D2}"/>
              </a:ext>
            </a:extLst>
          </p:cNvPr>
          <p:cNvSpPr>
            <a:spLocks noGrp="1"/>
          </p:cNvSpPr>
          <p:nvPr>
            <p:ph type="title"/>
          </p:nvPr>
        </p:nvSpPr>
        <p:spPr>
          <a:xfrm>
            <a:off x="1915127" y="1202123"/>
            <a:ext cx="8361229" cy="2098226"/>
          </a:xfrm>
        </p:spPr>
        <p:txBody>
          <a:bodyPr vert="horz" lIns="91440" tIns="45720" rIns="91440" bIns="45720" rtlCol="0" anchor="b">
            <a:normAutofit/>
          </a:bodyPr>
          <a:lstStyle/>
          <a:p>
            <a:pPr algn="ctr">
              <a:lnSpc>
                <a:spcPct val="89000"/>
              </a:lnSpc>
            </a:pPr>
            <a:r>
              <a:rPr lang="en-US" sz="6700" cap="all" dirty="0">
                <a:solidFill>
                  <a:schemeClr val="bg2"/>
                </a:solidFill>
              </a:rPr>
              <a:t>Trial runs</a:t>
            </a:r>
          </a:p>
        </p:txBody>
      </p:sp>
      <p:sp>
        <p:nvSpPr>
          <p:cNvPr id="4" name="Text Placeholder 3">
            <a:extLst>
              <a:ext uri="{FF2B5EF4-FFF2-40B4-BE49-F238E27FC236}">
                <a16:creationId xmlns:a16="http://schemas.microsoft.com/office/drawing/2014/main" id="{CFF9A146-F602-44E7-B62D-387A3C017084}"/>
              </a:ext>
            </a:extLst>
          </p:cNvPr>
          <p:cNvSpPr>
            <a:spLocks noGrp="1"/>
          </p:cNvSpPr>
          <p:nvPr>
            <p:ph type="body" sz="half" idx="2"/>
          </p:nvPr>
        </p:nvSpPr>
        <p:spPr>
          <a:xfrm>
            <a:off x="2679906" y="3956279"/>
            <a:ext cx="6831673" cy="1086237"/>
          </a:xfrm>
        </p:spPr>
        <p:txBody>
          <a:bodyPr vert="horz" lIns="91440" tIns="45720" rIns="91440" bIns="45720" rtlCol="0">
            <a:normAutofit fontScale="92500"/>
          </a:bodyPr>
          <a:lstStyle/>
          <a:p>
            <a:pPr algn="ctr">
              <a:lnSpc>
                <a:spcPct val="112000"/>
              </a:lnSpc>
              <a:spcAft>
                <a:spcPts val="600"/>
              </a:spcAft>
            </a:pPr>
            <a:r>
              <a:rPr lang="en-US" sz="2300" dirty="0">
                <a:solidFill>
                  <a:schemeClr val="bg2"/>
                </a:solidFill>
              </a:rPr>
              <a:t>After multiple smaller schools have “tested the waters” it will be much easier to convince larger ones to change.</a:t>
            </a:r>
          </a:p>
        </p:txBody>
      </p:sp>
    </p:spTree>
    <p:extLst>
      <p:ext uri="{BB962C8B-B14F-4D97-AF65-F5344CB8AC3E}">
        <p14:creationId xmlns:p14="http://schemas.microsoft.com/office/powerpoint/2010/main" val="221132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CC30DECA-E52C-4D56-96B9-718590A2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A046A95-1E4D-4EAE-9146-822CF94F0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E94C9933-93E1-43FF-8BC2-8F0B7794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B3AA8CBD-7A2E-4084-A09F-484D16658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5" name="Title 4">
            <a:extLst>
              <a:ext uri="{FF2B5EF4-FFF2-40B4-BE49-F238E27FC236}">
                <a16:creationId xmlns:a16="http://schemas.microsoft.com/office/drawing/2014/main" id="{068B211A-351C-4A80-9ED0-6ED0E9190E42}"/>
              </a:ext>
            </a:extLst>
          </p:cNvPr>
          <p:cNvSpPr>
            <a:spLocks noGrp="1"/>
          </p:cNvSpPr>
          <p:nvPr>
            <p:ph type="title"/>
          </p:nvPr>
        </p:nvSpPr>
        <p:spPr>
          <a:xfrm>
            <a:off x="1562669" y="1480930"/>
            <a:ext cx="8447964" cy="3254321"/>
          </a:xfrm>
        </p:spPr>
        <p:txBody>
          <a:bodyPr vert="horz" lIns="91440" tIns="45720" rIns="91440" bIns="45720" rtlCol="0" anchor="b">
            <a:normAutofit/>
          </a:bodyPr>
          <a:lstStyle/>
          <a:p>
            <a:r>
              <a:rPr lang="en-US" sz="3600" cap="all" dirty="0"/>
              <a:t>“Change will not come if we wait for some other person or some other time. We are the ones we’ve been waiting for. We are the change that we seek.” -Barack Obama</a:t>
            </a:r>
          </a:p>
        </p:txBody>
      </p:sp>
    </p:spTree>
    <p:extLst>
      <p:ext uri="{BB962C8B-B14F-4D97-AF65-F5344CB8AC3E}">
        <p14:creationId xmlns:p14="http://schemas.microsoft.com/office/powerpoint/2010/main" val="333459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B8DC90-9E1C-4091-8FED-7F88653A0648}"/>
              </a:ext>
            </a:extLst>
          </p:cNvPr>
          <p:cNvSpPr>
            <a:spLocks noGrp="1"/>
          </p:cNvSpPr>
          <p:nvPr>
            <p:ph type="title"/>
          </p:nvPr>
        </p:nvSpPr>
        <p:spPr>
          <a:xfrm>
            <a:off x="1371600" y="685800"/>
            <a:ext cx="3282695" cy="1485900"/>
          </a:xfrm>
        </p:spPr>
        <p:txBody>
          <a:bodyPr vert="horz" lIns="91440" tIns="45720" rIns="91440" bIns="45720" rtlCol="0" anchor="t">
            <a:noAutofit/>
          </a:bodyPr>
          <a:lstStyle/>
          <a:p>
            <a:r>
              <a:rPr lang="en-US" sz="5400" dirty="0"/>
              <a:t>Types of colleges</a:t>
            </a:r>
          </a:p>
        </p:txBody>
      </p:sp>
      <p:sp>
        <p:nvSpPr>
          <p:cNvPr id="3" name="Content Placeholder 2">
            <a:extLst>
              <a:ext uri="{FF2B5EF4-FFF2-40B4-BE49-F238E27FC236}">
                <a16:creationId xmlns:a16="http://schemas.microsoft.com/office/drawing/2014/main" id="{D6F82256-3267-418C-BDAF-84DC129AACBE}"/>
              </a:ext>
            </a:extLst>
          </p:cNvPr>
          <p:cNvSpPr>
            <a:spLocks noGrp="1"/>
          </p:cNvSpPr>
          <p:nvPr>
            <p:ph sz="half" idx="1"/>
          </p:nvPr>
        </p:nvSpPr>
        <p:spPr>
          <a:xfrm>
            <a:off x="1371600" y="2603115"/>
            <a:ext cx="3282694" cy="3581400"/>
          </a:xfrm>
        </p:spPr>
        <p:txBody>
          <a:bodyPr vert="horz" lIns="91440" tIns="45720" rIns="91440" bIns="45720" rtlCol="0">
            <a:normAutofit/>
          </a:bodyPr>
          <a:lstStyle/>
          <a:p>
            <a:r>
              <a:rPr lang="en-US" sz="2400" dirty="0"/>
              <a:t>University</a:t>
            </a:r>
          </a:p>
          <a:p>
            <a:r>
              <a:rPr lang="en-US" sz="2400" dirty="0"/>
              <a:t>State</a:t>
            </a:r>
          </a:p>
          <a:p>
            <a:r>
              <a:rPr lang="en-US" sz="2400" dirty="0"/>
              <a:t>Private</a:t>
            </a:r>
          </a:p>
          <a:p>
            <a:r>
              <a:rPr lang="en-US" sz="2400" dirty="0"/>
              <a:t>Community </a:t>
            </a:r>
          </a:p>
          <a:p>
            <a:r>
              <a:rPr lang="en-US" sz="2400" dirty="0"/>
              <a:t>Technical </a:t>
            </a:r>
          </a:p>
          <a:p>
            <a:r>
              <a:rPr lang="en-US" sz="2400" dirty="0"/>
              <a:t>Arts</a:t>
            </a:r>
          </a:p>
        </p:txBody>
      </p:sp>
      <p:pic>
        <p:nvPicPr>
          <p:cNvPr id="4098" name="Picture 2" descr="Different Types of Colleges | Visual.ly">
            <a:extLst>
              <a:ext uri="{FF2B5EF4-FFF2-40B4-BE49-F238E27FC236}">
                <a16:creationId xmlns:a16="http://schemas.microsoft.com/office/drawing/2014/main" id="{5CE8471F-3FF6-4FFD-BFC7-071011D422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341827" y="645106"/>
            <a:ext cx="5896344" cy="52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68FE6B-CB7A-42D9-9690-487E3B8F4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27851"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9469352-6A37-4A59-80D7-AE977E806623}"/>
              </a:ext>
            </a:extLst>
          </p:cNvPr>
          <p:cNvSpPr>
            <a:spLocks noGrp="1"/>
          </p:cNvSpPr>
          <p:nvPr>
            <p:ph type="title"/>
          </p:nvPr>
        </p:nvSpPr>
        <p:spPr>
          <a:xfrm>
            <a:off x="1196164" y="1188717"/>
            <a:ext cx="5559478" cy="4480563"/>
          </a:xfrm>
        </p:spPr>
        <p:txBody>
          <a:bodyPr vert="horz" lIns="91440" tIns="45720" rIns="91440" bIns="45720" rtlCol="0" anchor="ctr">
            <a:normAutofit/>
          </a:bodyPr>
          <a:lstStyle/>
          <a:p>
            <a:r>
              <a:rPr lang="en-US" sz="6600" cap="all" dirty="0">
                <a:solidFill>
                  <a:srgbClr val="FFFFFF"/>
                </a:solidFill>
              </a:rPr>
              <a:t>What are the problems?</a:t>
            </a:r>
          </a:p>
        </p:txBody>
      </p:sp>
      <p:sp>
        <p:nvSpPr>
          <p:cNvPr id="17" name="Freeform 6">
            <a:extLst>
              <a:ext uri="{FF2B5EF4-FFF2-40B4-BE49-F238E27FC236}">
                <a16:creationId xmlns:a16="http://schemas.microsoft.com/office/drawing/2014/main" id="{2BCE8A39-72D0-46ED-AB46-91B68881D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lumMod val="75000"/>
              <a:lumOff val="25000"/>
            </a:schemeClr>
          </a:solidFill>
          <a:ln w="0">
            <a:noFill/>
            <a:prstDash val="solid"/>
            <a:round/>
            <a:headEnd/>
            <a:tailEnd/>
          </a:ln>
        </p:spPr>
      </p:sp>
      <p:sp>
        <p:nvSpPr>
          <p:cNvPr id="19" name="Freeform: Shape 18">
            <a:extLst>
              <a:ext uri="{FF2B5EF4-FFF2-40B4-BE49-F238E27FC236}">
                <a16:creationId xmlns:a16="http://schemas.microsoft.com/office/drawing/2014/main" id="{5B4F2F95-506B-4220-A118-B96AF1300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47112" y="4501036"/>
            <a:ext cx="1683805" cy="1723705"/>
          </a:xfrm>
          <a:custGeom>
            <a:avLst/>
            <a:gdLst>
              <a:gd name="connsiteX0" fmla="*/ 1399384 w 1683805"/>
              <a:gd name="connsiteY0" fmla="*/ 0 h 1723705"/>
              <a:gd name="connsiteX1" fmla="*/ 1683805 w 1683805"/>
              <a:gd name="connsiteY1" fmla="*/ 0 h 1723705"/>
              <a:gd name="connsiteX2" fmla="*/ 1683805 w 1683805"/>
              <a:gd name="connsiteY2" fmla="*/ 1723705 h 1723705"/>
              <a:gd name="connsiteX3" fmla="*/ 0 w 1683805"/>
              <a:gd name="connsiteY3" fmla="*/ 1723705 h 1723705"/>
              <a:gd name="connsiteX4" fmla="*/ 0 w 1683805"/>
              <a:gd name="connsiteY4" fmla="*/ 1402480 h 1723705"/>
              <a:gd name="connsiteX5" fmla="*/ 1399384 w 1683805"/>
              <a:gd name="connsiteY5" fmla="*/ 1403247 h 172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3805" h="1723705">
                <a:moveTo>
                  <a:pt x="1399384" y="0"/>
                </a:moveTo>
                <a:lnTo>
                  <a:pt x="1683805" y="0"/>
                </a:lnTo>
                <a:lnTo>
                  <a:pt x="1683805" y="1723705"/>
                </a:lnTo>
                <a:lnTo>
                  <a:pt x="0" y="1723705"/>
                </a:lnTo>
                <a:lnTo>
                  <a:pt x="0" y="1402480"/>
                </a:lnTo>
                <a:lnTo>
                  <a:pt x="1399384" y="1403247"/>
                </a:lnTo>
                <a:close/>
              </a:path>
            </a:pathLst>
          </a:custGeom>
          <a:solidFill>
            <a:schemeClr val="tx1">
              <a:lumMod val="50000"/>
              <a:lumOff val="50000"/>
            </a:schemeClr>
          </a:solidFill>
          <a:ln w="0">
            <a:noFill/>
            <a:prstDash val="solid"/>
            <a:round/>
            <a:headEnd/>
            <a:tailEnd/>
          </a:ln>
        </p:spPr>
      </p:sp>
    </p:spTree>
    <p:extLst>
      <p:ext uri="{BB962C8B-B14F-4D97-AF65-F5344CB8AC3E}">
        <p14:creationId xmlns:p14="http://schemas.microsoft.com/office/powerpoint/2010/main" val="261630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92B7EB0B-483D-428B-8BCD-FBA74A8C44AC}"/>
              </a:ext>
            </a:extLst>
          </p:cNvPr>
          <p:cNvSpPr>
            <a:spLocks noGrp="1"/>
          </p:cNvSpPr>
          <p:nvPr>
            <p:ph type="title"/>
          </p:nvPr>
        </p:nvSpPr>
        <p:spPr>
          <a:xfrm>
            <a:off x="640081" y="791570"/>
            <a:ext cx="4018839" cy="5262390"/>
          </a:xfrm>
        </p:spPr>
        <p:txBody>
          <a:bodyPr anchor="ctr">
            <a:normAutofit/>
          </a:bodyPr>
          <a:lstStyle/>
          <a:p>
            <a:r>
              <a:rPr lang="en-US" sz="5400" dirty="0">
                <a:solidFill>
                  <a:schemeClr val="bg2"/>
                </a:solidFill>
              </a:rPr>
              <a:t>Too expensive</a:t>
            </a:r>
          </a:p>
        </p:txBody>
      </p:sp>
      <p:sp>
        <p:nvSpPr>
          <p:cNvPr id="14" name="Rectangle 13">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descr="A close up of a map&#10;&#10;Description automatically generated">
            <a:extLst>
              <a:ext uri="{FF2B5EF4-FFF2-40B4-BE49-F238E27FC236}">
                <a16:creationId xmlns:a16="http://schemas.microsoft.com/office/drawing/2014/main" id="{1A72EB10-BB7A-402A-9281-CAA979FC14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6963" y="1778905"/>
            <a:ext cx="4892675" cy="3289078"/>
          </a:xfrm>
        </p:spPr>
      </p:pic>
    </p:spTree>
    <p:extLst>
      <p:ext uri="{BB962C8B-B14F-4D97-AF65-F5344CB8AC3E}">
        <p14:creationId xmlns:p14="http://schemas.microsoft.com/office/powerpoint/2010/main" val="146980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92B7EB0B-483D-428B-8BCD-FBA74A8C44AC}"/>
              </a:ext>
            </a:extLst>
          </p:cNvPr>
          <p:cNvSpPr>
            <a:spLocks noGrp="1"/>
          </p:cNvSpPr>
          <p:nvPr>
            <p:ph type="title"/>
          </p:nvPr>
        </p:nvSpPr>
        <p:spPr>
          <a:xfrm>
            <a:off x="640081" y="791570"/>
            <a:ext cx="4018839" cy="5262390"/>
          </a:xfrm>
        </p:spPr>
        <p:txBody>
          <a:bodyPr anchor="ctr">
            <a:normAutofit/>
          </a:bodyPr>
          <a:lstStyle/>
          <a:p>
            <a:r>
              <a:rPr lang="en-US" sz="5400" dirty="0">
                <a:solidFill>
                  <a:schemeClr val="bg2"/>
                </a:solidFill>
              </a:rPr>
              <a:t>Doesn’t always help with your career</a:t>
            </a:r>
          </a:p>
        </p:txBody>
      </p:sp>
      <p:sp>
        <p:nvSpPr>
          <p:cNvPr id="14" name="Rectangle 13">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5" descr="A screenshot of text&#10;&#10;Description automatically generated">
            <a:extLst>
              <a:ext uri="{FF2B5EF4-FFF2-40B4-BE49-F238E27FC236}">
                <a16:creationId xmlns:a16="http://schemas.microsoft.com/office/drawing/2014/main" id="{2E93A2E8-4999-4790-839E-F5676E5906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2348" y="1601222"/>
            <a:ext cx="4761905" cy="3644444"/>
          </a:xfrm>
        </p:spPr>
      </p:pic>
    </p:spTree>
    <p:extLst>
      <p:ext uri="{BB962C8B-B14F-4D97-AF65-F5344CB8AC3E}">
        <p14:creationId xmlns:p14="http://schemas.microsoft.com/office/powerpoint/2010/main" val="129872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92B7EB0B-483D-428B-8BCD-FBA74A8C44AC}"/>
              </a:ext>
            </a:extLst>
          </p:cNvPr>
          <p:cNvSpPr>
            <a:spLocks noGrp="1"/>
          </p:cNvSpPr>
          <p:nvPr>
            <p:ph type="title"/>
          </p:nvPr>
        </p:nvSpPr>
        <p:spPr>
          <a:xfrm>
            <a:off x="640081" y="791570"/>
            <a:ext cx="4018839" cy="5262390"/>
          </a:xfrm>
        </p:spPr>
        <p:txBody>
          <a:bodyPr anchor="ctr">
            <a:normAutofit/>
          </a:bodyPr>
          <a:lstStyle/>
          <a:p>
            <a:r>
              <a:rPr lang="en-US" sz="5400" dirty="0">
                <a:solidFill>
                  <a:schemeClr val="bg2"/>
                </a:solidFill>
              </a:rPr>
              <a:t>No real-world experience is learned.</a:t>
            </a:r>
          </a:p>
        </p:txBody>
      </p:sp>
      <p:sp>
        <p:nvSpPr>
          <p:cNvPr id="14" name="Rectangle 13">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10" descr="A screenshot of a cell phone&#10;&#10;Description automatically generated">
            <a:extLst>
              <a:ext uri="{FF2B5EF4-FFF2-40B4-BE49-F238E27FC236}">
                <a16:creationId xmlns:a16="http://schemas.microsoft.com/office/drawing/2014/main" id="{FF145CC4-08C3-43E5-90FE-94E0113BB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8928" y="1671145"/>
            <a:ext cx="6155675" cy="3247695"/>
          </a:xfrm>
        </p:spPr>
      </p:pic>
    </p:spTree>
    <p:extLst>
      <p:ext uri="{BB962C8B-B14F-4D97-AF65-F5344CB8AC3E}">
        <p14:creationId xmlns:p14="http://schemas.microsoft.com/office/powerpoint/2010/main" val="248621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newspaper&#10;&#10;Description automatically generated">
            <a:extLst>
              <a:ext uri="{FF2B5EF4-FFF2-40B4-BE49-F238E27FC236}">
                <a16:creationId xmlns:a16="http://schemas.microsoft.com/office/drawing/2014/main" id="{16B8ED8F-7075-418D-AD3C-DC3566B31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089" y="143134"/>
            <a:ext cx="7945821" cy="6571731"/>
          </a:xfrm>
          <a:prstGeom prst="rect">
            <a:avLst/>
          </a:prstGeom>
        </p:spPr>
      </p:pic>
    </p:spTree>
    <p:extLst>
      <p:ext uri="{BB962C8B-B14F-4D97-AF65-F5344CB8AC3E}">
        <p14:creationId xmlns:p14="http://schemas.microsoft.com/office/powerpoint/2010/main" val="293650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68FE6B-CB7A-42D9-9690-487E3B8F4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27851"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9469352-6A37-4A59-80D7-AE977E806623}"/>
              </a:ext>
            </a:extLst>
          </p:cNvPr>
          <p:cNvSpPr>
            <a:spLocks noGrp="1"/>
          </p:cNvSpPr>
          <p:nvPr>
            <p:ph type="title"/>
          </p:nvPr>
        </p:nvSpPr>
        <p:spPr>
          <a:xfrm>
            <a:off x="1196164" y="1188717"/>
            <a:ext cx="5559478" cy="4480563"/>
          </a:xfrm>
        </p:spPr>
        <p:txBody>
          <a:bodyPr vert="horz" lIns="91440" tIns="45720" rIns="91440" bIns="45720" rtlCol="0" anchor="ctr">
            <a:normAutofit fontScale="90000"/>
          </a:bodyPr>
          <a:lstStyle/>
          <a:p>
            <a:r>
              <a:rPr lang="en-US" sz="6600" cap="all" dirty="0">
                <a:solidFill>
                  <a:srgbClr val="FFFFFF"/>
                </a:solidFill>
              </a:rPr>
              <a:t>WHAT CAN we CHANGE TO HELP SOLVE THIS PROBLEM?</a:t>
            </a:r>
          </a:p>
        </p:txBody>
      </p:sp>
      <p:sp>
        <p:nvSpPr>
          <p:cNvPr id="17" name="Freeform 6">
            <a:extLst>
              <a:ext uri="{FF2B5EF4-FFF2-40B4-BE49-F238E27FC236}">
                <a16:creationId xmlns:a16="http://schemas.microsoft.com/office/drawing/2014/main" id="{2BCE8A39-72D0-46ED-AB46-91B68881D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lumMod val="75000"/>
              <a:lumOff val="25000"/>
            </a:schemeClr>
          </a:solidFill>
          <a:ln w="0">
            <a:noFill/>
            <a:prstDash val="solid"/>
            <a:round/>
            <a:headEnd/>
            <a:tailEnd/>
          </a:ln>
        </p:spPr>
      </p:sp>
      <p:sp>
        <p:nvSpPr>
          <p:cNvPr id="19" name="Freeform: Shape 18">
            <a:extLst>
              <a:ext uri="{FF2B5EF4-FFF2-40B4-BE49-F238E27FC236}">
                <a16:creationId xmlns:a16="http://schemas.microsoft.com/office/drawing/2014/main" id="{5B4F2F95-506B-4220-A118-B96AF1300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47112" y="4501036"/>
            <a:ext cx="1683805" cy="1723705"/>
          </a:xfrm>
          <a:custGeom>
            <a:avLst/>
            <a:gdLst>
              <a:gd name="connsiteX0" fmla="*/ 1399384 w 1683805"/>
              <a:gd name="connsiteY0" fmla="*/ 0 h 1723705"/>
              <a:gd name="connsiteX1" fmla="*/ 1683805 w 1683805"/>
              <a:gd name="connsiteY1" fmla="*/ 0 h 1723705"/>
              <a:gd name="connsiteX2" fmla="*/ 1683805 w 1683805"/>
              <a:gd name="connsiteY2" fmla="*/ 1723705 h 1723705"/>
              <a:gd name="connsiteX3" fmla="*/ 0 w 1683805"/>
              <a:gd name="connsiteY3" fmla="*/ 1723705 h 1723705"/>
              <a:gd name="connsiteX4" fmla="*/ 0 w 1683805"/>
              <a:gd name="connsiteY4" fmla="*/ 1402480 h 1723705"/>
              <a:gd name="connsiteX5" fmla="*/ 1399384 w 1683805"/>
              <a:gd name="connsiteY5" fmla="*/ 1403247 h 172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3805" h="1723705">
                <a:moveTo>
                  <a:pt x="1399384" y="0"/>
                </a:moveTo>
                <a:lnTo>
                  <a:pt x="1683805" y="0"/>
                </a:lnTo>
                <a:lnTo>
                  <a:pt x="1683805" y="1723705"/>
                </a:lnTo>
                <a:lnTo>
                  <a:pt x="0" y="1723705"/>
                </a:lnTo>
                <a:lnTo>
                  <a:pt x="0" y="1402480"/>
                </a:lnTo>
                <a:lnTo>
                  <a:pt x="1399384" y="1403247"/>
                </a:lnTo>
                <a:close/>
              </a:path>
            </a:pathLst>
          </a:custGeom>
          <a:solidFill>
            <a:schemeClr val="tx1">
              <a:lumMod val="50000"/>
              <a:lumOff val="50000"/>
            </a:schemeClr>
          </a:solidFill>
          <a:ln w="0">
            <a:noFill/>
            <a:prstDash val="solid"/>
            <a:round/>
            <a:headEnd/>
            <a:tailEnd/>
          </a:ln>
        </p:spPr>
      </p:sp>
    </p:spTree>
    <p:extLst>
      <p:ext uri="{BB962C8B-B14F-4D97-AF65-F5344CB8AC3E}">
        <p14:creationId xmlns:p14="http://schemas.microsoft.com/office/powerpoint/2010/main" val="275817913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522</Words>
  <Application>Microsoft Office PowerPoint</Application>
  <PresentationFormat>Widescreen</PresentationFormat>
  <Paragraphs>57</Paragraphs>
  <Slides>24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Franklin Gothic Book</vt:lpstr>
      <vt:lpstr>Georgia</vt:lpstr>
      <vt:lpstr>Crop</vt:lpstr>
      <vt:lpstr>We need to change the education system,</vt:lpstr>
      <vt:lpstr>Let's start with college!</vt:lpstr>
      <vt:lpstr>Types of colleges</vt:lpstr>
      <vt:lpstr>What are the problems?</vt:lpstr>
      <vt:lpstr>Too expensive</vt:lpstr>
      <vt:lpstr>Doesn’t always help with your career</vt:lpstr>
      <vt:lpstr>No real-world experience is learned.</vt:lpstr>
      <vt:lpstr>PowerPoint Presentation</vt:lpstr>
      <vt:lpstr>WHAT CAN we CHANGE TO HELP SOLVE THIS PROBLEM?</vt:lpstr>
      <vt:lpstr>OPTION 1 – More trade school degrees</vt:lpstr>
      <vt:lpstr>OPTION 2 – Change the 4 year degree format</vt:lpstr>
      <vt:lpstr>OPTION 3 – Update degree’s</vt:lpstr>
      <vt:lpstr>OPTION 4 – ALL OF THE ABOVE !!!!!</vt:lpstr>
      <vt:lpstr>HOW WILL these SOLUTIONs IMPROVE THE EDUCATION SYSTEM?</vt:lpstr>
      <vt:lpstr>OPTION 1 – More trade school degrees</vt:lpstr>
      <vt:lpstr>PowerPoint Presentation</vt:lpstr>
      <vt:lpstr>PowerPoint Presentation</vt:lpstr>
      <vt:lpstr>OPTION 2 – Format change</vt:lpstr>
      <vt:lpstr>OPTION 3 – Update degree’s</vt:lpstr>
      <vt:lpstr>WHAT NEEDS TO HAPPEN?</vt:lpstr>
      <vt:lpstr>The students need to speak their mind!</vt:lpstr>
      <vt:lpstr>New schools need to jump on board!</vt:lpstr>
      <vt:lpstr>Trial runs</vt:lpstr>
      <vt:lpstr>“Change will not come if we wait for some other person or some other time. We are the ones we’ve been waiting for. We are the change that we seek.” -Barack Obama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need to change the education system,</dc:title>
  <dc:creator>Ethan Dunzer</dc:creator>
  <cp:lastModifiedBy>Ethan Dunzer</cp:lastModifiedBy>
  <cp:revision>5</cp:revision>
  <dcterms:created xsi:type="dcterms:W3CDTF">2020-08-02T18:36:30Z</dcterms:created>
  <dcterms:modified xsi:type="dcterms:W3CDTF">2020-08-05T22:48:50Z</dcterms:modified>
</cp:coreProperties>
</file>