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9" r:id="rId4"/>
    <p:sldId id="260" r:id="rId5"/>
    <p:sldId id="282" r:id="rId6"/>
    <p:sldId id="280" r:id="rId7"/>
    <p:sldId id="281" r:id="rId8"/>
    <p:sldId id="284" r:id="rId9"/>
    <p:sldId id="269" r:id="rId10"/>
    <p:sldId id="285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812"/>
    <a:srgbClr val="008BC2"/>
    <a:srgbClr val="0083B7"/>
    <a:srgbClr val="009AD7"/>
    <a:srgbClr val="0099D5"/>
    <a:srgbClr val="0084B8"/>
    <a:srgbClr val="F6F6F6"/>
    <a:srgbClr val="DE9911"/>
    <a:srgbClr val="00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9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026336" y="1628775"/>
            <a:ext cx="7772580" cy="4746583"/>
          </a:xfrm>
          <a:prstGeom prst="rect">
            <a:avLst/>
          </a:prstGeom>
        </p:spPr>
        <p:txBody>
          <a:bodyPr vert="horz"/>
          <a:lstStyle>
            <a:lvl1pPr marL="4572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8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9144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6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13716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8288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200">
                <a:solidFill>
                  <a:schemeClr val="accent5"/>
                </a:solidFill>
                <a:latin typeface="+mn-lt"/>
                <a:cs typeface="Myriad Pro"/>
              </a:defRPr>
            </a:lvl4pPr>
            <a:lvl5pPr marL="18288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 typeface="Lucida Grande"/>
              <a:buNone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78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2" y="5434665"/>
            <a:ext cx="9151888" cy="1437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9826" cy="2765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 userDrawn="1"/>
        </p:nvSpPr>
        <p:spPr>
          <a:xfrm flipH="1">
            <a:off x="168042" y="3776528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766444" y="3776528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 flipH="1">
            <a:off x="767606" y="4365198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41278" y="3696256"/>
            <a:ext cx="7555259" cy="11015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6200" b="1" dirty="0" smtClean="0">
                <a:ln w="6350" cmpd="sng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yriad Pro"/>
              </a:rPr>
              <a:t>Beginning</a:t>
            </a:r>
            <a:r>
              <a:rPr lang="en-US" sz="6200" b="1" baseline="0" dirty="0" smtClean="0">
                <a:ln w="6350" cmpd="sng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yriad Pro"/>
              </a:rPr>
              <a:t> &amp; Ending</a:t>
            </a:r>
            <a:endParaRPr lang="en-US" sz="6200" b="1" dirty="0">
              <a:ln w="6350" cmpd="sng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Myriad Pro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9963" y="4882482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9963" y="3776528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560517" y="2972873"/>
            <a:ext cx="7555259" cy="7806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b="1" i="1" dirty="0" smtClean="0">
                <a:ln w="6350" cmpd="sng">
                  <a:noFill/>
                </a:ln>
                <a:solidFill>
                  <a:schemeClr val="accent5"/>
                </a:solidFill>
                <a:latin typeface="+mj-lt"/>
                <a:cs typeface="Myriad Pro"/>
              </a:rPr>
              <a:t>The Art of Public Speaking </a:t>
            </a:r>
            <a:r>
              <a:rPr lang="en-US" sz="3200" b="1" dirty="0" smtClean="0">
                <a:ln w="6350" cmpd="sng">
                  <a:noFill/>
                </a:ln>
                <a:solidFill>
                  <a:schemeClr val="accent5"/>
                </a:solidFill>
                <a:latin typeface="+mj-lt"/>
                <a:cs typeface="Myriad Pro"/>
              </a:rPr>
              <a:t>• </a:t>
            </a:r>
            <a:r>
              <a:rPr lang="en-US" sz="3200" b="1" dirty="0" smtClean="0">
                <a:ln w="6350" cmpd="sng">
                  <a:noFill/>
                </a:ln>
                <a:solidFill>
                  <a:schemeClr val="tx2"/>
                </a:solidFill>
                <a:latin typeface="+mj-lt"/>
                <a:cs typeface="Myriad Pro"/>
              </a:rPr>
              <a:t>Chapter 10</a:t>
            </a:r>
            <a:endParaRPr lang="en-US" sz="3200" b="1" dirty="0">
              <a:ln w="6350" cmpd="sng">
                <a:noFill/>
              </a:ln>
              <a:solidFill>
                <a:schemeClr val="tx2"/>
              </a:solidFill>
              <a:latin typeface="+mj-lt"/>
              <a:cs typeface="Myriad Pro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" y="169756"/>
            <a:ext cx="689856" cy="6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49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9156700" cy="687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477133" y="1628776"/>
            <a:ext cx="7437244" cy="472092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8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4572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6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9144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3716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200">
                <a:solidFill>
                  <a:schemeClr val="accent5"/>
                </a:solidFill>
                <a:latin typeface="+mn-lt"/>
                <a:cs typeface="Myriad Pro"/>
              </a:defRPr>
            </a:lvl4pPr>
            <a:lvl5pPr marL="18288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Round Diagonal Corner Rectangle 12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1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02" y="1488012"/>
            <a:ext cx="4055471" cy="4836038"/>
          </a:xfrm>
          <a:prstGeom prst="rect">
            <a:avLst/>
          </a:prstGeom>
        </p:spPr>
        <p:txBody>
          <a:bodyPr vert="horz"/>
          <a:lstStyle>
            <a:lvl1pPr marL="4572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9144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13716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36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828800" indent="-457200">
              <a:buClr>
                <a:schemeClr val="accent4"/>
              </a:buClr>
              <a:buSzPct val="70000"/>
              <a:buFont typeface="Lucida Grande"/>
              <a:buChar char="-"/>
              <a:defRPr sz="4200">
                <a:solidFill>
                  <a:schemeClr val="accent5"/>
                </a:solidFill>
                <a:latin typeface="Myriad Pro"/>
                <a:cs typeface="Myriad Pro"/>
              </a:defRPr>
            </a:lvl4pPr>
            <a:lvl5pPr marL="2286000" indent="-457200">
              <a:buClr>
                <a:schemeClr val="accent4"/>
              </a:buClr>
              <a:buSzPct val="70000"/>
              <a:buFont typeface="Lucida Grande"/>
              <a:buChar char="-"/>
              <a:defRPr sz="4000">
                <a:solidFill>
                  <a:schemeClr val="accent5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75683" y="1628774"/>
            <a:ext cx="3706812" cy="4656791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Round Diagonal Corner Rectangle 1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26335" y="1526496"/>
            <a:ext cx="3746122" cy="4835698"/>
          </a:xfrm>
          <a:prstGeom prst="rect">
            <a:avLst/>
          </a:prstGeom>
        </p:spPr>
        <p:txBody>
          <a:bodyPr vert="horz"/>
          <a:lstStyle>
            <a:lvl1pPr marL="4572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9144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1371600" indent="-45720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80000"/>
              <a:buFont typeface="Wingdings" charset="2"/>
              <a:buChar char="§"/>
              <a:defRPr sz="36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828800" indent="-457200">
              <a:buClr>
                <a:schemeClr val="accent4"/>
              </a:buClr>
              <a:buSzPct val="70000"/>
              <a:buFont typeface="Lucida Grande"/>
              <a:buChar char="-"/>
              <a:defRPr sz="4200">
                <a:solidFill>
                  <a:schemeClr val="accent5"/>
                </a:solidFill>
                <a:latin typeface="Myriad Pro"/>
                <a:cs typeface="Myriad Pro"/>
              </a:defRPr>
            </a:lvl4pPr>
            <a:lvl5pPr marL="2286000" indent="-457200">
              <a:buClr>
                <a:schemeClr val="accent4"/>
              </a:buClr>
              <a:buSzPct val="70000"/>
              <a:buFont typeface="Lucida Grande"/>
              <a:buChar char="-"/>
              <a:defRPr sz="4000">
                <a:solidFill>
                  <a:schemeClr val="accent5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87918" y="1654091"/>
            <a:ext cx="3706812" cy="4656791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Round Diagonal Corner Rectangle 1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38646" y="1526496"/>
            <a:ext cx="3333809" cy="483569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4572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9144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36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828800" indent="-457200">
              <a:buClr>
                <a:schemeClr val="accent4"/>
              </a:buClr>
              <a:buSzPct val="70000"/>
              <a:buFont typeface="Lucida Grande"/>
              <a:buChar char="-"/>
              <a:defRPr sz="4200">
                <a:solidFill>
                  <a:schemeClr val="accent5"/>
                </a:solidFill>
                <a:latin typeface="Myriad Pro"/>
                <a:cs typeface="Myriad Pro"/>
              </a:defRPr>
            </a:lvl4pPr>
            <a:lvl5pPr marL="2286000" indent="-457200">
              <a:buClr>
                <a:schemeClr val="accent4"/>
              </a:buClr>
              <a:buSzPct val="70000"/>
              <a:buFont typeface="Lucida Grande"/>
              <a:buChar char="-"/>
              <a:defRPr sz="4000">
                <a:solidFill>
                  <a:schemeClr val="accent5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87918" y="1654091"/>
            <a:ext cx="3706812" cy="4656791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Round Diagonal Corner Rectangle 1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6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02" y="1488012"/>
            <a:ext cx="4055471" cy="4836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4572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9144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3600">
                <a:solidFill>
                  <a:schemeClr val="accent5"/>
                </a:solidFill>
                <a:latin typeface="+mn-lt"/>
                <a:cs typeface="Myriad Pro"/>
              </a:defRPr>
            </a:lvl3pPr>
            <a:lvl4pPr marL="1828800" indent="-457200">
              <a:buClr>
                <a:schemeClr val="accent4"/>
              </a:buClr>
              <a:buSzPct val="70000"/>
              <a:buFont typeface="Lucida Grande"/>
              <a:buChar char="-"/>
              <a:defRPr sz="4200">
                <a:solidFill>
                  <a:schemeClr val="accent5"/>
                </a:solidFill>
                <a:latin typeface="Myriad Pro"/>
                <a:cs typeface="Myriad Pro"/>
              </a:defRPr>
            </a:lvl4pPr>
            <a:lvl5pPr marL="2286000" indent="-457200">
              <a:buClr>
                <a:schemeClr val="accent4"/>
              </a:buClr>
              <a:buSzPct val="70000"/>
              <a:buFont typeface="Lucida Grande"/>
              <a:buChar char="-"/>
              <a:defRPr sz="4000">
                <a:solidFill>
                  <a:schemeClr val="accent5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75683" y="1628774"/>
            <a:ext cx="3706812" cy="4656791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Round Diagonal Corner Rectangle 1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89962" y="1359733"/>
            <a:ext cx="7246712" cy="150084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400">
                <a:solidFill>
                  <a:schemeClr val="accent5"/>
                </a:solidFill>
                <a:latin typeface="+mn-lt"/>
                <a:cs typeface="Myriad Pro"/>
              </a:defRPr>
            </a:lvl1pPr>
            <a:lvl2pPr marL="457200" indent="0">
              <a:spcBef>
                <a:spcPts val="0"/>
              </a:spcBef>
              <a:spcAft>
                <a:spcPts val="2400"/>
              </a:spcAft>
              <a:buClr>
                <a:schemeClr val="accent4"/>
              </a:buClr>
              <a:buSzPct val="70000"/>
              <a:buFontTx/>
              <a:buNone/>
              <a:defRPr sz="4000">
                <a:solidFill>
                  <a:schemeClr val="accent5"/>
                </a:solidFill>
                <a:latin typeface="+mn-lt"/>
                <a:cs typeface="Myriad Pro"/>
              </a:defRPr>
            </a:lvl2pPr>
            <a:lvl3pPr marL="914400" indent="0">
              <a:buClr>
                <a:schemeClr val="accent4"/>
              </a:buClr>
              <a:buSzPct val="70000"/>
              <a:buFontTx/>
              <a:buNone/>
              <a:defRPr sz="3600">
                <a:solidFill>
                  <a:schemeClr val="accent5"/>
                </a:solidFill>
                <a:latin typeface="Myriad Pro"/>
                <a:cs typeface="Myriad Pro"/>
              </a:defRPr>
            </a:lvl3pPr>
            <a:lvl4pPr marL="1828800" indent="-457200">
              <a:buClr>
                <a:schemeClr val="accent4"/>
              </a:buClr>
              <a:buSzPct val="70000"/>
              <a:buFont typeface="Lucida Grande"/>
              <a:buChar char="-"/>
              <a:defRPr sz="4200">
                <a:solidFill>
                  <a:schemeClr val="accent5"/>
                </a:solidFill>
                <a:latin typeface="Myriad Pro"/>
                <a:cs typeface="Myriad Pro"/>
              </a:defRPr>
            </a:lvl4pPr>
            <a:lvl5pPr marL="2286000" indent="-457200">
              <a:buClr>
                <a:schemeClr val="accent4"/>
              </a:buClr>
              <a:buSzPct val="70000"/>
              <a:buFont typeface="Lucida Grande"/>
              <a:buChar char="-"/>
              <a:defRPr sz="4000">
                <a:solidFill>
                  <a:schemeClr val="accent5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964643" y="3014502"/>
            <a:ext cx="6096000" cy="3302000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Round Diagonal Corner Rectangle 13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edia Placeholder 30"/>
          <p:cNvSpPr>
            <a:spLocks noGrp="1"/>
          </p:cNvSpPr>
          <p:nvPr>
            <p:ph type="media" sz="quarter" idx="10"/>
          </p:nvPr>
        </p:nvSpPr>
        <p:spPr>
          <a:xfrm>
            <a:off x="770763" y="1630799"/>
            <a:ext cx="8128000" cy="4572000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770763" y="6230556"/>
            <a:ext cx="8128000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+mn-lt"/>
                <a:cs typeface="Myriad Pro"/>
              </a:rPr>
              <a:t>(click</a:t>
            </a:r>
            <a:r>
              <a:rPr lang="en-US" sz="1000" baseline="0" dirty="0" smtClean="0">
                <a:solidFill>
                  <a:srgbClr val="000000"/>
                </a:solidFill>
                <a:latin typeface="+mn-lt"/>
                <a:cs typeface="Myriad Pro"/>
              </a:rPr>
              <a:t> above to play)</a:t>
            </a:r>
            <a:endParaRPr lang="en-US" sz="1000" dirty="0">
              <a:solidFill>
                <a:srgbClr val="000000"/>
              </a:solidFill>
              <a:latin typeface="+mn-lt"/>
              <a:cs typeface="Myriad Pr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Round Diagonal Corner Rectangle 12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6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37147"/>
            <a:ext cx="9144000" cy="22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120" y="662271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McGraw-Hill Education  ∙  </a:t>
            </a:r>
            <a:r>
              <a:rPr lang="en-US" sz="1000" i="1" dirty="0" smtClean="0">
                <a:solidFill>
                  <a:schemeClr val="accent5"/>
                </a:solidFill>
                <a:latin typeface="+mn-lt"/>
                <a:cs typeface="Myriad Pro"/>
              </a:rPr>
              <a:t>The Art of Public Speaking</a:t>
            </a:r>
            <a:r>
              <a:rPr lang="en-US" sz="1000" dirty="0" smtClean="0">
                <a:solidFill>
                  <a:schemeClr val="accent5"/>
                </a:solidFill>
                <a:latin typeface="+mn-lt"/>
                <a:cs typeface="Myriad Pro"/>
              </a:rPr>
              <a:t>, 12th Edition © 2015 Stephen E. Lucas. All rights reserved.</a:t>
            </a:r>
            <a:endParaRPr lang="en-US" sz="1000" dirty="0">
              <a:solidFill>
                <a:schemeClr val="accent5"/>
              </a:solidFill>
              <a:latin typeface="+mn-lt"/>
              <a:cs typeface="Myriad Pro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41" y="6631365"/>
            <a:ext cx="9142359" cy="0"/>
          </a:xfrm>
          <a:prstGeom prst="line">
            <a:avLst/>
          </a:prstGeom>
          <a:ln w="6350" cmpd="sng"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38646" y="167142"/>
            <a:ext cx="7654037" cy="1143000"/>
          </a:xfrm>
          <a:prstGeom prst="rect">
            <a:avLst/>
          </a:prstGeom>
        </p:spPr>
        <p:txBody>
          <a:bodyPr vert="horz" wrap="none">
            <a:normAutofit/>
          </a:bodyPr>
          <a:lstStyle>
            <a:lvl1pPr algn="l">
              <a:defRPr sz="6000" b="1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 flipH="1">
            <a:off x="168042" y="149972"/>
            <a:ext cx="512918" cy="512899"/>
          </a:xfrm>
          <a:prstGeom prst="round2DiagRect">
            <a:avLst/>
          </a:prstGeom>
          <a:solidFill>
            <a:srgbClr val="009AD7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766444" y="149972"/>
            <a:ext cx="514080" cy="512899"/>
          </a:xfrm>
          <a:prstGeom prst="round2DiagRect">
            <a:avLst/>
          </a:prstGeom>
          <a:solidFill>
            <a:srgbClr val="008BC2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 flipH="1">
            <a:off x="767606" y="738642"/>
            <a:ext cx="512918" cy="512899"/>
          </a:xfrm>
          <a:prstGeom prst="round2DiagRect">
            <a:avLst/>
          </a:prstGeom>
          <a:solidFill>
            <a:srgbClr val="006991"/>
          </a:solidFill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489963" y="1255926"/>
            <a:ext cx="7385926" cy="0"/>
          </a:xfrm>
          <a:prstGeom prst="line">
            <a:avLst/>
          </a:prstGeom>
          <a:ln>
            <a:solidFill>
              <a:srgbClr val="E5A8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70841" y="1630363"/>
            <a:ext cx="8128000" cy="4572000"/>
          </a:xfrm>
          <a:prstGeom prst="rect">
            <a:avLst/>
          </a:prstGeom>
          <a:ln w="12700" cmpd="sng">
            <a:solidFill>
              <a:schemeClr val="tx2"/>
            </a:solidFill>
          </a:ln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14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58" r:id="rId3"/>
    <p:sldLayoutId id="2147483659" r:id="rId4"/>
    <p:sldLayoutId id="2147483664" r:id="rId5"/>
    <p:sldLayoutId id="2147483663" r:id="rId6"/>
    <p:sldLayoutId id="2147483665" r:id="rId7"/>
    <p:sldLayoutId id="2147483660" r:id="rId8"/>
    <p:sldLayoutId id="2147483666" r:id="rId9"/>
    <p:sldLayoutId id="2147483656" r:id="rId10"/>
    <p:sldLayoutId id="2147483655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 smtClean="0"/>
              <a:t>Cue the conclusion</a:t>
            </a:r>
          </a:p>
          <a:p>
            <a:pPr lvl="1"/>
            <a:r>
              <a:rPr lang="en-US" sz="2200" dirty="0"/>
              <a:t>In conclusion</a:t>
            </a:r>
          </a:p>
          <a:p>
            <a:pPr lvl="1"/>
            <a:r>
              <a:rPr lang="en-US" sz="2200" dirty="0"/>
              <a:t>Today I have told you about</a:t>
            </a:r>
          </a:p>
          <a:p>
            <a:pPr lvl="1"/>
            <a:r>
              <a:rPr lang="en-US" sz="2200" dirty="0"/>
              <a:t>As we have seen</a:t>
            </a:r>
          </a:p>
          <a:p>
            <a:pPr lvl="1"/>
            <a:r>
              <a:rPr lang="en-US" sz="2200" dirty="0"/>
              <a:t>(Be creative!  Just find a way to clearly let the audience know that you are coming to the end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Summarize thesis and main points</a:t>
            </a:r>
          </a:p>
          <a:p>
            <a:r>
              <a:rPr lang="en-US" sz="2200" dirty="0" smtClean="0"/>
              <a:t>End on a note of finality</a:t>
            </a:r>
          </a:p>
        </p:txBody>
      </p:sp>
    </p:spTree>
    <p:extLst>
      <p:ext uri="{BB962C8B-B14F-4D97-AF65-F5344CB8AC3E}">
        <p14:creationId xmlns:p14="http://schemas.microsoft.com/office/powerpoint/2010/main" val="172323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dirty="0" smtClean="0"/>
              <a:t>Preparing Conclusion</a:t>
            </a:r>
            <a:endParaRPr lang="en-US" sz="5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4600" dirty="0"/>
              <a:t>Look for materials while researching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4600" dirty="0"/>
              <a:t>Conclude with bang, not whimper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4600" dirty="0"/>
              <a:t>Be brief (5-10 percent)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4600" dirty="0"/>
              <a:t>Work out content, delivery in </a:t>
            </a:r>
            <a:r>
              <a:rPr lang="en-US" sz="4600" dirty="0" smtClean="0"/>
              <a:t>detail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928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Where to Find Example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While this slideshow and the </a:t>
            </a:r>
            <a:r>
              <a:rPr lang="en-US" sz="3000" dirty="0" smtClean="0"/>
              <a:t>organization </a:t>
            </a:r>
            <a:r>
              <a:rPr lang="en-US" sz="3000" dirty="0"/>
              <a:t>slideshow will share terms and brief examples, a full example is included as a separate file</a:t>
            </a:r>
          </a:p>
          <a:p>
            <a:r>
              <a:rPr lang="en-US" sz="3000" dirty="0"/>
              <a:t>All parts are labeled on a sample speech, an outline is included, and, if you follow the organization pattern on the sample, you should do great!</a:t>
            </a:r>
          </a:p>
          <a:p>
            <a:r>
              <a:rPr lang="en-US" sz="3000" dirty="0"/>
              <a:t>Go to the “Sample Speech”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Gain attention, interest</a:t>
            </a:r>
          </a:p>
          <a:p>
            <a:r>
              <a:rPr lang="en-US" sz="3400" dirty="0" smtClean="0"/>
              <a:t>Reveal/State </a:t>
            </a:r>
            <a:r>
              <a:rPr lang="en-US" sz="3400" dirty="0"/>
              <a:t>topic</a:t>
            </a:r>
          </a:p>
          <a:p>
            <a:r>
              <a:rPr lang="en-US" sz="3400" dirty="0"/>
              <a:t>Establish credibility, goodwill</a:t>
            </a:r>
          </a:p>
          <a:p>
            <a:r>
              <a:rPr lang="en-US" sz="3400" dirty="0" smtClean="0"/>
              <a:t>State a clear, argumentative thesis</a:t>
            </a:r>
          </a:p>
          <a:p>
            <a:r>
              <a:rPr lang="en-US" sz="3400" dirty="0" smtClean="0"/>
              <a:t>Preview body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671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/>
              <a:t>Relate topic to </a:t>
            </a:r>
            <a:r>
              <a:rPr lang="en-US" sz="2400" dirty="0" smtClean="0"/>
              <a:t>audience (often through appealing to shared experience/current event)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dirty="0" smtClean="0"/>
              <a:t>Startle audience with a compelling fact or stat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dirty="0"/>
              <a:t>Arouse </a:t>
            </a:r>
            <a:r>
              <a:rPr lang="en-US" sz="2400" dirty="0" smtClean="0"/>
              <a:t>curiosity (often with questions or story)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Ask a question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Use a quote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Share a story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Use a compelling visual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5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 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the audience know what you are going to be talking about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Show why you are qualified to talk about the topic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Offer an oral citation (“according to” and a credible citation)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Show your personal experience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Credibility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One sentence that captures the entire “gist” of your speech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Should be </a:t>
            </a:r>
            <a:r>
              <a:rPr lang="en-US" sz="2400" i="1" dirty="0" smtClean="0"/>
              <a:t>argumentative </a:t>
            </a:r>
            <a:r>
              <a:rPr lang="en-US" sz="2400" dirty="0" smtClean="0"/>
              <a:t>(i.e., it makes a claim that you will have to work to prove)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This is different from the statement of topic as the statement of topic is not making a claim about the topic but rather just saying what it is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“Today I am going to tell you about the tradition of wedding cakes” (statement of topic)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“More specifically, I am going to tell you why having a cheesecake wedding cake is a great idea for most modern couples” (thesis)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05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Preview of Main Points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your audience know how many main points you will have, what they will be, and what order they will be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concise (10-20 percent)</a:t>
            </a:r>
          </a:p>
          <a:p>
            <a:r>
              <a:rPr lang="en-US" dirty="0"/>
              <a:t>Look for materials as you research</a:t>
            </a:r>
          </a:p>
          <a:p>
            <a:r>
              <a:rPr lang="en-US" dirty="0"/>
              <a:t>Be </a:t>
            </a:r>
            <a:r>
              <a:rPr lang="en-US" dirty="0" smtClean="0"/>
              <a:t>creative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S 12e Theme">
  <a:themeElements>
    <a:clrScheme name="APS 12e Colors 2">
      <a:dk1>
        <a:sysClr val="windowText" lastClr="000000"/>
      </a:dk1>
      <a:lt1>
        <a:sysClr val="window" lastClr="FFFFFF"/>
      </a:lt1>
      <a:dk2>
        <a:srgbClr val="404040"/>
      </a:dk2>
      <a:lt2>
        <a:srgbClr val="EEECE1"/>
      </a:lt2>
      <a:accent1>
        <a:srgbClr val="006991"/>
      </a:accent1>
      <a:accent2>
        <a:srgbClr val="0084B8"/>
      </a:accent2>
      <a:accent3>
        <a:srgbClr val="009EDD"/>
      </a:accent3>
      <a:accent4>
        <a:srgbClr val="E5A812"/>
      </a:accent4>
      <a:accent5>
        <a:srgbClr val="595959"/>
      </a:accent5>
      <a:accent6>
        <a:srgbClr val="910100"/>
      </a:accent6>
      <a:hlink>
        <a:srgbClr val="003F58"/>
      </a:hlink>
      <a:folHlink>
        <a:srgbClr val="6A02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402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Lucida Grande</vt:lpstr>
      <vt:lpstr>Myriad Pro</vt:lpstr>
      <vt:lpstr>Wingdings</vt:lpstr>
      <vt:lpstr>APS 12e Theme</vt:lpstr>
      <vt:lpstr>PowerPoint Presentation</vt:lpstr>
      <vt:lpstr>Where to Find Example</vt:lpstr>
      <vt:lpstr>Introduction</vt:lpstr>
      <vt:lpstr>Gaining Attention</vt:lpstr>
      <vt:lpstr>Statement of  Topic</vt:lpstr>
      <vt:lpstr>Establish Credibility</vt:lpstr>
      <vt:lpstr>Thesis Statement</vt:lpstr>
      <vt:lpstr>Preview of Main Points</vt:lpstr>
      <vt:lpstr>Preparing Intro</vt:lpstr>
      <vt:lpstr>Conclusion</vt:lpstr>
      <vt:lpstr>Preparing Conclusion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Stob</dc:creator>
  <cp:lastModifiedBy>Veronica Koehn</cp:lastModifiedBy>
  <cp:revision>63</cp:revision>
  <dcterms:created xsi:type="dcterms:W3CDTF">2014-06-17T18:43:31Z</dcterms:created>
  <dcterms:modified xsi:type="dcterms:W3CDTF">2015-11-29T20:58:38Z</dcterms:modified>
</cp:coreProperties>
</file>