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72" r:id="rId4"/>
    <p:sldId id="273" r:id="rId5"/>
    <p:sldId id="274" r:id="rId6"/>
    <p:sldId id="275" r:id="rId7"/>
    <p:sldId id="261" r:id="rId8"/>
    <p:sldId id="264" r:id="rId9"/>
    <p:sldId id="265" r:id="rId10"/>
    <p:sldId id="276" r:id="rId11"/>
    <p:sldId id="267" r:id="rId12"/>
    <p:sldId id="277" r:id="rId13"/>
    <p:sldId id="278"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A812"/>
    <a:srgbClr val="008BC2"/>
    <a:srgbClr val="0083B7"/>
    <a:srgbClr val="009AD7"/>
    <a:srgbClr val="0099D5"/>
    <a:srgbClr val="0084B8"/>
    <a:srgbClr val="F6F6F6"/>
    <a:srgbClr val="DE9911"/>
    <a:srgbClr val="0069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9" autoAdjust="0"/>
    <p:restoredTop sz="94539" autoAdjust="0"/>
  </p:normalViewPr>
  <p:slideViewPr>
    <p:cSldViewPr snapToGrid="0" snapToObjects="1">
      <p:cViewPr varScale="1">
        <p:scale>
          <a:sx n="70" d="100"/>
          <a:sy n="70" d="100"/>
        </p:scale>
        <p:origin x="17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 Diagonal Corner Rectangle 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p:cNvSpPr>
            <a:spLocks noGrp="1"/>
          </p:cNvSpPr>
          <p:nvPr>
            <p:ph type="body" sz="quarter" idx="10"/>
          </p:nvPr>
        </p:nvSpPr>
        <p:spPr>
          <a:xfrm>
            <a:off x="1026336" y="1628775"/>
            <a:ext cx="7772580" cy="4746583"/>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8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6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3pPr>
            <a:lvl4pPr marL="1828800" indent="-457200">
              <a:spcBef>
                <a:spcPts val="0"/>
              </a:spcBef>
              <a:spcAft>
                <a:spcPts val="2400"/>
              </a:spcAft>
              <a:buClr>
                <a:schemeClr val="accent4"/>
              </a:buClr>
              <a:buSzPct val="80000"/>
              <a:buFont typeface="Wingdings" charset="2"/>
              <a:buChar char="§"/>
              <a:defRPr sz="4200">
                <a:solidFill>
                  <a:schemeClr val="accent5"/>
                </a:solidFill>
                <a:latin typeface="+mn-lt"/>
                <a:cs typeface="Myriad Pro"/>
              </a:defRPr>
            </a:lvl4pPr>
            <a:lvl5pPr marL="1828800" indent="0">
              <a:spcBef>
                <a:spcPts val="0"/>
              </a:spcBef>
              <a:spcAft>
                <a:spcPts val="2400"/>
              </a:spcAft>
              <a:buClr>
                <a:schemeClr val="accent4"/>
              </a:buClr>
              <a:buSzPct val="70000"/>
              <a:buFont typeface="Lucida Grande"/>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784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Slide">
    <p:spTree>
      <p:nvGrpSpPr>
        <p:cNvPr id="1" name=""/>
        <p:cNvGrpSpPr/>
        <p:nvPr/>
      </p:nvGrpSpPr>
      <p:grpSpPr>
        <a:xfrm>
          <a:off x="0" y="0"/>
          <a:ext cx="0" cy="0"/>
          <a:chOff x="0" y="0"/>
          <a:chExt cx="0" cy="0"/>
        </a:xfrm>
      </p:grpSpPr>
      <p:sp>
        <p:nvSpPr>
          <p:cNvPr id="3" name="Rectangle 2"/>
          <p:cNvSpPr/>
          <p:nvPr userDrawn="1"/>
        </p:nvSpPr>
        <p:spPr>
          <a:xfrm>
            <a:off x="232" y="5434665"/>
            <a:ext cx="9151888" cy="143744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9149826" cy="27657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 Diagonal Corner Rectangle 4"/>
          <p:cNvSpPr/>
          <p:nvPr userDrawn="1"/>
        </p:nvSpPr>
        <p:spPr>
          <a:xfrm flipH="1">
            <a:off x="168042" y="3776528"/>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 Diagonal Corner Rectangle 5"/>
          <p:cNvSpPr/>
          <p:nvPr userDrawn="1"/>
        </p:nvSpPr>
        <p:spPr>
          <a:xfrm>
            <a:off x="766444" y="3776528"/>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Diagonal Corner Rectangle 6"/>
          <p:cNvSpPr/>
          <p:nvPr userDrawn="1"/>
        </p:nvSpPr>
        <p:spPr>
          <a:xfrm flipH="1">
            <a:off x="767606" y="4365198"/>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541278" y="3696256"/>
            <a:ext cx="7555259" cy="1101559"/>
          </a:xfrm>
          <a:prstGeom prst="rect">
            <a:avLst/>
          </a:prstGeom>
          <a:noFill/>
        </p:spPr>
        <p:txBody>
          <a:bodyPr wrap="square" lIns="0" tIns="0" rIns="0" bIns="0" rtlCol="0" anchor="ctr" anchorCtr="0">
            <a:noAutofit/>
          </a:bodyPr>
          <a:lstStyle/>
          <a:p>
            <a:r>
              <a:rPr lang="en-US" sz="5800" b="1" dirty="0" smtClean="0">
                <a:ln w="6350" cmpd="sng">
                  <a:solidFill>
                    <a:schemeClr val="tx1"/>
                  </a:solidFill>
                </a:ln>
                <a:solidFill>
                  <a:schemeClr val="tx1">
                    <a:lumMod val="75000"/>
                    <a:lumOff val="25000"/>
                  </a:schemeClr>
                </a:solidFill>
                <a:latin typeface="+mj-lt"/>
                <a:cs typeface="Myriad Pro"/>
              </a:rPr>
              <a:t>Outlining the Speech</a:t>
            </a:r>
            <a:endParaRPr lang="en-US" sz="5800" b="1" dirty="0">
              <a:ln w="6350" cmpd="sng">
                <a:solidFill>
                  <a:schemeClr val="tx1"/>
                </a:solidFill>
              </a:ln>
              <a:solidFill>
                <a:schemeClr val="tx1">
                  <a:lumMod val="75000"/>
                  <a:lumOff val="25000"/>
                </a:schemeClr>
              </a:solidFill>
              <a:latin typeface="+mj-lt"/>
              <a:cs typeface="Myriad Pro"/>
            </a:endParaRPr>
          </a:p>
        </p:txBody>
      </p:sp>
      <p:cxnSp>
        <p:nvCxnSpPr>
          <p:cNvPr id="9" name="Straight Connector 8"/>
          <p:cNvCxnSpPr/>
          <p:nvPr userDrawn="1"/>
        </p:nvCxnSpPr>
        <p:spPr>
          <a:xfrm>
            <a:off x="1489963" y="4882482"/>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1" name="Straight Connector 10"/>
          <p:cNvCxnSpPr/>
          <p:nvPr userDrawn="1"/>
        </p:nvCxnSpPr>
        <p:spPr>
          <a:xfrm>
            <a:off x="1489963" y="3776528"/>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userDrawn="1"/>
        </p:nvSpPr>
        <p:spPr>
          <a:xfrm>
            <a:off x="1560517" y="2972873"/>
            <a:ext cx="7555259" cy="780681"/>
          </a:xfrm>
          <a:prstGeom prst="rect">
            <a:avLst/>
          </a:prstGeom>
          <a:noFill/>
        </p:spPr>
        <p:txBody>
          <a:bodyPr wrap="square" lIns="0" tIns="0" rIns="0" bIns="0" rtlCol="0" anchor="ctr" anchorCtr="0">
            <a:noAutofit/>
          </a:bodyPr>
          <a:lstStyle/>
          <a:p>
            <a:r>
              <a:rPr lang="en-US" sz="3200" b="1" i="1" dirty="0" smtClean="0">
                <a:ln w="6350" cmpd="sng">
                  <a:noFill/>
                </a:ln>
                <a:solidFill>
                  <a:schemeClr val="accent5"/>
                </a:solidFill>
                <a:latin typeface="+mj-lt"/>
                <a:cs typeface="Myriad Pro"/>
              </a:rPr>
              <a:t>The Art of Public Speaking </a:t>
            </a:r>
            <a:r>
              <a:rPr lang="en-US" sz="3200" b="1" dirty="0" smtClean="0">
                <a:ln w="6350" cmpd="sng">
                  <a:noFill/>
                </a:ln>
                <a:solidFill>
                  <a:schemeClr val="accent5"/>
                </a:solidFill>
                <a:latin typeface="+mj-lt"/>
                <a:cs typeface="Myriad Pro"/>
              </a:rPr>
              <a:t>• </a:t>
            </a:r>
            <a:r>
              <a:rPr lang="en-US" sz="3200" b="1" dirty="0" smtClean="0">
                <a:ln w="6350" cmpd="sng">
                  <a:noFill/>
                </a:ln>
                <a:solidFill>
                  <a:schemeClr val="tx2"/>
                </a:solidFill>
                <a:latin typeface="+mj-lt"/>
                <a:cs typeface="Myriad Pro"/>
              </a:rPr>
              <a:t>Chapter 11</a:t>
            </a:r>
            <a:endParaRPr lang="en-US" sz="3200" b="1" dirty="0">
              <a:ln w="6350" cmpd="sng">
                <a:noFill/>
              </a:ln>
              <a:solidFill>
                <a:schemeClr val="tx2"/>
              </a:solidFill>
              <a:latin typeface="+mj-lt"/>
              <a:cs typeface="Myriad Pro"/>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873" y="169756"/>
            <a:ext cx="689856" cy="689856"/>
          </a:xfrm>
          <a:prstGeom prst="rect">
            <a:avLst/>
          </a:prstGeom>
        </p:spPr>
      </p:pic>
    </p:spTree>
    <p:extLst>
      <p:ext uri="{BB962C8B-B14F-4D97-AF65-F5344CB8AC3E}">
        <p14:creationId xmlns:p14="http://schemas.microsoft.com/office/powerpoint/2010/main" val="426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49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
        <p:nvSpPr>
          <p:cNvPr id="3" name="Rectangle 2"/>
          <p:cNvSpPr/>
          <p:nvPr userDrawn="1"/>
        </p:nvSpPr>
        <p:spPr>
          <a:xfrm>
            <a:off x="-1" y="0"/>
            <a:ext cx="9156700" cy="6870700"/>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0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p:nvPr>
        </p:nvSpPr>
        <p:spPr>
          <a:xfrm>
            <a:off x="1477133" y="1628776"/>
            <a:ext cx="7437244" cy="4720928"/>
          </a:xfrm>
          <a:prstGeom prst="rect">
            <a:avLst/>
          </a:prstGeom>
        </p:spPr>
        <p:txBody>
          <a:bodyPr vert="horz"/>
          <a:lstStyle>
            <a:lvl1pPr marL="0" indent="0">
              <a:spcBef>
                <a:spcPts val="0"/>
              </a:spcBef>
              <a:spcAft>
                <a:spcPts val="2400"/>
              </a:spcAft>
              <a:buClr>
                <a:schemeClr val="accent4"/>
              </a:buClr>
              <a:buSzPct val="70000"/>
              <a:buFontTx/>
              <a:buNone/>
              <a:defRPr sz="4800">
                <a:solidFill>
                  <a:schemeClr val="accent5"/>
                </a:solidFill>
                <a:latin typeface="+mn-lt"/>
                <a:cs typeface="Myriad Pro"/>
              </a:defRPr>
            </a:lvl1pPr>
            <a:lvl2pPr marL="457200" indent="0">
              <a:spcBef>
                <a:spcPts val="0"/>
              </a:spcBef>
              <a:spcAft>
                <a:spcPts val="2400"/>
              </a:spcAft>
              <a:buClr>
                <a:schemeClr val="accent4"/>
              </a:buClr>
              <a:buSzPct val="70000"/>
              <a:buFontTx/>
              <a:buNone/>
              <a:defRPr sz="4600">
                <a:solidFill>
                  <a:schemeClr val="accent5"/>
                </a:solidFill>
                <a:latin typeface="+mn-lt"/>
                <a:cs typeface="Myriad Pro"/>
              </a:defRPr>
            </a:lvl2pPr>
            <a:lvl3pPr marL="914400" indent="0">
              <a:spcBef>
                <a:spcPts val="0"/>
              </a:spcBef>
              <a:spcAft>
                <a:spcPts val="2400"/>
              </a:spcAft>
              <a:buClr>
                <a:schemeClr val="accent4"/>
              </a:buClr>
              <a:buSzPct val="70000"/>
              <a:buFontTx/>
              <a:buNone/>
              <a:defRPr sz="4400">
                <a:solidFill>
                  <a:schemeClr val="accent5"/>
                </a:solidFill>
                <a:latin typeface="+mn-lt"/>
                <a:cs typeface="Myriad Pro"/>
              </a:defRPr>
            </a:lvl3pPr>
            <a:lvl4pPr marL="1371600" indent="0">
              <a:spcBef>
                <a:spcPts val="0"/>
              </a:spcBef>
              <a:spcAft>
                <a:spcPts val="2400"/>
              </a:spcAft>
              <a:buClr>
                <a:schemeClr val="accent4"/>
              </a:buClr>
              <a:buSzPct val="70000"/>
              <a:buFontTx/>
              <a:buNone/>
              <a:defRPr sz="4200">
                <a:solidFill>
                  <a:schemeClr val="accent5"/>
                </a:solidFill>
                <a:latin typeface="+mn-lt"/>
                <a:cs typeface="Myriad Pro"/>
              </a:defRPr>
            </a:lvl4pPr>
            <a:lvl5pPr marL="1828800" indent="0">
              <a:spcBef>
                <a:spcPts val="0"/>
              </a:spcBef>
              <a:spcAft>
                <a:spcPts val="2400"/>
              </a:spcAft>
              <a:buClr>
                <a:schemeClr val="accent4"/>
              </a:buClr>
              <a:buSzPct val="70000"/>
              <a:buFontTx/>
              <a:buNone/>
              <a:defRPr sz="4000">
                <a:solidFill>
                  <a:schemeClr val="accent5"/>
                </a:solidFill>
                <a:latin typeface="+mn-lt"/>
                <a:cs typeface="Myriad Pro"/>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71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Bulle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3"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7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026335" y="1526496"/>
            <a:ext cx="3746122" cy="4835698"/>
          </a:xfrm>
          <a:prstGeom prst="rect">
            <a:avLst/>
          </a:prstGeom>
        </p:spPr>
        <p:txBody>
          <a:bodyPr vert="horz"/>
          <a:lstStyle>
            <a:lvl1pPr marL="457200" indent="-457200">
              <a:spcBef>
                <a:spcPts val="0"/>
              </a:spcBef>
              <a:spcAft>
                <a:spcPts val="2400"/>
              </a:spcAft>
              <a:buClr>
                <a:schemeClr val="accent4"/>
              </a:buClr>
              <a:buSzPct val="80000"/>
              <a:buFont typeface="Wingdings" charset="2"/>
              <a:buChar char="§"/>
              <a:defRPr sz="4400">
                <a:solidFill>
                  <a:schemeClr val="accent5"/>
                </a:solidFill>
                <a:latin typeface="+mn-lt"/>
                <a:cs typeface="Myriad Pro"/>
              </a:defRPr>
            </a:lvl1pPr>
            <a:lvl2pPr marL="914400" indent="-457200">
              <a:spcBef>
                <a:spcPts val="0"/>
              </a:spcBef>
              <a:spcAft>
                <a:spcPts val="2400"/>
              </a:spcAft>
              <a:buClr>
                <a:schemeClr val="accent4"/>
              </a:buClr>
              <a:buSzPct val="80000"/>
              <a:buFont typeface="Wingdings" charset="2"/>
              <a:buChar char="§"/>
              <a:defRPr sz="4000">
                <a:solidFill>
                  <a:schemeClr val="accent5"/>
                </a:solidFill>
                <a:latin typeface="+mn-lt"/>
                <a:cs typeface="Myriad Pro"/>
              </a:defRPr>
            </a:lvl2pPr>
            <a:lvl3pPr marL="1371600" indent="-457200">
              <a:spcBef>
                <a:spcPts val="0"/>
              </a:spcBef>
              <a:spcAft>
                <a:spcPts val="2400"/>
              </a:spcAft>
              <a:buClr>
                <a:schemeClr val="accent4"/>
              </a:buClr>
              <a:buSzPct val="80000"/>
              <a:buFont typeface="Wingdings" charset="2"/>
              <a:buChar char="§"/>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186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38646" y="1526496"/>
            <a:ext cx="3333809" cy="483569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4887918" y="1654091"/>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6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Text">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4681202" y="1488012"/>
            <a:ext cx="4055471" cy="4836038"/>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spcBef>
                <a:spcPts val="0"/>
              </a:spcBef>
              <a:spcAft>
                <a:spcPts val="2400"/>
              </a:spcAft>
              <a:buClr>
                <a:schemeClr val="accent4"/>
              </a:buClr>
              <a:buSzPct val="70000"/>
              <a:buFontTx/>
              <a:buNone/>
              <a:defRPr sz="3600">
                <a:solidFill>
                  <a:schemeClr val="accent5"/>
                </a:solidFill>
                <a:latin typeface="+mn-lt"/>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a:p>
            <a:pPr lvl="2"/>
            <a:r>
              <a:rPr lang="en-US" dirty="0" smtClean="0"/>
              <a:t>Third level</a:t>
            </a:r>
          </a:p>
        </p:txBody>
      </p:sp>
      <p:sp>
        <p:nvSpPr>
          <p:cNvPr id="12" name="Picture Placeholder 12"/>
          <p:cNvSpPr>
            <a:spLocks noGrp="1"/>
          </p:cNvSpPr>
          <p:nvPr>
            <p:ph type="pic" sz="quarter" idx="11"/>
          </p:nvPr>
        </p:nvSpPr>
        <p:spPr>
          <a:xfrm>
            <a:off x="775683" y="1628774"/>
            <a:ext cx="3706812" cy="4656791"/>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5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Image Below">
    <p:spTree>
      <p:nvGrpSpPr>
        <p:cNvPr id="1" name=""/>
        <p:cNvGrpSpPr/>
        <p:nvPr/>
      </p:nvGrpSpPr>
      <p:grpSpPr>
        <a:xfrm>
          <a:off x="0" y="0"/>
          <a:ext cx="0" cy="0"/>
          <a:chOff x="0" y="0"/>
          <a:chExt cx="0" cy="0"/>
        </a:xfrm>
      </p:grpSpPr>
      <p:sp>
        <p:nvSpPr>
          <p:cNvPr id="4" name="Rectangle 3"/>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10" name="Straight Connector 9"/>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2"/>
          <p:cNvSpPr>
            <a:spLocks noGrp="1"/>
          </p:cNvSpPr>
          <p:nvPr>
            <p:ph type="body" sz="quarter" idx="10" hasCustomPrompt="1"/>
          </p:nvPr>
        </p:nvSpPr>
        <p:spPr>
          <a:xfrm>
            <a:off x="1489962" y="1359733"/>
            <a:ext cx="7246712" cy="1500840"/>
          </a:xfrm>
          <a:prstGeom prst="rect">
            <a:avLst/>
          </a:prstGeom>
        </p:spPr>
        <p:txBody>
          <a:bodyPr vert="horz"/>
          <a:lstStyle>
            <a:lvl1pPr marL="0" indent="0">
              <a:spcBef>
                <a:spcPts val="0"/>
              </a:spcBef>
              <a:spcAft>
                <a:spcPts val="2400"/>
              </a:spcAft>
              <a:buClr>
                <a:schemeClr val="accent4"/>
              </a:buClr>
              <a:buSzPct val="70000"/>
              <a:buFontTx/>
              <a:buNone/>
              <a:defRPr sz="4400">
                <a:solidFill>
                  <a:schemeClr val="accent5"/>
                </a:solidFill>
                <a:latin typeface="+mn-lt"/>
                <a:cs typeface="Myriad Pro"/>
              </a:defRPr>
            </a:lvl1pPr>
            <a:lvl2pPr marL="457200" indent="0">
              <a:spcBef>
                <a:spcPts val="0"/>
              </a:spcBef>
              <a:spcAft>
                <a:spcPts val="2400"/>
              </a:spcAft>
              <a:buClr>
                <a:schemeClr val="accent4"/>
              </a:buClr>
              <a:buSzPct val="70000"/>
              <a:buFontTx/>
              <a:buNone/>
              <a:defRPr sz="4000">
                <a:solidFill>
                  <a:schemeClr val="accent5"/>
                </a:solidFill>
                <a:latin typeface="+mn-lt"/>
                <a:cs typeface="Myriad Pro"/>
              </a:defRPr>
            </a:lvl2pPr>
            <a:lvl3pPr marL="914400" indent="0">
              <a:buClr>
                <a:schemeClr val="accent4"/>
              </a:buClr>
              <a:buSzPct val="70000"/>
              <a:buFontTx/>
              <a:buNone/>
              <a:defRPr sz="3600">
                <a:solidFill>
                  <a:schemeClr val="accent5"/>
                </a:solidFill>
                <a:latin typeface="Myriad Pro"/>
                <a:cs typeface="Myriad Pro"/>
              </a:defRPr>
            </a:lvl3pPr>
            <a:lvl4pPr marL="1828800" indent="-457200">
              <a:buClr>
                <a:schemeClr val="accent4"/>
              </a:buClr>
              <a:buSzPct val="70000"/>
              <a:buFont typeface="Lucida Grande"/>
              <a:buChar char="-"/>
              <a:defRPr sz="4200">
                <a:solidFill>
                  <a:schemeClr val="accent5"/>
                </a:solidFill>
                <a:latin typeface="Myriad Pro"/>
                <a:cs typeface="Myriad Pro"/>
              </a:defRPr>
            </a:lvl4pPr>
            <a:lvl5pPr marL="2286000" indent="-457200">
              <a:buClr>
                <a:schemeClr val="accent4"/>
              </a:buClr>
              <a:buSzPct val="70000"/>
              <a:buFont typeface="Lucida Grande"/>
              <a:buChar char="-"/>
              <a:defRPr sz="4000">
                <a:solidFill>
                  <a:schemeClr val="accent5"/>
                </a:solidFill>
                <a:latin typeface="Myriad Pro"/>
                <a:cs typeface="Myriad Pro"/>
              </a:defRPr>
            </a:lvl5pPr>
          </a:lstStyle>
          <a:p>
            <a:pPr lvl="0"/>
            <a:r>
              <a:rPr lang="en-US" dirty="0" smtClean="0"/>
              <a:t>Click to edit text</a:t>
            </a:r>
          </a:p>
          <a:p>
            <a:pPr lvl="1"/>
            <a:r>
              <a:rPr lang="en-US" dirty="0" smtClean="0"/>
              <a:t>Second level</a:t>
            </a:r>
          </a:p>
        </p:txBody>
      </p:sp>
      <p:sp>
        <p:nvSpPr>
          <p:cNvPr id="12" name="Picture Placeholder 12"/>
          <p:cNvSpPr>
            <a:spLocks noGrp="1"/>
          </p:cNvSpPr>
          <p:nvPr>
            <p:ph type="pic" sz="quarter" idx="11"/>
          </p:nvPr>
        </p:nvSpPr>
        <p:spPr>
          <a:xfrm>
            <a:off x="1964643" y="3014502"/>
            <a:ext cx="6096000" cy="3302000"/>
          </a:xfrm>
          <a:prstGeom prst="rect">
            <a:avLst/>
          </a:prstGeom>
          <a:ln w="12700" cmpd="sng">
            <a:solidFill>
              <a:schemeClr val="tx2"/>
            </a:solidFill>
          </a:ln>
        </p:spPr>
        <p:txBody>
          <a:bodyPr vert="horz"/>
          <a:lstStyle/>
          <a:p>
            <a:endParaRPr lang="en-US"/>
          </a:p>
        </p:txBody>
      </p:sp>
      <p:sp>
        <p:nvSpPr>
          <p:cNvPr id="13"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4" name="Round Diagonal Corner Rectangle 13"/>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Diagonal Corner Rectangle 15"/>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1" name="Rectangle 20"/>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27" name="Straight Connector 26"/>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31" name="Media Placeholder 30"/>
          <p:cNvSpPr>
            <a:spLocks noGrp="1"/>
          </p:cNvSpPr>
          <p:nvPr>
            <p:ph type="media" sz="quarter" idx="10"/>
          </p:nvPr>
        </p:nvSpPr>
        <p:spPr>
          <a:xfrm>
            <a:off x="770763" y="1630799"/>
            <a:ext cx="8128000" cy="4572000"/>
          </a:xfrm>
          <a:prstGeom prst="rect">
            <a:avLst/>
          </a:prstGeom>
          <a:ln w="12700" cmpd="sng">
            <a:solidFill>
              <a:schemeClr val="tx2"/>
            </a:solidFill>
          </a:ln>
        </p:spPr>
        <p:txBody>
          <a:bodyPr vert="horz"/>
          <a:lstStyle/>
          <a:p>
            <a:endParaRPr lang="en-US"/>
          </a:p>
        </p:txBody>
      </p:sp>
      <p:sp>
        <p:nvSpPr>
          <p:cNvPr id="38" name="TextBox 37"/>
          <p:cNvSpPr txBox="1"/>
          <p:nvPr userDrawn="1"/>
        </p:nvSpPr>
        <p:spPr>
          <a:xfrm>
            <a:off x="770763" y="6230556"/>
            <a:ext cx="8128000" cy="248436"/>
          </a:xfrm>
          <a:prstGeom prst="rect">
            <a:avLst/>
          </a:prstGeom>
          <a:noFill/>
        </p:spPr>
        <p:txBody>
          <a:bodyPr wrap="square" rtlCol="0">
            <a:spAutoFit/>
          </a:bodyPr>
          <a:lstStyle/>
          <a:p>
            <a:pPr algn="ctr"/>
            <a:r>
              <a:rPr lang="en-US" sz="1000" dirty="0" smtClean="0">
                <a:solidFill>
                  <a:srgbClr val="000000"/>
                </a:solidFill>
                <a:latin typeface="+mn-lt"/>
                <a:cs typeface="Myriad Pro"/>
              </a:rPr>
              <a:t>(click</a:t>
            </a:r>
            <a:r>
              <a:rPr lang="en-US" sz="1000" baseline="0" dirty="0" smtClean="0">
                <a:solidFill>
                  <a:srgbClr val="000000"/>
                </a:solidFill>
                <a:latin typeface="+mn-lt"/>
                <a:cs typeface="Myriad Pro"/>
              </a:rPr>
              <a:t> above to play)</a:t>
            </a:r>
            <a:endParaRPr lang="en-US" sz="1000" dirty="0">
              <a:solidFill>
                <a:srgbClr val="000000"/>
              </a:solidFill>
              <a:latin typeface="+mn-lt"/>
              <a:cs typeface="Myriad Pro"/>
            </a:endParaRPr>
          </a:p>
        </p:txBody>
      </p:sp>
      <p:sp>
        <p:nvSpPr>
          <p:cNvPr id="12"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13" name="Round Diagonal Corner Rectangle 12"/>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 Diagonal Corner Rectangle 13"/>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Diagonal Corner Rectangle 14"/>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86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rge">
    <p:spTree>
      <p:nvGrpSpPr>
        <p:cNvPr id="1" name=""/>
        <p:cNvGrpSpPr/>
        <p:nvPr/>
      </p:nvGrpSpPr>
      <p:grpSpPr>
        <a:xfrm>
          <a:off x="0" y="0"/>
          <a:ext cx="0" cy="0"/>
          <a:chOff x="0" y="0"/>
          <a:chExt cx="0" cy="0"/>
        </a:xfrm>
      </p:grpSpPr>
      <p:sp>
        <p:nvSpPr>
          <p:cNvPr id="3" name="Rectangle 2"/>
          <p:cNvSpPr/>
          <p:nvPr userDrawn="1"/>
        </p:nvSpPr>
        <p:spPr>
          <a:xfrm>
            <a:off x="0" y="6637147"/>
            <a:ext cx="9144000" cy="2274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userDrawn="1"/>
        </p:nvSpPr>
        <p:spPr>
          <a:xfrm>
            <a:off x="8120" y="6622718"/>
            <a:ext cx="9144000" cy="246221"/>
          </a:xfrm>
          <a:prstGeom prst="rect">
            <a:avLst/>
          </a:prstGeom>
          <a:noFill/>
        </p:spPr>
        <p:txBody>
          <a:bodyPr wrap="square" rtlCol="0">
            <a:spAutoFit/>
          </a:bodyPr>
          <a:lstStyle/>
          <a:p>
            <a:pPr algn="ctr"/>
            <a:r>
              <a:rPr lang="en-US" sz="1000" dirty="0" smtClean="0">
                <a:solidFill>
                  <a:schemeClr val="accent5"/>
                </a:solidFill>
                <a:latin typeface="+mn-lt"/>
                <a:cs typeface="Myriad Pro"/>
              </a:rPr>
              <a:t>McGraw-Hill Education  ∙  </a:t>
            </a:r>
            <a:r>
              <a:rPr lang="en-US" sz="1000" i="1" dirty="0" smtClean="0">
                <a:solidFill>
                  <a:schemeClr val="accent5"/>
                </a:solidFill>
                <a:latin typeface="+mn-lt"/>
                <a:cs typeface="Myriad Pro"/>
              </a:rPr>
              <a:t>The Art of Public Speaking</a:t>
            </a:r>
            <a:r>
              <a:rPr lang="en-US" sz="1000" dirty="0" smtClean="0">
                <a:solidFill>
                  <a:schemeClr val="accent5"/>
                </a:solidFill>
                <a:latin typeface="+mn-lt"/>
                <a:cs typeface="Myriad Pro"/>
              </a:rPr>
              <a:t>, 12th Edition © 2015 Stephen E. Lucas. All rights reserved.</a:t>
            </a:r>
            <a:endParaRPr lang="en-US" sz="1000" dirty="0">
              <a:solidFill>
                <a:schemeClr val="accent5"/>
              </a:solidFill>
              <a:latin typeface="+mn-lt"/>
              <a:cs typeface="Myriad Pro"/>
            </a:endParaRPr>
          </a:p>
        </p:txBody>
      </p:sp>
      <p:cxnSp>
        <p:nvCxnSpPr>
          <p:cNvPr id="5" name="Straight Connector 4"/>
          <p:cNvCxnSpPr/>
          <p:nvPr userDrawn="1"/>
        </p:nvCxnSpPr>
        <p:spPr>
          <a:xfrm>
            <a:off x="1641" y="6631365"/>
            <a:ext cx="9142359" cy="0"/>
          </a:xfrm>
          <a:prstGeom prst="line">
            <a:avLst/>
          </a:prstGeom>
          <a:ln w="6350" cmpd="sng">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ph type="title" hasCustomPrompt="1"/>
          </p:nvPr>
        </p:nvSpPr>
        <p:spPr>
          <a:xfrm>
            <a:off x="1438646" y="167142"/>
            <a:ext cx="7654037" cy="1143000"/>
          </a:xfrm>
          <a:prstGeom prst="rect">
            <a:avLst/>
          </a:prstGeom>
        </p:spPr>
        <p:txBody>
          <a:bodyPr vert="horz" wrap="none">
            <a:normAutofit/>
          </a:bodyPr>
          <a:lstStyle>
            <a:lvl1pPr algn="l">
              <a:defRPr sz="6000" b="1">
                <a:ln>
                  <a:solidFill>
                    <a:schemeClr val="tx1"/>
                  </a:solidFill>
                </a:ln>
                <a:solidFill>
                  <a:schemeClr val="tx2"/>
                </a:solidFill>
                <a:latin typeface="+mj-lt"/>
                <a:cs typeface="Myriad Pro"/>
              </a:defRPr>
            </a:lvl1pPr>
          </a:lstStyle>
          <a:p>
            <a:r>
              <a:rPr lang="en-US" dirty="0" smtClean="0"/>
              <a:t>Click to edit title</a:t>
            </a:r>
            <a:endParaRPr lang="en-US" dirty="0"/>
          </a:p>
        </p:txBody>
      </p:sp>
      <p:sp>
        <p:nvSpPr>
          <p:cNvPr id="7" name="Round Diagonal Corner Rectangle 6"/>
          <p:cNvSpPr/>
          <p:nvPr userDrawn="1"/>
        </p:nvSpPr>
        <p:spPr>
          <a:xfrm flipH="1">
            <a:off x="168042" y="149972"/>
            <a:ext cx="512918" cy="512899"/>
          </a:xfrm>
          <a:prstGeom prst="round2DiagRect">
            <a:avLst/>
          </a:prstGeom>
          <a:solidFill>
            <a:srgbClr val="009AD7"/>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 Diagonal Corner Rectangle 7"/>
          <p:cNvSpPr/>
          <p:nvPr userDrawn="1"/>
        </p:nvSpPr>
        <p:spPr>
          <a:xfrm>
            <a:off x="766444" y="149972"/>
            <a:ext cx="514080" cy="512899"/>
          </a:xfrm>
          <a:prstGeom prst="round2DiagRect">
            <a:avLst/>
          </a:prstGeom>
          <a:solidFill>
            <a:srgbClr val="008BC2"/>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 Diagonal Corner Rectangle 8"/>
          <p:cNvSpPr/>
          <p:nvPr userDrawn="1"/>
        </p:nvSpPr>
        <p:spPr>
          <a:xfrm flipH="1">
            <a:off x="767606" y="738642"/>
            <a:ext cx="512918" cy="512899"/>
          </a:xfrm>
          <a:prstGeom prst="round2DiagRect">
            <a:avLst/>
          </a:prstGeom>
          <a:solidFill>
            <a:srgbClr val="006991"/>
          </a:solidFill>
          <a:ln w="6350" cmpd="sng">
            <a:solidFill>
              <a:schemeClr val="tx1">
                <a:lumMod val="85000"/>
                <a:lumOff val="1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1489963" y="1255926"/>
            <a:ext cx="7385926" cy="0"/>
          </a:xfrm>
          <a:prstGeom prst="line">
            <a:avLst/>
          </a:prstGeom>
          <a:ln>
            <a:solidFill>
              <a:srgbClr val="E5A812"/>
            </a:solidFill>
          </a:ln>
          <a:effectLst/>
        </p:spPr>
        <p:style>
          <a:lnRef idx="2">
            <a:schemeClr val="accent1"/>
          </a:lnRef>
          <a:fillRef idx="0">
            <a:schemeClr val="accent1"/>
          </a:fillRef>
          <a:effectRef idx="1">
            <a:schemeClr val="accent1"/>
          </a:effectRef>
          <a:fontRef idx="minor">
            <a:schemeClr val="tx1"/>
          </a:fontRef>
        </p:style>
      </p:cxnSp>
      <p:sp>
        <p:nvSpPr>
          <p:cNvPr id="11" name="Picture Placeholder 13"/>
          <p:cNvSpPr>
            <a:spLocks noGrp="1"/>
          </p:cNvSpPr>
          <p:nvPr>
            <p:ph type="pic" sz="quarter" idx="11"/>
          </p:nvPr>
        </p:nvSpPr>
        <p:spPr>
          <a:xfrm>
            <a:off x="770841" y="1630363"/>
            <a:ext cx="8128000" cy="4572000"/>
          </a:xfrm>
          <a:prstGeom prst="rect">
            <a:avLst/>
          </a:prstGeom>
          <a:ln w="12700" cmpd="sng">
            <a:solidFill>
              <a:schemeClr val="tx2"/>
            </a:solidFill>
          </a:ln>
        </p:spPr>
        <p:txBody>
          <a:bodyPr vert="horz"/>
          <a:lstStyle/>
          <a:p>
            <a:endParaRPr lang="en-US"/>
          </a:p>
        </p:txBody>
      </p:sp>
    </p:spTree>
    <p:extLst>
      <p:ext uri="{BB962C8B-B14F-4D97-AF65-F5344CB8AC3E}">
        <p14:creationId xmlns:p14="http://schemas.microsoft.com/office/powerpoint/2010/main" val="145111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149736"/>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58" r:id="rId3"/>
    <p:sldLayoutId id="2147483659" r:id="rId4"/>
    <p:sldLayoutId id="2147483664" r:id="rId5"/>
    <p:sldLayoutId id="2147483663" r:id="rId6"/>
    <p:sldLayoutId id="2147483665" r:id="rId7"/>
    <p:sldLayoutId id="2147483660" r:id="rId8"/>
    <p:sldLayoutId id="2147483666" r:id="rId9"/>
    <p:sldLayoutId id="2147483656" r:id="rId10"/>
    <p:sldLayoutId id="2147483655" r:id="rId11"/>
    <p:sldLayoutId id="214748366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hyperlink" Target="http://www.citationmachine.net/ap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094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List</a:t>
            </a:r>
            <a:endParaRPr lang="en-US" dirty="0"/>
          </a:p>
        </p:txBody>
      </p:sp>
      <p:sp>
        <p:nvSpPr>
          <p:cNvPr id="3" name="Text Placeholder 2"/>
          <p:cNvSpPr>
            <a:spLocks noGrp="1"/>
          </p:cNvSpPr>
          <p:nvPr>
            <p:ph type="body" sz="quarter" idx="10"/>
          </p:nvPr>
        </p:nvSpPr>
        <p:spPr/>
        <p:txBody>
          <a:bodyPr/>
          <a:lstStyle/>
          <a:p>
            <a:pPr marL="0" indent="0">
              <a:buNone/>
            </a:pPr>
            <a:r>
              <a:rPr lang="en-US" sz="3000" dirty="0" smtClean="0"/>
              <a:t>You need oral citations in your speech.</a:t>
            </a:r>
          </a:p>
          <a:p>
            <a:pPr marL="0" indent="0">
              <a:buNone/>
            </a:pPr>
            <a:r>
              <a:rPr lang="en-US" sz="3000" dirty="0" smtClean="0"/>
              <a:t>Each citation needs to be referenced in the reference list.</a:t>
            </a:r>
          </a:p>
          <a:p>
            <a:pPr marL="0" indent="0">
              <a:buNone/>
            </a:pPr>
            <a:r>
              <a:rPr lang="en-US" sz="3000" dirty="0" smtClean="0"/>
              <a:t>At OIT, we use APA.</a:t>
            </a:r>
          </a:p>
          <a:p>
            <a:pPr marL="0" indent="0">
              <a:buNone/>
            </a:pPr>
            <a:r>
              <a:rPr lang="en-US" sz="3000" dirty="0" smtClean="0"/>
              <a:t>This citation machine should help:</a:t>
            </a:r>
          </a:p>
          <a:p>
            <a:pPr marL="0" indent="0">
              <a:buNone/>
            </a:pPr>
            <a:r>
              <a:rPr lang="en-US" sz="3000" dirty="0">
                <a:hlinkClick r:id="rId2"/>
              </a:rPr>
              <a:t>http://</a:t>
            </a:r>
            <a:r>
              <a:rPr lang="en-US" sz="3000" dirty="0" smtClean="0">
                <a:hlinkClick r:id="rId2"/>
              </a:rPr>
              <a:t>www.citationmachine.net/apa</a:t>
            </a:r>
            <a:endParaRPr lang="en-US" sz="3000" dirty="0" smtClean="0"/>
          </a:p>
          <a:p>
            <a:pPr marL="0" indent="0">
              <a:buNone/>
            </a:pPr>
            <a:endParaRPr lang="en-US" sz="3000" dirty="0"/>
          </a:p>
        </p:txBody>
      </p:sp>
    </p:spTree>
    <p:extLst>
      <p:ext uri="{BB962C8B-B14F-4D97-AF65-F5344CB8AC3E}">
        <p14:creationId xmlns:p14="http://schemas.microsoft.com/office/powerpoint/2010/main" val="267030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After you have written your full-sentence outline and went through it a few times, you should have a good idea what it says.</a:t>
            </a:r>
            <a:endParaRPr lang="en-US" dirty="0"/>
          </a:p>
        </p:txBody>
      </p:sp>
      <p:sp>
        <p:nvSpPr>
          <p:cNvPr id="3" name="Title 2"/>
          <p:cNvSpPr>
            <a:spLocks noGrp="1"/>
          </p:cNvSpPr>
          <p:nvPr>
            <p:ph type="title"/>
          </p:nvPr>
        </p:nvSpPr>
        <p:spPr/>
        <p:txBody>
          <a:bodyPr/>
          <a:lstStyle/>
          <a:p>
            <a:r>
              <a:rPr lang="en-US" dirty="0" smtClean="0"/>
              <a:t>Speaking Outline</a:t>
            </a:r>
            <a:endParaRPr lang="en-US" dirty="0"/>
          </a:p>
        </p:txBody>
      </p:sp>
    </p:spTree>
    <p:extLst>
      <p:ext uri="{BB962C8B-B14F-4D97-AF65-F5344CB8AC3E}">
        <p14:creationId xmlns:p14="http://schemas.microsoft.com/office/powerpoint/2010/main" val="1666084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From there, you can try to work on a speaking outline (just be sure to keep the full-sentence one as it is turned in for points!)</a:t>
            </a:r>
            <a:endParaRPr lang="en-US" dirty="0"/>
          </a:p>
        </p:txBody>
      </p:sp>
      <p:sp>
        <p:nvSpPr>
          <p:cNvPr id="3" name="Title 2"/>
          <p:cNvSpPr>
            <a:spLocks noGrp="1"/>
          </p:cNvSpPr>
          <p:nvPr>
            <p:ph type="title"/>
          </p:nvPr>
        </p:nvSpPr>
        <p:spPr/>
        <p:txBody>
          <a:bodyPr/>
          <a:lstStyle/>
          <a:p>
            <a:r>
              <a:rPr lang="en-US" dirty="0" smtClean="0"/>
              <a:t>Speaking Outline</a:t>
            </a:r>
            <a:endParaRPr lang="en-US" dirty="0"/>
          </a:p>
        </p:txBody>
      </p:sp>
    </p:spTree>
    <p:extLst>
      <p:ext uri="{BB962C8B-B14F-4D97-AF65-F5344CB8AC3E}">
        <p14:creationId xmlns:p14="http://schemas.microsoft.com/office/powerpoint/2010/main" val="1375273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000" dirty="0" smtClean="0"/>
              <a:t>For a speaking outline, you cut out anything that you can remember.  This works like notecards, where you write down citations and, possibly, cues like “change slide.”  Many also write their transitions and thesis on here, but the wordiness is cut out.</a:t>
            </a:r>
          </a:p>
          <a:p>
            <a:r>
              <a:rPr lang="en-US" sz="3000" i="1" dirty="0" smtClean="0"/>
              <a:t>This is not required for the class, but it is a nice goal to have as the use of a brief outline can maximize delivery.</a:t>
            </a:r>
            <a:endParaRPr lang="en-US" sz="3000" i="1" dirty="0"/>
          </a:p>
        </p:txBody>
      </p:sp>
      <p:sp>
        <p:nvSpPr>
          <p:cNvPr id="3" name="Title 2"/>
          <p:cNvSpPr>
            <a:spLocks noGrp="1"/>
          </p:cNvSpPr>
          <p:nvPr>
            <p:ph type="title"/>
          </p:nvPr>
        </p:nvSpPr>
        <p:spPr/>
        <p:txBody>
          <a:bodyPr/>
          <a:lstStyle/>
          <a:p>
            <a:r>
              <a:rPr lang="en-US" dirty="0" smtClean="0"/>
              <a:t>Speaking Outline</a:t>
            </a:r>
            <a:endParaRPr lang="en-US" dirty="0"/>
          </a:p>
        </p:txBody>
      </p:sp>
    </p:spTree>
    <p:extLst>
      <p:ext uri="{BB962C8B-B14F-4D97-AF65-F5344CB8AC3E}">
        <p14:creationId xmlns:p14="http://schemas.microsoft.com/office/powerpoint/2010/main" val="518069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Speaking Outline</a:t>
            </a:r>
            <a:endParaRPr lang="en-US" dirty="0"/>
          </a:p>
        </p:txBody>
      </p:sp>
      <p:sp>
        <p:nvSpPr>
          <p:cNvPr id="3" name="Text Placeholder 2"/>
          <p:cNvSpPr>
            <a:spLocks noGrp="1"/>
          </p:cNvSpPr>
          <p:nvPr>
            <p:ph type="body" sz="quarter" idx="10"/>
          </p:nvPr>
        </p:nvSpPr>
        <p:spPr>
          <a:xfrm>
            <a:off x="1026336" y="1628775"/>
            <a:ext cx="7772580" cy="4874860"/>
          </a:xfrm>
        </p:spPr>
        <p:txBody>
          <a:bodyPr/>
          <a:lstStyle/>
          <a:p>
            <a:pPr>
              <a:lnSpc>
                <a:spcPct val="90000"/>
              </a:lnSpc>
              <a:spcAft>
                <a:spcPts val="1800"/>
              </a:spcAft>
            </a:pPr>
            <a:r>
              <a:rPr lang="en-US" dirty="0" smtClean="0"/>
              <a:t>Guidelines:</a:t>
            </a:r>
          </a:p>
          <a:p>
            <a:pPr lvl="1">
              <a:lnSpc>
                <a:spcPct val="90000"/>
              </a:lnSpc>
              <a:spcAft>
                <a:spcPts val="1800"/>
              </a:spcAft>
            </a:pPr>
            <a:r>
              <a:rPr lang="en-US" dirty="0"/>
              <a:t>Use visual framework of prep. outline</a:t>
            </a:r>
          </a:p>
          <a:p>
            <a:pPr lvl="1">
              <a:lnSpc>
                <a:spcPct val="90000"/>
              </a:lnSpc>
              <a:spcAft>
                <a:spcPts val="1800"/>
              </a:spcAft>
            </a:pPr>
            <a:r>
              <a:rPr lang="en-US" dirty="0"/>
              <a:t>Make legible</a:t>
            </a:r>
          </a:p>
          <a:p>
            <a:pPr lvl="1">
              <a:lnSpc>
                <a:spcPct val="90000"/>
              </a:lnSpc>
              <a:spcAft>
                <a:spcPts val="1800"/>
              </a:spcAft>
            </a:pPr>
            <a:r>
              <a:rPr lang="en-US" dirty="0"/>
              <a:t>Keep brief</a:t>
            </a:r>
          </a:p>
          <a:p>
            <a:pPr lvl="1">
              <a:lnSpc>
                <a:spcPct val="90000"/>
              </a:lnSpc>
              <a:spcAft>
                <a:spcPts val="1800"/>
              </a:spcAft>
            </a:pPr>
            <a:r>
              <a:rPr lang="en-US" dirty="0"/>
              <a:t>Include delivery </a:t>
            </a:r>
            <a:r>
              <a:rPr lang="en-US" dirty="0" smtClean="0"/>
              <a:t>cue</a:t>
            </a:r>
            <a:endParaRPr lang="en-US" dirty="0"/>
          </a:p>
        </p:txBody>
      </p:sp>
    </p:spTree>
    <p:extLst>
      <p:ext uri="{BB962C8B-B14F-4D97-AF65-F5344CB8AC3E}">
        <p14:creationId xmlns:p14="http://schemas.microsoft.com/office/powerpoint/2010/main" val="2324728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50" dirty="0"/>
              <a:t>Full Sentence Outline Contents</a:t>
            </a:r>
            <a:endParaRPr lang="en-US" sz="4000" dirty="0"/>
          </a:p>
        </p:txBody>
      </p:sp>
      <p:sp>
        <p:nvSpPr>
          <p:cNvPr id="3" name="Text Placeholder 2"/>
          <p:cNvSpPr>
            <a:spLocks noGrp="1"/>
          </p:cNvSpPr>
          <p:nvPr>
            <p:ph type="body" sz="quarter" idx="10"/>
          </p:nvPr>
        </p:nvSpPr>
        <p:spPr/>
        <p:txBody>
          <a:bodyPr/>
          <a:lstStyle/>
          <a:p>
            <a:r>
              <a:rPr lang="en-US" sz="3000" dirty="0" smtClean="0"/>
              <a:t>Appears at the top/Not stated in speech</a:t>
            </a:r>
          </a:p>
          <a:p>
            <a:pPr lvl="1"/>
            <a:r>
              <a:rPr lang="en-US" sz="3000" dirty="0" smtClean="0"/>
              <a:t>Name</a:t>
            </a:r>
          </a:p>
          <a:p>
            <a:pPr lvl="1"/>
            <a:r>
              <a:rPr lang="en-US" sz="3000" dirty="0" smtClean="0"/>
              <a:t>Topic</a:t>
            </a:r>
          </a:p>
          <a:p>
            <a:pPr lvl="1"/>
            <a:r>
              <a:rPr lang="en-US" sz="3000" dirty="0" smtClean="0"/>
              <a:t>General Purpose</a:t>
            </a:r>
          </a:p>
          <a:p>
            <a:pPr lvl="1"/>
            <a:r>
              <a:rPr lang="en-US" sz="3000" dirty="0" smtClean="0"/>
              <a:t>Specific Purpose</a:t>
            </a:r>
          </a:p>
          <a:p>
            <a:pPr lvl="1"/>
            <a:r>
              <a:rPr lang="en-US" sz="3000" dirty="0" smtClean="0"/>
              <a:t>Thesis </a:t>
            </a:r>
          </a:p>
          <a:p>
            <a:pPr marL="457200" lvl="1" indent="0">
              <a:buNone/>
            </a:pPr>
            <a:endParaRPr lang="en-US" sz="3000" dirty="0" smtClean="0"/>
          </a:p>
        </p:txBody>
      </p:sp>
    </p:spTree>
    <p:extLst>
      <p:ext uri="{BB962C8B-B14F-4D97-AF65-F5344CB8AC3E}">
        <p14:creationId xmlns:p14="http://schemas.microsoft.com/office/powerpoint/2010/main" val="380659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50" dirty="0"/>
              <a:t>Full Sentence Outline Contents</a:t>
            </a:r>
            <a:endParaRPr lang="en-US" sz="4000" dirty="0"/>
          </a:p>
        </p:txBody>
      </p:sp>
      <p:sp>
        <p:nvSpPr>
          <p:cNvPr id="3" name="Text Placeholder 2"/>
          <p:cNvSpPr>
            <a:spLocks noGrp="1"/>
          </p:cNvSpPr>
          <p:nvPr>
            <p:ph type="body" sz="quarter" idx="10"/>
          </p:nvPr>
        </p:nvSpPr>
        <p:spPr/>
        <p:txBody>
          <a:bodyPr/>
          <a:lstStyle/>
          <a:p>
            <a:pPr>
              <a:spcAft>
                <a:spcPts val="600"/>
              </a:spcAft>
            </a:pPr>
            <a:r>
              <a:rPr lang="en-US" sz="2800" dirty="0" smtClean="0"/>
              <a:t>Stated in the speech/the “meat” of the speech.  </a:t>
            </a:r>
            <a:endParaRPr lang="en-US" sz="2800" dirty="0"/>
          </a:p>
          <a:p>
            <a:pPr>
              <a:spcAft>
                <a:spcPts val="600"/>
              </a:spcAft>
            </a:pPr>
            <a:r>
              <a:rPr lang="en-US" sz="2800" dirty="0" smtClean="0"/>
              <a:t>Each of these should be in full sentences!</a:t>
            </a:r>
          </a:p>
          <a:p>
            <a:pPr lvl="1">
              <a:spcAft>
                <a:spcPts val="600"/>
              </a:spcAft>
            </a:pPr>
            <a:r>
              <a:rPr lang="en-US" sz="2800" u="sng" dirty="0" smtClean="0"/>
              <a:t>Introduction </a:t>
            </a:r>
          </a:p>
          <a:p>
            <a:pPr lvl="2">
              <a:spcAft>
                <a:spcPts val="600"/>
              </a:spcAft>
            </a:pPr>
            <a:r>
              <a:rPr lang="en-US" sz="2800" dirty="0" smtClean="0"/>
              <a:t>Attention-getter</a:t>
            </a:r>
          </a:p>
          <a:p>
            <a:pPr lvl="2">
              <a:spcAft>
                <a:spcPts val="600"/>
              </a:spcAft>
            </a:pPr>
            <a:r>
              <a:rPr lang="en-US" sz="2800" dirty="0" smtClean="0"/>
              <a:t>Statement of Topic</a:t>
            </a:r>
          </a:p>
          <a:p>
            <a:pPr lvl="2">
              <a:spcAft>
                <a:spcPts val="600"/>
              </a:spcAft>
            </a:pPr>
            <a:r>
              <a:rPr lang="en-US" sz="2800" dirty="0" smtClean="0"/>
              <a:t>Establishment of Credibility </a:t>
            </a:r>
          </a:p>
          <a:p>
            <a:pPr lvl="2">
              <a:spcAft>
                <a:spcPts val="600"/>
              </a:spcAft>
            </a:pPr>
            <a:r>
              <a:rPr lang="en-US" sz="2800" dirty="0" smtClean="0"/>
              <a:t>Thesis</a:t>
            </a:r>
          </a:p>
          <a:p>
            <a:pPr lvl="2">
              <a:spcAft>
                <a:spcPts val="600"/>
              </a:spcAft>
            </a:pPr>
            <a:r>
              <a:rPr lang="en-US" sz="2800" dirty="0" smtClean="0"/>
              <a:t>Preview</a:t>
            </a:r>
          </a:p>
        </p:txBody>
      </p:sp>
    </p:spTree>
    <p:extLst>
      <p:ext uri="{BB962C8B-B14F-4D97-AF65-F5344CB8AC3E}">
        <p14:creationId xmlns:p14="http://schemas.microsoft.com/office/powerpoint/2010/main" val="179862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50" dirty="0"/>
              <a:t>Full Sentence Outline Contents</a:t>
            </a:r>
            <a:endParaRPr lang="en-US" sz="4000" dirty="0"/>
          </a:p>
        </p:txBody>
      </p:sp>
      <p:sp>
        <p:nvSpPr>
          <p:cNvPr id="3" name="Text Placeholder 2"/>
          <p:cNvSpPr>
            <a:spLocks noGrp="1"/>
          </p:cNvSpPr>
          <p:nvPr>
            <p:ph type="body" sz="quarter" idx="10"/>
          </p:nvPr>
        </p:nvSpPr>
        <p:spPr/>
        <p:txBody>
          <a:bodyPr/>
          <a:lstStyle/>
          <a:p>
            <a:pPr>
              <a:spcAft>
                <a:spcPts val="600"/>
              </a:spcAft>
            </a:pPr>
            <a:r>
              <a:rPr lang="en-US" sz="2800" dirty="0" smtClean="0"/>
              <a:t>Stated in the speech/the “meat” of the speech.  </a:t>
            </a:r>
            <a:endParaRPr lang="en-US" sz="2800" dirty="0"/>
          </a:p>
          <a:p>
            <a:pPr>
              <a:spcAft>
                <a:spcPts val="600"/>
              </a:spcAft>
            </a:pPr>
            <a:r>
              <a:rPr lang="en-US" sz="2800" dirty="0" smtClean="0"/>
              <a:t>Each of these should be in full sentences!</a:t>
            </a:r>
          </a:p>
          <a:p>
            <a:pPr lvl="1">
              <a:spcAft>
                <a:spcPts val="600"/>
              </a:spcAft>
            </a:pPr>
            <a:r>
              <a:rPr lang="en-US" sz="2800" u="sng" dirty="0" smtClean="0"/>
              <a:t>Body</a:t>
            </a:r>
          </a:p>
          <a:p>
            <a:pPr lvl="2">
              <a:spcAft>
                <a:spcPts val="600"/>
              </a:spcAft>
            </a:pPr>
            <a:r>
              <a:rPr lang="en-US" sz="2600" i="1" dirty="0" smtClean="0"/>
              <a:t>First main point (be sure to have a clear transition followed by several support points)</a:t>
            </a:r>
          </a:p>
          <a:p>
            <a:pPr lvl="2">
              <a:spcAft>
                <a:spcPts val="600"/>
              </a:spcAft>
            </a:pPr>
            <a:r>
              <a:rPr lang="en-US" sz="2600" i="1" dirty="0" smtClean="0"/>
              <a:t>Second main point (be </a:t>
            </a:r>
            <a:r>
              <a:rPr lang="en-US" sz="2600" i="1" dirty="0"/>
              <a:t>sure to have a clear transition followed by several support points</a:t>
            </a:r>
            <a:r>
              <a:rPr lang="en-US" sz="2600" i="1" dirty="0" smtClean="0"/>
              <a:t>)</a:t>
            </a:r>
          </a:p>
          <a:p>
            <a:pPr lvl="2">
              <a:spcAft>
                <a:spcPts val="600"/>
              </a:spcAft>
            </a:pPr>
            <a:r>
              <a:rPr lang="en-US" sz="2600" i="1" dirty="0" smtClean="0"/>
              <a:t>Third main point (</a:t>
            </a:r>
            <a:r>
              <a:rPr lang="en-US" sz="2600" i="1" dirty="0"/>
              <a:t>be sure to have a clear transition followed by several support points</a:t>
            </a:r>
            <a:r>
              <a:rPr lang="en-US" sz="2600" i="1" dirty="0" smtClean="0"/>
              <a:t>)</a:t>
            </a:r>
          </a:p>
        </p:txBody>
      </p:sp>
    </p:spTree>
    <p:extLst>
      <p:ext uri="{BB962C8B-B14F-4D97-AF65-F5344CB8AC3E}">
        <p14:creationId xmlns:p14="http://schemas.microsoft.com/office/powerpoint/2010/main" val="175888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50" dirty="0"/>
              <a:t>Full Sentence Outline Contents</a:t>
            </a:r>
            <a:endParaRPr lang="en-US" sz="4000" dirty="0"/>
          </a:p>
        </p:txBody>
      </p:sp>
      <p:sp>
        <p:nvSpPr>
          <p:cNvPr id="3" name="Text Placeholder 2"/>
          <p:cNvSpPr>
            <a:spLocks noGrp="1"/>
          </p:cNvSpPr>
          <p:nvPr>
            <p:ph type="body" sz="quarter" idx="10"/>
          </p:nvPr>
        </p:nvSpPr>
        <p:spPr/>
        <p:txBody>
          <a:bodyPr/>
          <a:lstStyle/>
          <a:p>
            <a:pPr>
              <a:spcAft>
                <a:spcPts val="600"/>
              </a:spcAft>
            </a:pPr>
            <a:r>
              <a:rPr lang="en-US" sz="3000" dirty="0" smtClean="0"/>
              <a:t>Stated in the speech/the “meat” of the speech.  </a:t>
            </a:r>
            <a:endParaRPr lang="en-US" sz="3000" dirty="0"/>
          </a:p>
          <a:p>
            <a:pPr>
              <a:spcAft>
                <a:spcPts val="600"/>
              </a:spcAft>
            </a:pPr>
            <a:r>
              <a:rPr lang="en-US" sz="3000" dirty="0" smtClean="0"/>
              <a:t>Each of these should be in full sentences!</a:t>
            </a:r>
          </a:p>
          <a:p>
            <a:pPr lvl="1">
              <a:spcAft>
                <a:spcPts val="600"/>
              </a:spcAft>
            </a:pPr>
            <a:r>
              <a:rPr lang="en-US" sz="3000" u="sng" dirty="0" smtClean="0"/>
              <a:t>Conclusion</a:t>
            </a:r>
          </a:p>
          <a:p>
            <a:pPr lvl="2">
              <a:spcAft>
                <a:spcPts val="600"/>
              </a:spcAft>
            </a:pPr>
            <a:r>
              <a:rPr lang="en-US" sz="3000" dirty="0" smtClean="0"/>
              <a:t>Cue conclusion</a:t>
            </a:r>
          </a:p>
          <a:p>
            <a:pPr lvl="2">
              <a:spcAft>
                <a:spcPts val="600"/>
              </a:spcAft>
            </a:pPr>
            <a:r>
              <a:rPr lang="en-US" sz="3000" dirty="0" smtClean="0"/>
              <a:t>Summarize thesis</a:t>
            </a:r>
          </a:p>
          <a:p>
            <a:pPr lvl="2">
              <a:spcAft>
                <a:spcPts val="600"/>
              </a:spcAft>
            </a:pPr>
            <a:r>
              <a:rPr lang="en-US" sz="3000" dirty="0" smtClean="0"/>
              <a:t>Summarize main points</a:t>
            </a:r>
          </a:p>
        </p:txBody>
      </p:sp>
    </p:spTree>
    <p:extLst>
      <p:ext uri="{BB962C8B-B14F-4D97-AF65-F5344CB8AC3E}">
        <p14:creationId xmlns:p14="http://schemas.microsoft.com/office/powerpoint/2010/main" val="376399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50" dirty="0"/>
              <a:t>Full Sentence Outline </a:t>
            </a:r>
            <a:r>
              <a:rPr lang="en-US" sz="4000" spc="-150" dirty="0" smtClean="0"/>
              <a:t>Illustration</a:t>
            </a:r>
            <a:endParaRPr lang="en-US" sz="4000" dirty="0"/>
          </a:p>
        </p:txBody>
      </p:sp>
      <p:sp>
        <p:nvSpPr>
          <p:cNvPr id="3" name="Text Placeholder 2"/>
          <p:cNvSpPr>
            <a:spLocks noGrp="1"/>
          </p:cNvSpPr>
          <p:nvPr>
            <p:ph type="body" sz="quarter" idx="10"/>
          </p:nvPr>
        </p:nvSpPr>
        <p:spPr/>
        <p:txBody>
          <a:bodyPr/>
          <a:lstStyle/>
          <a:p>
            <a:pPr marL="0" indent="0">
              <a:spcAft>
                <a:spcPts val="600"/>
              </a:spcAft>
              <a:buNone/>
            </a:pPr>
            <a:r>
              <a:rPr lang="en-US" sz="3000" dirty="0" smtClean="0"/>
              <a:t>Two detailed outlines are provided in our lecture notes for this week.</a:t>
            </a:r>
          </a:p>
          <a:p>
            <a:pPr marL="0" indent="0">
              <a:spcAft>
                <a:spcPts val="600"/>
              </a:spcAft>
              <a:buNone/>
            </a:pPr>
            <a:r>
              <a:rPr lang="en-US" sz="3000" dirty="0" smtClean="0"/>
              <a:t>One has a full-sentence outline for an actual student speech with each part labeled, and the other has each part labeled with a description of what each should include.</a:t>
            </a:r>
          </a:p>
          <a:p>
            <a:pPr marL="0" indent="0">
              <a:spcAft>
                <a:spcPts val="600"/>
              </a:spcAft>
              <a:buNone/>
            </a:pPr>
            <a:r>
              <a:rPr lang="en-US" sz="3000" dirty="0" smtClean="0"/>
              <a:t>You are </a:t>
            </a:r>
            <a:r>
              <a:rPr lang="en-US" sz="3000" i="1" dirty="0" smtClean="0"/>
              <a:t>strongly encouraged </a:t>
            </a:r>
            <a:r>
              <a:rPr lang="en-US" sz="3000" dirty="0" smtClean="0"/>
              <a:t>to download these word files and use them as you construct your own speeches!</a:t>
            </a:r>
            <a:endParaRPr lang="en-US" sz="3000" dirty="0"/>
          </a:p>
        </p:txBody>
      </p:sp>
    </p:spTree>
    <p:extLst>
      <p:ext uri="{BB962C8B-B14F-4D97-AF65-F5344CB8AC3E}">
        <p14:creationId xmlns:p14="http://schemas.microsoft.com/office/powerpoint/2010/main" val="244387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Outline</a:t>
            </a:r>
            <a:endParaRPr lang="en-US" dirty="0"/>
          </a:p>
        </p:txBody>
      </p:sp>
      <p:sp>
        <p:nvSpPr>
          <p:cNvPr id="3" name="Text Placeholder 2"/>
          <p:cNvSpPr>
            <a:spLocks noGrp="1"/>
          </p:cNvSpPr>
          <p:nvPr>
            <p:ph type="body" sz="quarter" idx="10"/>
          </p:nvPr>
        </p:nvSpPr>
        <p:spPr/>
        <p:txBody>
          <a:bodyPr/>
          <a:lstStyle/>
          <a:p>
            <a:r>
              <a:rPr lang="en-US" dirty="0" smtClean="0"/>
              <a:t>Guidelines:</a:t>
            </a:r>
          </a:p>
          <a:p>
            <a:pPr lvl="1"/>
            <a:r>
              <a:rPr lang="en-US" dirty="0"/>
              <a:t>State specific purpose</a:t>
            </a:r>
          </a:p>
          <a:p>
            <a:pPr lvl="1"/>
            <a:r>
              <a:rPr lang="en-US" dirty="0"/>
              <a:t>Identify central idea</a:t>
            </a:r>
          </a:p>
          <a:p>
            <a:pPr lvl="1"/>
            <a:r>
              <a:rPr lang="en-US" dirty="0"/>
              <a:t>Label intro, body, </a:t>
            </a:r>
            <a:r>
              <a:rPr lang="en-US" dirty="0" smtClean="0"/>
              <a:t>conclusion</a:t>
            </a:r>
            <a:endParaRPr lang="en-US" dirty="0"/>
          </a:p>
        </p:txBody>
      </p:sp>
      <p:sp>
        <p:nvSpPr>
          <p:cNvPr id="4" name="Right Arrow 3"/>
          <p:cNvSpPr/>
          <p:nvPr/>
        </p:nvSpPr>
        <p:spPr>
          <a:xfrm>
            <a:off x="8257242" y="5887906"/>
            <a:ext cx="541674" cy="487452"/>
          </a:xfrm>
          <a:prstGeom prst="rightArrow">
            <a:avLst>
              <a:gd name="adj1" fmla="val 50000"/>
              <a:gd name="adj2" fmla="val 59524"/>
            </a:avLst>
          </a:prstGeom>
          <a:solidFill>
            <a:schemeClr val="accent3"/>
          </a:solidFill>
          <a:ln w="6350" cmpd="sng">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9944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Symbolization &amp; indentation showing relationships among </a:t>
            </a:r>
            <a:r>
              <a:rPr lang="en-US" dirty="0" smtClean="0"/>
              <a:t>ideas</a:t>
            </a:r>
            <a:endParaRPr lang="en-US" dirty="0"/>
          </a:p>
        </p:txBody>
      </p:sp>
      <p:sp>
        <p:nvSpPr>
          <p:cNvPr id="3" name="Title 2"/>
          <p:cNvSpPr>
            <a:spLocks noGrp="1"/>
          </p:cNvSpPr>
          <p:nvPr>
            <p:ph type="title"/>
          </p:nvPr>
        </p:nvSpPr>
        <p:spPr/>
        <p:txBody>
          <a:bodyPr/>
          <a:lstStyle/>
          <a:p>
            <a:r>
              <a:rPr lang="en-US" dirty="0" smtClean="0"/>
              <a:t>Visual Framework</a:t>
            </a:r>
            <a:endParaRPr lang="en-US" dirty="0"/>
          </a:p>
        </p:txBody>
      </p:sp>
    </p:spTree>
    <p:extLst>
      <p:ext uri="{BB962C8B-B14F-4D97-AF65-F5344CB8AC3E}">
        <p14:creationId xmlns:p14="http://schemas.microsoft.com/office/powerpoint/2010/main" val="1500768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77133" y="1628776"/>
            <a:ext cx="7437244" cy="4849204"/>
          </a:xfrm>
        </p:spPr>
        <p:txBody>
          <a:bodyPr/>
          <a:lstStyle/>
          <a:p>
            <a:pPr marL="457200" indent="-457200">
              <a:spcAft>
                <a:spcPts val="600"/>
              </a:spcAft>
              <a:buClr>
                <a:schemeClr val="accent5"/>
              </a:buClr>
              <a:buSzPct val="100000"/>
              <a:buFont typeface="+mj-lt"/>
              <a:buAutoNum type="romanUcPeriod"/>
            </a:pPr>
            <a:r>
              <a:rPr lang="en-US" sz="3400" dirty="0"/>
              <a:t>Main Point</a:t>
            </a:r>
          </a:p>
          <a:p>
            <a:pPr marL="914400" lvl="1" indent="-457200">
              <a:spcAft>
                <a:spcPts val="600"/>
              </a:spcAft>
              <a:buClr>
                <a:schemeClr val="accent5"/>
              </a:buClr>
              <a:buSzPct val="100000"/>
              <a:buFont typeface="+mj-lt"/>
              <a:buAutoNum type="alphaUcPeriod"/>
            </a:pPr>
            <a:r>
              <a:rPr lang="en-US" sz="3400" dirty="0" err="1"/>
              <a:t>Subpoint</a:t>
            </a:r>
            <a:endParaRPr lang="en-US" sz="3400" dirty="0"/>
          </a:p>
          <a:p>
            <a:pPr marL="914400" lvl="1" indent="-457200">
              <a:spcAft>
                <a:spcPts val="600"/>
              </a:spcAft>
              <a:buClr>
                <a:schemeClr val="accent5"/>
              </a:buClr>
              <a:buSzPct val="100000"/>
              <a:buFont typeface="+mj-lt"/>
              <a:buAutoNum type="alphaUcPeriod"/>
            </a:pPr>
            <a:r>
              <a:rPr lang="en-US" sz="3400" dirty="0" err="1"/>
              <a:t>Subpoint</a:t>
            </a:r>
            <a:endParaRPr lang="en-US" sz="3400" dirty="0"/>
          </a:p>
          <a:p>
            <a:pPr marL="1371600" lvl="2" indent="-457200">
              <a:spcAft>
                <a:spcPts val="600"/>
              </a:spcAft>
              <a:buClr>
                <a:schemeClr val="accent5"/>
              </a:buClr>
              <a:buSzPct val="100000"/>
              <a:buFont typeface="+mj-lt"/>
              <a:buAutoNum type="arabicPeriod"/>
            </a:pPr>
            <a:r>
              <a:rPr lang="en-US" sz="3400" dirty="0"/>
              <a:t>Sub-</a:t>
            </a:r>
            <a:r>
              <a:rPr lang="en-US" sz="3400" dirty="0" err="1"/>
              <a:t>subpoint</a:t>
            </a:r>
            <a:endParaRPr lang="en-US" sz="3400" dirty="0"/>
          </a:p>
          <a:p>
            <a:pPr marL="1371600" lvl="2" indent="-457200">
              <a:spcAft>
                <a:spcPts val="600"/>
              </a:spcAft>
              <a:buClr>
                <a:schemeClr val="accent5"/>
              </a:buClr>
              <a:buSzPct val="100000"/>
              <a:buFont typeface="+mj-lt"/>
              <a:buAutoNum type="arabicPeriod"/>
            </a:pPr>
            <a:r>
              <a:rPr lang="en-US" sz="3400" dirty="0"/>
              <a:t>Sub-</a:t>
            </a:r>
            <a:r>
              <a:rPr lang="en-US" sz="3400" dirty="0" err="1"/>
              <a:t>subpoint</a:t>
            </a:r>
            <a:endParaRPr lang="en-US" sz="3400" dirty="0"/>
          </a:p>
          <a:p>
            <a:pPr marL="457200" indent="-457200">
              <a:spcAft>
                <a:spcPts val="600"/>
              </a:spcAft>
              <a:buClr>
                <a:schemeClr val="accent5"/>
              </a:buClr>
              <a:buSzPct val="100000"/>
              <a:buFont typeface="+mj-lt"/>
              <a:buAutoNum type="romanUcPeriod"/>
            </a:pPr>
            <a:r>
              <a:rPr lang="en-US" sz="3400" dirty="0"/>
              <a:t>Main Point</a:t>
            </a:r>
          </a:p>
          <a:p>
            <a:pPr marL="914400" lvl="1" indent="-457200">
              <a:spcAft>
                <a:spcPts val="600"/>
              </a:spcAft>
              <a:buClr>
                <a:schemeClr val="accent5"/>
              </a:buClr>
              <a:buSzPct val="100000"/>
              <a:buFont typeface="+mj-lt"/>
              <a:buAutoNum type="alphaUcPeriod"/>
            </a:pPr>
            <a:r>
              <a:rPr lang="en-US" sz="3400" dirty="0" err="1"/>
              <a:t>Subpoint</a:t>
            </a:r>
            <a:endParaRPr lang="en-US" sz="3400" dirty="0"/>
          </a:p>
          <a:p>
            <a:pPr marL="914400" lvl="1" indent="-457200">
              <a:spcAft>
                <a:spcPts val="600"/>
              </a:spcAft>
              <a:buClr>
                <a:schemeClr val="accent5"/>
              </a:buClr>
              <a:buSzPct val="100000"/>
              <a:buFont typeface="+mj-lt"/>
              <a:buAutoNum type="alphaUcPeriod"/>
            </a:pPr>
            <a:r>
              <a:rPr lang="en-US" sz="3400" dirty="0" err="1" smtClean="0"/>
              <a:t>Subpoint</a:t>
            </a:r>
            <a:endParaRPr lang="en-US" sz="3400" dirty="0"/>
          </a:p>
        </p:txBody>
      </p:sp>
      <p:sp>
        <p:nvSpPr>
          <p:cNvPr id="3" name="Title 2"/>
          <p:cNvSpPr>
            <a:spLocks noGrp="1"/>
          </p:cNvSpPr>
          <p:nvPr>
            <p:ph type="title"/>
          </p:nvPr>
        </p:nvSpPr>
        <p:spPr/>
        <p:txBody>
          <a:bodyPr/>
          <a:lstStyle/>
          <a:p>
            <a:r>
              <a:rPr lang="en-US" dirty="0" smtClean="0"/>
              <a:t>Visual Framework</a:t>
            </a:r>
            <a:endParaRPr lang="en-US" dirty="0"/>
          </a:p>
        </p:txBody>
      </p:sp>
    </p:spTree>
    <p:extLst>
      <p:ext uri="{BB962C8B-B14F-4D97-AF65-F5344CB8AC3E}">
        <p14:creationId xmlns:p14="http://schemas.microsoft.com/office/powerpoint/2010/main" val="560276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APS 12e Theme">
  <a:themeElements>
    <a:clrScheme name="APS 12e Colors 2">
      <a:dk1>
        <a:sysClr val="windowText" lastClr="000000"/>
      </a:dk1>
      <a:lt1>
        <a:sysClr val="window" lastClr="FFFFFF"/>
      </a:lt1>
      <a:dk2>
        <a:srgbClr val="404040"/>
      </a:dk2>
      <a:lt2>
        <a:srgbClr val="EEECE1"/>
      </a:lt2>
      <a:accent1>
        <a:srgbClr val="006991"/>
      </a:accent1>
      <a:accent2>
        <a:srgbClr val="0084B8"/>
      </a:accent2>
      <a:accent3>
        <a:srgbClr val="009EDD"/>
      </a:accent3>
      <a:accent4>
        <a:srgbClr val="E5A812"/>
      </a:accent4>
      <a:accent5>
        <a:srgbClr val="595959"/>
      </a:accent5>
      <a:accent6>
        <a:srgbClr val="910100"/>
      </a:accent6>
      <a:hlink>
        <a:srgbClr val="003F58"/>
      </a:hlink>
      <a:folHlink>
        <a:srgbClr val="6A02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1307</TotalTime>
  <Words>457</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Gill Sans MT</vt:lpstr>
      <vt:lpstr>Lucida Grande</vt:lpstr>
      <vt:lpstr>Myriad Pro</vt:lpstr>
      <vt:lpstr>Wingdings</vt:lpstr>
      <vt:lpstr>APS 12e Theme</vt:lpstr>
      <vt:lpstr>PowerPoint Presentation</vt:lpstr>
      <vt:lpstr>Full Sentence Outline Contents</vt:lpstr>
      <vt:lpstr>Full Sentence Outline Contents</vt:lpstr>
      <vt:lpstr>Full Sentence Outline Contents</vt:lpstr>
      <vt:lpstr>Full Sentence Outline Contents</vt:lpstr>
      <vt:lpstr>Full Sentence Outline Illustration</vt:lpstr>
      <vt:lpstr>Preparation Outline</vt:lpstr>
      <vt:lpstr>Visual Framework</vt:lpstr>
      <vt:lpstr>Visual Framework</vt:lpstr>
      <vt:lpstr>Reference List</vt:lpstr>
      <vt:lpstr>Speaking Outline</vt:lpstr>
      <vt:lpstr>Speaking Outline</vt:lpstr>
      <vt:lpstr>Speaking Outline</vt:lpstr>
      <vt:lpstr>Speaking Outline</vt:lpstr>
    </vt:vector>
  </TitlesOfParts>
  <Company>Vanderbilt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Stob</dc:creator>
  <cp:lastModifiedBy>Veronica Koehn</cp:lastModifiedBy>
  <cp:revision>63</cp:revision>
  <dcterms:created xsi:type="dcterms:W3CDTF">2014-06-17T18:43:31Z</dcterms:created>
  <dcterms:modified xsi:type="dcterms:W3CDTF">2015-12-02T00:55:41Z</dcterms:modified>
</cp:coreProperties>
</file>