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0" r:id="rId3"/>
    <p:sldId id="259" r:id="rId4"/>
    <p:sldId id="260" r:id="rId5"/>
    <p:sldId id="285" r:id="rId6"/>
    <p:sldId id="289" r:id="rId7"/>
    <p:sldId id="286" r:id="rId8"/>
    <p:sldId id="287" r:id="rId9"/>
    <p:sldId id="268" r:id="rId10"/>
    <p:sldId id="288" r:id="rId11"/>
    <p:sldId id="273" r:id="rId12"/>
    <p:sldId id="291" r:id="rId13"/>
    <p:sldId id="275" r:id="rId14"/>
    <p:sldId id="277" r:id="rId15"/>
    <p:sldId id="279" r:id="rId16"/>
    <p:sldId id="281" r:id="rId17"/>
    <p:sldId id="28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812"/>
    <a:srgbClr val="008BC2"/>
    <a:srgbClr val="0083B7"/>
    <a:srgbClr val="009AD7"/>
    <a:srgbClr val="0099D5"/>
    <a:srgbClr val="0084B8"/>
    <a:srgbClr val="F6F6F6"/>
    <a:srgbClr val="DE9911"/>
    <a:srgbClr val="0069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9" autoAdjust="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 Diagonal Corner Rectangle 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1" name="Straight Connector 10"/>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p:nvPr>
        </p:nvSpPr>
        <p:spPr>
          <a:xfrm>
            <a:off x="1026336" y="1628775"/>
            <a:ext cx="7772580" cy="4746583"/>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8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6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3pPr>
            <a:lvl4pPr marL="1828800" indent="-457200">
              <a:spcBef>
                <a:spcPts val="0"/>
              </a:spcBef>
              <a:spcAft>
                <a:spcPts val="2400"/>
              </a:spcAft>
              <a:buClr>
                <a:schemeClr val="accent4"/>
              </a:buClr>
              <a:buSzPct val="80000"/>
              <a:buFont typeface="Wingdings" charset="2"/>
              <a:buChar char="§"/>
              <a:defRPr sz="4200">
                <a:solidFill>
                  <a:schemeClr val="accent5"/>
                </a:solidFill>
                <a:latin typeface="+mn-lt"/>
                <a:cs typeface="Myriad Pro"/>
              </a:defRPr>
            </a:lvl4pPr>
            <a:lvl5pPr marL="1828800" indent="0">
              <a:spcBef>
                <a:spcPts val="0"/>
              </a:spcBef>
              <a:spcAft>
                <a:spcPts val="2400"/>
              </a:spcAft>
              <a:buClr>
                <a:schemeClr val="accent4"/>
              </a:buClr>
              <a:buSzPct val="70000"/>
              <a:buFont typeface="Lucida Grande"/>
              <a:buNone/>
              <a:defRPr sz="4000">
                <a:solidFill>
                  <a:schemeClr val="accent5"/>
                </a:solidFill>
                <a:latin typeface="+mn-lt"/>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784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Slide">
    <p:spTree>
      <p:nvGrpSpPr>
        <p:cNvPr id="1" name=""/>
        <p:cNvGrpSpPr/>
        <p:nvPr/>
      </p:nvGrpSpPr>
      <p:grpSpPr>
        <a:xfrm>
          <a:off x="0" y="0"/>
          <a:ext cx="0" cy="0"/>
          <a:chOff x="0" y="0"/>
          <a:chExt cx="0" cy="0"/>
        </a:xfrm>
      </p:grpSpPr>
      <p:sp>
        <p:nvSpPr>
          <p:cNvPr id="3" name="Rectangle 2"/>
          <p:cNvSpPr/>
          <p:nvPr userDrawn="1"/>
        </p:nvSpPr>
        <p:spPr>
          <a:xfrm>
            <a:off x="232" y="5434665"/>
            <a:ext cx="9151888" cy="14374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9149826" cy="27657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flipH="1">
            <a:off x="168042" y="3776528"/>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a:off x="766444" y="3776528"/>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Diagonal Corner Rectangle 6"/>
          <p:cNvSpPr/>
          <p:nvPr userDrawn="1"/>
        </p:nvSpPr>
        <p:spPr>
          <a:xfrm flipH="1">
            <a:off x="767606" y="4365198"/>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541278" y="3721656"/>
            <a:ext cx="7555259" cy="1101559"/>
          </a:xfrm>
          <a:prstGeom prst="rect">
            <a:avLst/>
          </a:prstGeom>
          <a:noFill/>
        </p:spPr>
        <p:txBody>
          <a:bodyPr wrap="square" lIns="0" tIns="0" rIns="0" bIns="0" rtlCol="0" anchor="ctr" anchorCtr="0">
            <a:noAutofit/>
          </a:bodyPr>
          <a:lstStyle/>
          <a:p>
            <a:r>
              <a:rPr lang="en-US" sz="5400" b="1" dirty="0" smtClean="0">
                <a:ln w="6350" cmpd="sng">
                  <a:solidFill>
                    <a:schemeClr val="tx1"/>
                  </a:solidFill>
                </a:ln>
                <a:solidFill>
                  <a:schemeClr val="tx1">
                    <a:lumMod val="75000"/>
                    <a:lumOff val="25000"/>
                  </a:schemeClr>
                </a:solidFill>
                <a:latin typeface="+mj-lt"/>
                <a:cs typeface="Myriad Pro"/>
              </a:rPr>
              <a:t>Organizing the Speech</a:t>
            </a:r>
            <a:endParaRPr lang="en-US" sz="5400" b="1" dirty="0">
              <a:ln w="6350" cmpd="sng">
                <a:solidFill>
                  <a:schemeClr val="tx1"/>
                </a:solidFill>
              </a:ln>
              <a:solidFill>
                <a:schemeClr val="tx1">
                  <a:lumMod val="75000"/>
                  <a:lumOff val="25000"/>
                </a:schemeClr>
              </a:solidFill>
              <a:latin typeface="+mj-lt"/>
              <a:cs typeface="Myriad Pro"/>
            </a:endParaRPr>
          </a:p>
        </p:txBody>
      </p:sp>
      <p:cxnSp>
        <p:nvCxnSpPr>
          <p:cNvPr id="9" name="Straight Connector 8"/>
          <p:cNvCxnSpPr/>
          <p:nvPr userDrawn="1"/>
        </p:nvCxnSpPr>
        <p:spPr>
          <a:xfrm>
            <a:off x="1489963" y="4882482"/>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1" name="Straight Connector 10"/>
          <p:cNvCxnSpPr/>
          <p:nvPr userDrawn="1"/>
        </p:nvCxnSpPr>
        <p:spPr>
          <a:xfrm>
            <a:off x="1489963" y="3776528"/>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560517" y="2972873"/>
            <a:ext cx="7555259" cy="780681"/>
          </a:xfrm>
          <a:prstGeom prst="rect">
            <a:avLst/>
          </a:prstGeom>
          <a:noFill/>
        </p:spPr>
        <p:txBody>
          <a:bodyPr wrap="square" lIns="0" tIns="0" rIns="0" bIns="0" rtlCol="0" anchor="ctr" anchorCtr="0">
            <a:noAutofit/>
          </a:bodyPr>
          <a:lstStyle/>
          <a:p>
            <a:r>
              <a:rPr lang="en-US" sz="3300" b="1" i="1" dirty="0" smtClean="0">
                <a:ln w="6350" cmpd="sng">
                  <a:noFill/>
                </a:ln>
                <a:solidFill>
                  <a:schemeClr val="accent5"/>
                </a:solidFill>
                <a:latin typeface="+mj-lt"/>
                <a:cs typeface="Myriad Pro"/>
              </a:rPr>
              <a:t>The Art of Public Speaking </a:t>
            </a:r>
            <a:r>
              <a:rPr lang="en-US" sz="3300" b="1" dirty="0" smtClean="0">
                <a:ln w="6350" cmpd="sng">
                  <a:noFill/>
                </a:ln>
                <a:solidFill>
                  <a:schemeClr val="accent5"/>
                </a:solidFill>
                <a:latin typeface="+mj-lt"/>
                <a:cs typeface="Myriad Pro"/>
              </a:rPr>
              <a:t>• </a:t>
            </a:r>
            <a:r>
              <a:rPr lang="en-US" sz="3300" b="1" dirty="0" smtClean="0">
                <a:ln w="6350" cmpd="sng">
                  <a:noFill/>
                </a:ln>
                <a:solidFill>
                  <a:schemeClr val="tx2"/>
                </a:solidFill>
                <a:latin typeface="+mj-lt"/>
                <a:cs typeface="Myriad Pro"/>
              </a:rPr>
              <a:t>Chapter 9</a:t>
            </a:r>
            <a:endParaRPr lang="en-US" sz="3300" b="1" dirty="0">
              <a:ln w="6350" cmpd="sng">
                <a:noFill/>
              </a:ln>
              <a:solidFill>
                <a:schemeClr val="tx2"/>
              </a:solidFill>
              <a:latin typeface="+mj-lt"/>
              <a:cs typeface="Myriad Pro"/>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873" y="169756"/>
            <a:ext cx="689856" cy="689856"/>
          </a:xfrm>
          <a:prstGeom prst="rect">
            <a:avLst/>
          </a:prstGeom>
        </p:spPr>
      </p:pic>
    </p:spTree>
    <p:extLst>
      <p:ext uri="{BB962C8B-B14F-4D97-AF65-F5344CB8AC3E}">
        <p14:creationId xmlns:p14="http://schemas.microsoft.com/office/powerpoint/2010/main" val="426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49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3" name="Rectangle 2"/>
          <p:cNvSpPr/>
          <p:nvPr userDrawn="1"/>
        </p:nvSpPr>
        <p:spPr>
          <a:xfrm>
            <a:off x="-1" y="0"/>
            <a:ext cx="9156700" cy="68707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0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p:nvPr>
        </p:nvSpPr>
        <p:spPr>
          <a:xfrm>
            <a:off x="1477133" y="1628776"/>
            <a:ext cx="7437244" cy="4720928"/>
          </a:xfrm>
          <a:prstGeom prst="rect">
            <a:avLst/>
          </a:prstGeom>
        </p:spPr>
        <p:txBody>
          <a:bodyPr vert="horz"/>
          <a:lstStyle>
            <a:lvl1pPr marL="0" indent="0">
              <a:spcBef>
                <a:spcPts val="0"/>
              </a:spcBef>
              <a:spcAft>
                <a:spcPts val="2400"/>
              </a:spcAft>
              <a:buClr>
                <a:schemeClr val="accent4"/>
              </a:buClr>
              <a:buSzPct val="70000"/>
              <a:buFontTx/>
              <a:buNone/>
              <a:defRPr sz="4800">
                <a:solidFill>
                  <a:schemeClr val="accent5"/>
                </a:solidFill>
                <a:latin typeface="+mn-lt"/>
                <a:cs typeface="Myriad Pro"/>
              </a:defRPr>
            </a:lvl1pPr>
            <a:lvl2pPr marL="457200" indent="0">
              <a:spcBef>
                <a:spcPts val="0"/>
              </a:spcBef>
              <a:spcAft>
                <a:spcPts val="2400"/>
              </a:spcAft>
              <a:buClr>
                <a:schemeClr val="accent4"/>
              </a:buClr>
              <a:buSzPct val="70000"/>
              <a:buFontTx/>
              <a:buNone/>
              <a:defRPr sz="4600">
                <a:solidFill>
                  <a:schemeClr val="accent5"/>
                </a:solidFill>
                <a:latin typeface="+mn-lt"/>
                <a:cs typeface="Myriad Pro"/>
              </a:defRPr>
            </a:lvl2pPr>
            <a:lvl3pPr marL="914400" indent="0">
              <a:spcBef>
                <a:spcPts val="0"/>
              </a:spcBef>
              <a:spcAft>
                <a:spcPts val="2400"/>
              </a:spcAft>
              <a:buClr>
                <a:schemeClr val="accent4"/>
              </a:buClr>
              <a:buSzPct val="70000"/>
              <a:buFontTx/>
              <a:buNone/>
              <a:defRPr sz="4400">
                <a:solidFill>
                  <a:schemeClr val="accent5"/>
                </a:solidFill>
                <a:latin typeface="+mn-lt"/>
                <a:cs typeface="Myriad Pro"/>
              </a:defRPr>
            </a:lvl3pPr>
            <a:lvl4pPr marL="1371600" indent="0">
              <a:spcBef>
                <a:spcPts val="0"/>
              </a:spcBef>
              <a:spcAft>
                <a:spcPts val="2400"/>
              </a:spcAft>
              <a:buClr>
                <a:schemeClr val="accent4"/>
              </a:buClr>
              <a:buSzPct val="70000"/>
              <a:buFontTx/>
              <a:buNone/>
              <a:defRPr sz="4200">
                <a:solidFill>
                  <a:schemeClr val="accent5"/>
                </a:solidFill>
                <a:latin typeface="+mn-lt"/>
                <a:cs typeface="Myriad Pro"/>
              </a:defRPr>
            </a:lvl4pPr>
            <a:lvl5pPr marL="1828800" indent="0">
              <a:spcBef>
                <a:spcPts val="0"/>
              </a:spcBef>
              <a:spcAft>
                <a:spcPts val="2400"/>
              </a:spcAft>
              <a:buClr>
                <a:schemeClr val="accent4"/>
              </a:buClr>
              <a:buSzPct val="70000"/>
              <a:buFontTx/>
              <a:buNone/>
              <a:defRPr sz="4000">
                <a:solidFill>
                  <a:schemeClr val="accent5"/>
                </a:solidFill>
                <a:latin typeface="+mn-lt"/>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71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Bulle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3"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7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026335" y="1526496"/>
            <a:ext cx="3746122" cy="483569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86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38646" y="1526496"/>
            <a:ext cx="3333809" cy="483569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56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5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Image Below">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89962" y="1359733"/>
            <a:ext cx="7246712" cy="1500840"/>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buClr>
                <a:schemeClr val="accent4"/>
              </a:buClr>
              <a:buSzPct val="70000"/>
              <a:buFontTx/>
              <a:buNone/>
              <a:defRPr sz="3600">
                <a:solidFill>
                  <a:schemeClr val="accent5"/>
                </a:solidFill>
                <a:latin typeface="Myriad Pro"/>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p:txBody>
      </p:sp>
      <p:sp>
        <p:nvSpPr>
          <p:cNvPr id="12" name="Picture Placeholder 12"/>
          <p:cNvSpPr>
            <a:spLocks noGrp="1"/>
          </p:cNvSpPr>
          <p:nvPr>
            <p:ph type="pic" sz="quarter" idx="11"/>
          </p:nvPr>
        </p:nvSpPr>
        <p:spPr>
          <a:xfrm>
            <a:off x="1964643" y="3014502"/>
            <a:ext cx="6096000" cy="3302000"/>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1" name="Rectangle 20"/>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27" name="Straight Connector 26"/>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31" name="Media Placeholder 30"/>
          <p:cNvSpPr>
            <a:spLocks noGrp="1"/>
          </p:cNvSpPr>
          <p:nvPr>
            <p:ph type="media" sz="quarter" idx="10"/>
          </p:nvPr>
        </p:nvSpPr>
        <p:spPr>
          <a:xfrm>
            <a:off x="770763" y="1630799"/>
            <a:ext cx="8128000" cy="4572000"/>
          </a:xfrm>
          <a:prstGeom prst="rect">
            <a:avLst/>
          </a:prstGeom>
          <a:ln w="12700" cmpd="sng">
            <a:solidFill>
              <a:schemeClr val="tx2"/>
            </a:solidFill>
          </a:ln>
        </p:spPr>
        <p:txBody>
          <a:bodyPr vert="horz"/>
          <a:lstStyle/>
          <a:p>
            <a:endParaRPr lang="en-US"/>
          </a:p>
        </p:txBody>
      </p:sp>
      <p:sp>
        <p:nvSpPr>
          <p:cNvPr id="38" name="TextBox 37"/>
          <p:cNvSpPr txBox="1"/>
          <p:nvPr userDrawn="1"/>
        </p:nvSpPr>
        <p:spPr>
          <a:xfrm>
            <a:off x="770763" y="6230556"/>
            <a:ext cx="8128000" cy="248436"/>
          </a:xfrm>
          <a:prstGeom prst="rect">
            <a:avLst/>
          </a:prstGeom>
          <a:noFill/>
        </p:spPr>
        <p:txBody>
          <a:bodyPr wrap="square" rtlCol="0">
            <a:spAutoFit/>
          </a:bodyPr>
          <a:lstStyle/>
          <a:p>
            <a:pPr algn="ctr"/>
            <a:r>
              <a:rPr lang="en-US" sz="1000" dirty="0" smtClean="0">
                <a:solidFill>
                  <a:srgbClr val="000000"/>
                </a:solidFill>
                <a:latin typeface="+mn-lt"/>
                <a:cs typeface="Myriad Pro"/>
              </a:rPr>
              <a:t>(click</a:t>
            </a:r>
            <a:r>
              <a:rPr lang="en-US" sz="1000" baseline="0" dirty="0" smtClean="0">
                <a:solidFill>
                  <a:srgbClr val="000000"/>
                </a:solidFill>
                <a:latin typeface="+mn-lt"/>
                <a:cs typeface="Myriad Pro"/>
              </a:rPr>
              <a:t> above to play)</a:t>
            </a:r>
            <a:endParaRPr lang="en-US" sz="1000" dirty="0">
              <a:solidFill>
                <a:srgbClr val="000000"/>
              </a:solidFill>
              <a:latin typeface="+mn-lt"/>
              <a:cs typeface="Myriad Pro"/>
            </a:endParaRP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86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rge">
    <p:spTree>
      <p:nvGrpSpPr>
        <p:cNvPr id="1" name=""/>
        <p:cNvGrpSpPr/>
        <p:nvPr/>
      </p:nvGrpSpPr>
      <p:grpSpPr>
        <a:xfrm>
          <a:off x="0" y="0"/>
          <a:ext cx="0" cy="0"/>
          <a:chOff x="0" y="0"/>
          <a:chExt cx="0" cy="0"/>
        </a:xfrm>
      </p:grpSpPr>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5" name="Straight Connector 4"/>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7" name="Round Diagonal Corner Rectangle 6"/>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 Diagonal Corner Rectangle 7"/>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 Diagonal Corner Rectangle 8"/>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Picture Placeholder 13"/>
          <p:cNvSpPr>
            <a:spLocks noGrp="1"/>
          </p:cNvSpPr>
          <p:nvPr>
            <p:ph type="pic" sz="quarter" idx="11"/>
          </p:nvPr>
        </p:nvSpPr>
        <p:spPr>
          <a:xfrm>
            <a:off x="770841" y="1630363"/>
            <a:ext cx="8128000" cy="4572000"/>
          </a:xfrm>
          <a:prstGeom prst="rect">
            <a:avLst/>
          </a:prstGeom>
          <a:ln w="12700" cmpd="sng">
            <a:solidFill>
              <a:schemeClr val="tx2"/>
            </a:solidFill>
          </a:ln>
        </p:spPr>
        <p:txBody>
          <a:bodyPr vert="horz"/>
          <a:lstStyle/>
          <a:p>
            <a:endParaRPr lang="en-US"/>
          </a:p>
        </p:txBody>
      </p:sp>
    </p:spTree>
    <p:extLst>
      <p:ext uri="{BB962C8B-B14F-4D97-AF65-F5344CB8AC3E}">
        <p14:creationId xmlns:p14="http://schemas.microsoft.com/office/powerpoint/2010/main" val="145111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149736"/>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58" r:id="rId3"/>
    <p:sldLayoutId id="2147483659" r:id="rId4"/>
    <p:sldLayoutId id="2147483664" r:id="rId5"/>
    <p:sldLayoutId id="2147483663" r:id="rId6"/>
    <p:sldLayoutId id="2147483665" r:id="rId7"/>
    <p:sldLayoutId id="2147483660" r:id="rId8"/>
    <p:sldLayoutId id="2147483666" r:id="rId9"/>
    <p:sldLayoutId id="2147483656" r:id="rId10"/>
    <p:sldLayoutId id="2147483655" r:id="rId11"/>
    <p:sldLayoutId id="214748366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94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646" y="230642"/>
            <a:ext cx="7654037" cy="1143000"/>
          </a:xfrm>
        </p:spPr>
        <p:txBody>
          <a:bodyPr>
            <a:normAutofit/>
          </a:bodyPr>
          <a:lstStyle/>
          <a:p>
            <a:r>
              <a:rPr lang="en-US" sz="5300" spc="-150" dirty="0" smtClean="0"/>
              <a:t>Problem-Solution Order</a:t>
            </a:r>
            <a:endParaRPr lang="en-US" sz="5300" spc="-150" dirty="0"/>
          </a:p>
        </p:txBody>
      </p:sp>
      <p:sp>
        <p:nvSpPr>
          <p:cNvPr id="3" name="Text Placeholder 2"/>
          <p:cNvSpPr>
            <a:spLocks noGrp="1"/>
          </p:cNvSpPr>
          <p:nvPr>
            <p:ph type="body" sz="quarter" idx="10"/>
          </p:nvPr>
        </p:nvSpPr>
        <p:spPr>
          <a:xfrm>
            <a:off x="889000" y="1628775"/>
            <a:ext cx="7871816" cy="4746583"/>
          </a:xfrm>
        </p:spPr>
        <p:txBody>
          <a:bodyPr/>
          <a:lstStyle/>
          <a:p>
            <a:pPr marL="571500" indent="-571500" fontAlgn="t">
              <a:buSzPct val="100000"/>
              <a:buFont typeface="+mj-lt"/>
              <a:buAutoNum type="romanUcPeriod"/>
            </a:pPr>
            <a:r>
              <a:rPr lang="en-US" sz="4400" dirty="0"/>
              <a:t>Puppy mills are a serious problem across the United States.</a:t>
            </a:r>
          </a:p>
          <a:p>
            <a:pPr marL="571500" indent="-571500" fontAlgn="t">
              <a:buSzPct val="100000"/>
              <a:buFont typeface="+mj-lt"/>
              <a:buAutoNum type="romanUcPeriod"/>
            </a:pPr>
            <a:r>
              <a:rPr lang="en-US" sz="4400" dirty="0"/>
              <a:t>Solving the problem requires legislation and individual initiative</a:t>
            </a:r>
            <a:r>
              <a:rPr lang="en-US" sz="4400" dirty="0" smtClean="0"/>
              <a:t>.</a:t>
            </a:r>
            <a:endParaRPr lang="en-US" sz="4400" dirty="0"/>
          </a:p>
        </p:txBody>
      </p:sp>
    </p:spTree>
    <p:extLst>
      <p:ext uri="{BB962C8B-B14F-4D97-AF65-F5344CB8AC3E}">
        <p14:creationId xmlns:p14="http://schemas.microsoft.com/office/powerpoint/2010/main" val="3123950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Main Points</a:t>
            </a:r>
            <a:endParaRPr lang="en-US" dirty="0"/>
          </a:p>
        </p:txBody>
      </p:sp>
      <p:sp>
        <p:nvSpPr>
          <p:cNvPr id="3" name="Text Placeholder 2"/>
          <p:cNvSpPr>
            <a:spLocks noGrp="1"/>
          </p:cNvSpPr>
          <p:nvPr>
            <p:ph type="body" sz="quarter" idx="10"/>
          </p:nvPr>
        </p:nvSpPr>
        <p:spPr/>
        <p:txBody>
          <a:bodyPr/>
          <a:lstStyle/>
          <a:p>
            <a:r>
              <a:rPr lang="en-US" dirty="0"/>
              <a:t>Keep points separate</a:t>
            </a:r>
          </a:p>
          <a:p>
            <a:r>
              <a:rPr lang="en-US" dirty="0"/>
              <a:t>Try for same pattern of wording</a:t>
            </a:r>
          </a:p>
          <a:p>
            <a:r>
              <a:rPr lang="en-US" dirty="0"/>
              <a:t>Balance time devoted to </a:t>
            </a:r>
            <a:r>
              <a:rPr lang="en-US" dirty="0" smtClean="0"/>
              <a:t>each</a:t>
            </a:r>
            <a:endParaRPr lang="en-US" dirty="0"/>
          </a:p>
        </p:txBody>
      </p:sp>
    </p:spTree>
    <p:extLst>
      <p:ext uri="{BB962C8B-B14F-4D97-AF65-F5344CB8AC3E}">
        <p14:creationId xmlns:p14="http://schemas.microsoft.com/office/powerpoint/2010/main" val="3416890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Materials</a:t>
            </a:r>
            <a:endParaRPr lang="en-US" dirty="0"/>
          </a:p>
        </p:txBody>
      </p:sp>
      <p:sp>
        <p:nvSpPr>
          <p:cNvPr id="3" name="Text Placeholder 2"/>
          <p:cNvSpPr>
            <a:spLocks noGrp="1"/>
          </p:cNvSpPr>
          <p:nvPr>
            <p:ph type="body" sz="quarter" idx="10"/>
          </p:nvPr>
        </p:nvSpPr>
        <p:spPr/>
        <p:txBody>
          <a:bodyPr/>
          <a:lstStyle/>
          <a:p>
            <a:r>
              <a:rPr lang="en-US" sz="3200" dirty="0" smtClean="0"/>
              <a:t>As is covered in the research lecture, you need to find credible support for your sources.</a:t>
            </a:r>
          </a:p>
          <a:p>
            <a:r>
              <a:rPr lang="en-US" sz="3200" dirty="0" smtClean="0"/>
              <a:t>The support lecture explains different types of support</a:t>
            </a:r>
          </a:p>
          <a:p>
            <a:r>
              <a:rPr lang="en-US" sz="3200" dirty="0" smtClean="0"/>
              <a:t>Try to have a variety of support forms and credible research throughout your speech</a:t>
            </a:r>
            <a:endParaRPr lang="en-US" sz="3200" dirty="0"/>
          </a:p>
        </p:txBody>
      </p:sp>
    </p:spTree>
    <p:extLst>
      <p:ext uri="{BB962C8B-B14F-4D97-AF65-F5344CB8AC3E}">
        <p14:creationId xmlns:p14="http://schemas.microsoft.com/office/powerpoint/2010/main" val="179910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Word or phrase connecting </a:t>
            </a:r>
            <a:r>
              <a:rPr lang="en-US" sz="3200" dirty="0" smtClean="0"/>
              <a:t>ideas</a:t>
            </a:r>
          </a:p>
          <a:p>
            <a:pPr marL="685800" indent="-685800">
              <a:buFont typeface="Arial" panose="020B0604020202020204" pitchFamily="34" charset="0"/>
              <a:buChar char="•"/>
            </a:pPr>
            <a:r>
              <a:rPr lang="en-US" sz="3200" dirty="0" smtClean="0"/>
              <a:t>Transitions</a:t>
            </a:r>
          </a:p>
          <a:p>
            <a:pPr marL="685800" indent="-685800">
              <a:buFont typeface="Arial" panose="020B0604020202020204" pitchFamily="34" charset="0"/>
              <a:buChar char="•"/>
            </a:pPr>
            <a:r>
              <a:rPr lang="en-US" sz="3200" dirty="0" smtClean="0"/>
              <a:t>Internal Preview/Internal Summary</a:t>
            </a:r>
          </a:p>
          <a:p>
            <a:pPr marL="685800" indent="-685800">
              <a:buFont typeface="Arial" panose="020B0604020202020204" pitchFamily="34" charset="0"/>
              <a:buChar char="•"/>
            </a:pPr>
            <a:r>
              <a:rPr lang="en-US" sz="3200" dirty="0" smtClean="0"/>
              <a:t>(signposts are not used as often in formal speeches as they can result in </a:t>
            </a:r>
            <a:r>
              <a:rPr lang="en-US" sz="3200" smtClean="0"/>
              <a:t>lax transitions) </a:t>
            </a:r>
            <a:endParaRPr lang="en-US" sz="3200" dirty="0" smtClean="0"/>
          </a:p>
        </p:txBody>
      </p:sp>
      <p:sp>
        <p:nvSpPr>
          <p:cNvPr id="3" name="Title 2"/>
          <p:cNvSpPr>
            <a:spLocks noGrp="1"/>
          </p:cNvSpPr>
          <p:nvPr>
            <p:ph type="title"/>
          </p:nvPr>
        </p:nvSpPr>
        <p:spPr/>
        <p:txBody>
          <a:bodyPr/>
          <a:lstStyle/>
          <a:p>
            <a:r>
              <a:rPr lang="en-US" dirty="0" smtClean="0"/>
              <a:t>Connective</a:t>
            </a:r>
            <a:endParaRPr lang="en-US" dirty="0"/>
          </a:p>
        </p:txBody>
      </p:sp>
    </p:spTree>
    <p:extLst>
      <p:ext uri="{BB962C8B-B14F-4D97-AF65-F5344CB8AC3E}">
        <p14:creationId xmlns:p14="http://schemas.microsoft.com/office/powerpoint/2010/main" val="770916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000" dirty="0"/>
              <a:t>Indicates speaker has finished one thought &amp; is moving to </a:t>
            </a:r>
            <a:r>
              <a:rPr lang="en-US" sz="3000" dirty="0" smtClean="0"/>
              <a:t>another</a:t>
            </a:r>
          </a:p>
          <a:p>
            <a:r>
              <a:rPr lang="en-US" sz="3000" dirty="0"/>
              <a:t>“</a:t>
            </a:r>
            <a:r>
              <a:rPr lang="en-US" sz="3000" u="sng" dirty="0"/>
              <a:t>I have spoken so far of</a:t>
            </a:r>
            <a:r>
              <a:rPr lang="en-US" sz="3000" dirty="0"/>
              <a:t> Cesar Chavez the community organizer, </a:t>
            </a:r>
            <a:r>
              <a:rPr lang="en-US" sz="3000" u="sng" dirty="0"/>
              <a:t>but it was his</a:t>
            </a:r>
            <a:r>
              <a:rPr lang="en-US" sz="3000" dirty="0"/>
              <a:t> work as a labor leader that truly etched his name into American history</a:t>
            </a:r>
            <a:r>
              <a:rPr lang="en-US" sz="3000" dirty="0" smtClean="0"/>
              <a:t>.”</a:t>
            </a:r>
          </a:p>
          <a:p>
            <a:r>
              <a:rPr lang="en-US" sz="3000" dirty="0" smtClean="0"/>
              <a:t>The speaker has finished talking about the community organization part of the speech and is moving on to the labor leader part.</a:t>
            </a:r>
          </a:p>
          <a:p>
            <a:endParaRPr lang="en-US" sz="3200" dirty="0"/>
          </a:p>
          <a:p>
            <a:endParaRPr lang="en-US" dirty="0"/>
          </a:p>
        </p:txBody>
      </p:sp>
      <p:sp>
        <p:nvSpPr>
          <p:cNvPr id="3" name="Title 2"/>
          <p:cNvSpPr>
            <a:spLocks noGrp="1"/>
          </p:cNvSpPr>
          <p:nvPr>
            <p:ph type="title"/>
          </p:nvPr>
        </p:nvSpPr>
        <p:spPr/>
        <p:txBody>
          <a:bodyPr/>
          <a:lstStyle/>
          <a:p>
            <a:r>
              <a:rPr lang="en-US" dirty="0" smtClean="0"/>
              <a:t>Transition</a:t>
            </a:r>
            <a:endParaRPr lang="en-US" dirty="0"/>
          </a:p>
        </p:txBody>
      </p:sp>
    </p:spTree>
    <p:extLst>
      <p:ext uri="{BB962C8B-B14F-4D97-AF65-F5344CB8AC3E}">
        <p14:creationId xmlns:p14="http://schemas.microsoft.com/office/powerpoint/2010/main" val="1494591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000" dirty="0"/>
              <a:t>Statement in body indicating what speaker will discuss </a:t>
            </a:r>
            <a:r>
              <a:rPr lang="en-US" sz="3000" dirty="0" smtClean="0"/>
              <a:t>next</a:t>
            </a:r>
          </a:p>
          <a:p>
            <a:r>
              <a:rPr lang="en-US" sz="3000" dirty="0"/>
              <a:t>“In discussing how Asian Americans have been stereotyped in the mass media, we’ll look </a:t>
            </a:r>
            <a:r>
              <a:rPr lang="en-US" sz="3000" u="sng" dirty="0"/>
              <a:t>first</a:t>
            </a:r>
            <a:r>
              <a:rPr lang="en-US" sz="3000" dirty="0"/>
              <a:t> at the origins of the problem and </a:t>
            </a:r>
            <a:r>
              <a:rPr lang="en-US" sz="3000" u="sng" dirty="0"/>
              <a:t>second</a:t>
            </a:r>
            <a:r>
              <a:rPr lang="en-US" sz="3000" dirty="0"/>
              <a:t> at its continuing impact today</a:t>
            </a:r>
            <a:r>
              <a:rPr lang="en-US" sz="3000" dirty="0" smtClean="0"/>
              <a:t>.”</a:t>
            </a:r>
            <a:endParaRPr lang="en-US" sz="3000" dirty="0"/>
          </a:p>
          <a:p>
            <a:r>
              <a:rPr lang="en-US" sz="3000" dirty="0" smtClean="0"/>
              <a:t>The speaker’s next subtopic has two sub-subtopics, the origin and the current impact.</a:t>
            </a:r>
            <a:endParaRPr lang="en-US" sz="3000" dirty="0"/>
          </a:p>
        </p:txBody>
      </p:sp>
      <p:sp>
        <p:nvSpPr>
          <p:cNvPr id="3" name="Title 2"/>
          <p:cNvSpPr>
            <a:spLocks noGrp="1"/>
          </p:cNvSpPr>
          <p:nvPr>
            <p:ph type="title"/>
          </p:nvPr>
        </p:nvSpPr>
        <p:spPr/>
        <p:txBody>
          <a:bodyPr/>
          <a:lstStyle/>
          <a:p>
            <a:r>
              <a:rPr lang="en-US" dirty="0" smtClean="0"/>
              <a:t>Internal Preview</a:t>
            </a:r>
            <a:endParaRPr lang="en-US" dirty="0"/>
          </a:p>
        </p:txBody>
      </p:sp>
    </p:spTree>
    <p:extLst>
      <p:ext uri="{BB962C8B-B14F-4D97-AF65-F5344CB8AC3E}">
        <p14:creationId xmlns:p14="http://schemas.microsoft.com/office/powerpoint/2010/main" val="2053644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Statement in body summarizing preceding point(s</a:t>
            </a:r>
            <a:r>
              <a:rPr lang="en-US" sz="3200" dirty="0" smtClean="0"/>
              <a:t>)</a:t>
            </a:r>
          </a:p>
          <a:p>
            <a:r>
              <a:rPr lang="en-US" sz="3200" dirty="0"/>
              <a:t>“In short, palm reading is an ancient art. Developed in China more than five thousand years ago, it was practiced in classical Greece and Rome, flourished during the Middle Ages, survived the Industrial Revolution, and remains popular today in many parts of the world.”</a:t>
            </a:r>
          </a:p>
          <a:p>
            <a:endParaRPr lang="en-US" dirty="0"/>
          </a:p>
        </p:txBody>
      </p:sp>
      <p:sp>
        <p:nvSpPr>
          <p:cNvPr id="3" name="Title 2"/>
          <p:cNvSpPr>
            <a:spLocks noGrp="1"/>
          </p:cNvSpPr>
          <p:nvPr>
            <p:ph type="title"/>
          </p:nvPr>
        </p:nvSpPr>
        <p:spPr/>
        <p:txBody>
          <a:bodyPr/>
          <a:lstStyle/>
          <a:p>
            <a:r>
              <a:rPr lang="en-US" dirty="0" smtClean="0"/>
              <a:t>Internal Summary</a:t>
            </a:r>
            <a:endParaRPr lang="en-US" dirty="0"/>
          </a:p>
        </p:txBody>
      </p:sp>
    </p:spTree>
    <p:extLst>
      <p:ext uri="{BB962C8B-B14F-4D97-AF65-F5344CB8AC3E}">
        <p14:creationId xmlns:p14="http://schemas.microsoft.com/office/powerpoint/2010/main" val="260905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51733" y="1590676"/>
            <a:ext cx="7437244" cy="4720928"/>
          </a:xfrm>
        </p:spPr>
        <p:txBody>
          <a:bodyPr/>
          <a:lstStyle/>
          <a:p>
            <a:r>
              <a:rPr lang="en-US" sz="3000" dirty="0" smtClean="0"/>
              <a:t>An effective transition has the summary and preview built in and is often less wordy.  </a:t>
            </a:r>
          </a:p>
          <a:p>
            <a:r>
              <a:rPr lang="en-US" sz="3000" dirty="0" smtClean="0"/>
              <a:t>Looking at the Cesar Chavez example above, the author had a brief summary and a preview of what was coming next.  Unless you have a compelling reason to elaborate, the brief summary/preview transition, shown in the Chavez example and in the sample speech posted elsewhere, should work fine.</a:t>
            </a:r>
            <a:endParaRPr lang="en-US" sz="3000" dirty="0"/>
          </a:p>
        </p:txBody>
      </p:sp>
      <p:sp>
        <p:nvSpPr>
          <p:cNvPr id="3" name="Title 2"/>
          <p:cNvSpPr>
            <a:spLocks noGrp="1"/>
          </p:cNvSpPr>
          <p:nvPr>
            <p:ph type="title"/>
          </p:nvPr>
        </p:nvSpPr>
        <p:spPr/>
        <p:txBody>
          <a:bodyPr/>
          <a:lstStyle/>
          <a:p>
            <a:r>
              <a:rPr lang="en-US" dirty="0" smtClean="0"/>
              <a:t>A Brief Head’s Up</a:t>
            </a:r>
            <a:endParaRPr lang="en-US" dirty="0"/>
          </a:p>
        </p:txBody>
      </p:sp>
    </p:spTree>
    <p:extLst>
      <p:ext uri="{BB962C8B-B14F-4D97-AF65-F5344CB8AC3E}">
        <p14:creationId xmlns:p14="http://schemas.microsoft.com/office/powerpoint/2010/main" val="2468848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Where to Find Example</a:t>
            </a:r>
            <a:endParaRPr lang="en-US" sz="4400" dirty="0"/>
          </a:p>
        </p:txBody>
      </p:sp>
      <p:sp>
        <p:nvSpPr>
          <p:cNvPr id="3" name="Text Placeholder 2"/>
          <p:cNvSpPr>
            <a:spLocks noGrp="1"/>
          </p:cNvSpPr>
          <p:nvPr>
            <p:ph type="body" sz="quarter" idx="10"/>
          </p:nvPr>
        </p:nvSpPr>
        <p:spPr/>
        <p:txBody>
          <a:bodyPr/>
          <a:lstStyle/>
          <a:p>
            <a:r>
              <a:rPr lang="en-US" sz="3000" dirty="0" smtClean="0"/>
              <a:t>While this slideshow and the introduction/conclusion slideshow will share terms and brief examples, a full example is included as a separate file</a:t>
            </a:r>
          </a:p>
          <a:p>
            <a:r>
              <a:rPr lang="en-US" sz="3000" dirty="0" smtClean="0"/>
              <a:t>All parts are labeled on a sample speech, an outline is included, and, if you follow the organization pattern on the sample, you should do great!</a:t>
            </a:r>
          </a:p>
          <a:p>
            <a:r>
              <a:rPr lang="en-US" sz="3000" dirty="0" smtClean="0"/>
              <a:t>Go to the “Sample Speech” Folder</a:t>
            </a:r>
            <a:endParaRPr lang="en-US" sz="3000" dirty="0"/>
          </a:p>
        </p:txBody>
      </p:sp>
    </p:spTree>
    <p:extLst>
      <p:ext uri="{BB962C8B-B14F-4D97-AF65-F5344CB8AC3E}">
        <p14:creationId xmlns:p14="http://schemas.microsoft.com/office/powerpoint/2010/main" val="386949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Aft>
                <a:spcPts val="1200"/>
              </a:spcAft>
            </a:pPr>
            <a:r>
              <a:rPr lang="en-US" sz="2400" dirty="0"/>
              <a:t>Organizing speech to achieve particular result with particular </a:t>
            </a:r>
            <a:r>
              <a:rPr lang="en-US" sz="2400" dirty="0" smtClean="0"/>
              <a:t>audience</a:t>
            </a:r>
          </a:p>
          <a:p>
            <a:pPr marL="457200" indent="-457200">
              <a:spcAft>
                <a:spcPts val="1200"/>
              </a:spcAft>
              <a:buFont typeface="Arial" panose="020B0604020202020204" pitchFamily="34" charset="0"/>
              <a:buChar char="•"/>
            </a:pPr>
            <a:r>
              <a:rPr lang="en-US" sz="2400" u="sng" dirty="0" smtClean="0"/>
              <a:t>Demonstrative Speeches:</a:t>
            </a:r>
            <a:r>
              <a:rPr lang="en-US" sz="2400" dirty="0" smtClean="0"/>
              <a:t> Often rely on chronological order (due to steps)</a:t>
            </a:r>
          </a:p>
          <a:p>
            <a:pPr marL="457200" indent="-457200">
              <a:spcAft>
                <a:spcPts val="1200"/>
              </a:spcAft>
              <a:buFont typeface="Arial" panose="020B0604020202020204" pitchFamily="34" charset="0"/>
              <a:buChar char="•"/>
            </a:pPr>
            <a:r>
              <a:rPr lang="en-US" sz="2400" u="sng" dirty="0" smtClean="0"/>
              <a:t>Informative Speeches:</a:t>
            </a:r>
            <a:r>
              <a:rPr lang="en-US" sz="2400" dirty="0" smtClean="0"/>
              <a:t> Often use topical, though chronological, cause-effect, and spatial can work, too, depending on the topic</a:t>
            </a:r>
          </a:p>
          <a:p>
            <a:pPr marL="457200" indent="-457200">
              <a:spcAft>
                <a:spcPts val="1200"/>
              </a:spcAft>
              <a:buFont typeface="Arial" panose="020B0604020202020204" pitchFamily="34" charset="0"/>
              <a:buChar char="•"/>
            </a:pPr>
            <a:r>
              <a:rPr lang="en-US" sz="2400" u="sng" dirty="0" smtClean="0"/>
              <a:t>Persuasive Speeches:</a:t>
            </a:r>
            <a:r>
              <a:rPr lang="en-US" sz="2400" dirty="0" smtClean="0"/>
              <a:t> May use Monroe’s (depending on instructor preference), but problem-solution, comparative advantage, cause-effect, and refutation are all options, too</a:t>
            </a:r>
            <a:endParaRPr lang="en-US" sz="2400" u="sng" dirty="0" smtClean="0"/>
          </a:p>
          <a:p>
            <a:endParaRPr lang="en-US" dirty="0"/>
          </a:p>
        </p:txBody>
      </p:sp>
      <p:sp>
        <p:nvSpPr>
          <p:cNvPr id="3" name="Title 2"/>
          <p:cNvSpPr>
            <a:spLocks noGrp="1"/>
          </p:cNvSpPr>
          <p:nvPr>
            <p:ph type="title"/>
          </p:nvPr>
        </p:nvSpPr>
        <p:spPr>
          <a:xfrm>
            <a:off x="1438646" y="205242"/>
            <a:ext cx="7654037" cy="1143000"/>
          </a:xfrm>
        </p:spPr>
        <p:txBody>
          <a:bodyPr>
            <a:normAutofit/>
          </a:bodyPr>
          <a:lstStyle/>
          <a:p>
            <a:r>
              <a:rPr lang="en-US" sz="5400" dirty="0" smtClean="0"/>
              <a:t>Strategic Organization</a:t>
            </a:r>
            <a:endParaRPr lang="en-US" sz="5400" dirty="0"/>
          </a:p>
        </p:txBody>
      </p:sp>
    </p:spTree>
    <p:extLst>
      <p:ext uri="{BB962C8B-B14F-4D97-AF65-F5344CB8AC3E}">
        <p14:creationId xmlns:p14="http://schemas.microsoft.com/office/powerpoint/2010/main" val="2091468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Text Placeholder 2"/>
          <p:cNvSpPr>
            <a:spLocks noGrp="1"/>
          </p:cNvSpPr>
          <p:nvPr>
            <p:ph type="body" sz="quarter" idx="10"/>
          </p:nvPr>
        </p:nvSpPr>
        <p:spPr/>
        <p:txBody>
          <a:bodyPr/>
          <a:lstStyle/>
          <a:p>
            <a:r>
              <a:rPr lang="en-US" sz="3400" dirty="0"/>
              <a:t>Major points developed in body of </a:t>
            </a:r>
            <a:r>
              <a:rPr lang="en-US" sz="3400" dirty="0" smtClean="0"/>
              <a:t>speech</a:t>
            </a:r>
          </a:p>
          <a:p>
            <a:pPr lvl="1"/>
            <a:r>
              <a:rPr lang="en-US" sz="3400" dirty="0" smtClean="0"/>
              <a:t>These will be outline in the preview of main points (covered in the introduction lecture)</a:t>
            </a:r>
            <a:endParaRPr lang="en-US" sz="3400" dirty="0"/>
          </a:p>
          <a:p>
            <a:r>
              <a:rPr lang="en-US" sz="3400" dirty="0"/>
              <a:t>Most speeches have </a:t>
            </a:r>
            <a:r>
              <a:rPr lang="en-US" sz="3400" dirty="0" smtClean="0"/>
              <a:t>2-4 main points</a:t>
            </a:r>
            <a:endParaRPr lang="en-US" sz="3400" dirty="0"/>
          </a:p>
        </p:txBody>
      </p:sp>
    </p:spTree>
    <p:extLst>
      <p:ext uri="{BB962C8B-B14F-4D97-AF65-F5344CB8AC3E}">
        <p14:creationId xmlns:p14="http://schemas.microsoft.com/office/powerpoint/2010/main" val="311381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900" dirty="0" smtClean="0"/>
              <a:t>Chronological Order</a:t>
            </a:r>
            <a:endParaRPr lang="en-US" sz="5900" dirty="0"/>
          </a:p>
        </p:txBody>
      </p:sp>
      <p:sp>
        <p:nvSpPr>
          <p:cNvPr id="4" name="Text Placeholder 3"/>
          <p:cNvSpPr>
            <a:spLocks noGrp="1"/>
          </p:cNvSpPr>
          <p:nvPr>
            <p:ph type="body" sz="quarter" idx="10"/>
          </p:nvPr>
        </p:nvSpPr>
        <p:spPr/>
        <p:txBody>
          <a:bodyPr/>
          <a:lstStyle/>
          <a:p>
            <a:pPr marL="0" indent="0" fontAlgn="t">
              <a:buSzPct val="100000"/>
              <a:buNone/>
            </a:pPr>
            <a:r>
              <a:rPr lang="en-US" sz="3000" dirty="0" smtClean="0"/>
              <a:t>The speech is organized in time-order.</a:t>
            </a:r>
          </a:p>
          <a:p>
            <a:pPr marL="571500" indent="-571500" fontAlgn="t">
              <a:buSzPct val="100000"/>
              <a:buFont typeface="+mj-lt"/>
              <a:buAutoNum type="romanUcPeriod"/>
            </a:pPr>
            <a:r>
              <a:rPr lang="en-US" sz="3000" dirty="0" smtClean="0"/>
              <a:t>Building </a:t>
            </a:r>
            <a:r>
              <a:rPr lang="en-US" sz="3000" dirty="0"/>
              <a:t>of the Great Wall began during the Qin dynasty of 221–206 B.C.</a:t>
            </a:r>
          </a:p>
          <a:p>
            <a:pPr marL="571500" indent="-571500" fontAlgn="t">
              <a:buSzPct val="100000"/>
              <a:buFont typeface="+mj-lt"/>
              <a:buAutoNum type="romanUcPeriod"/>
            </a:pPr>
            <a:r>
              <a:rPr lang="en-US" sz="3000" dirty="0"/>
              <a:t>New sections of the Great Wall were added during the Han dynasty of 206 B.C.–220 A.D.</a:t>
            </a:r>
          </a:p>
          <a:p>
            <a:pPr marL="571500" indent="-571500" fontAlgn="t">
              <a:buSzPct val="100000"/>
              <a:buFont typeface="+mj-lt"/>
              <a:buAutoNum type="romanUcPeriod"/>
            </a:pPr>
            <a:r>
              <a:rPr lang="en-US" sz="3000" dirty="0"/>
              <a:t>The Great Wall was completed during the Ming dynasty of 1368–1644</a:t>
            </a:r>
            <a:r>
              <a:rPr lang="en-US" sz="3000" dirty="0" smtClean="0"/>
              <a:t>.</a:t>
            </a:r>
            <a:endParaRPr lang="en-US" sz="3000" dirty="0"/>
          </a:p>
        </p:txBody>
      </p:sp>
    </p:spTree>
    <p:extLst>
      <p:ext uri="{BB962C8B-B14F-4D97-AF65-F5344CB8AC3E}">
        <p14:creationId xmlns:p14="http://schemas.microsoft.com/office/powerpoint/2010/main" val="3260681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Topical Order</a:t>
            </a:r>
            <a:endParaRPr lang="en-US" dirty="0"/>
          </a:p>
        </p:txBody>
      </p:sp>
      <p:sp>
        <p:nvSpPr>
          <p:cNvPr id="3" name="Text Placeholder 2"/>
          <p:cNvSpPr>
            <a:spLocks noGrp="1"/>
          </p:cNvSpPr>
          <p:nvPr>
            <p:ph type="body" sz="quarter" idx="10"/>
          </p:nvPr>
        </p:nvSpPr>
        <p:spPr>
          <a:xfrm>
            <a:off x="977900" y="1628775"/>
            <a:ext cx="7897216" cy="4746583"/>
          </a:xfrm>
        </p:spPr>
        <p:txBody>
          <a:bodyPr/>
          <a:lstStyle/>
          <a:p>
            <a:pPr marL="0" indent="0" fontAlgn="t">
              <a:buSzPct val="100000"/>
              <a:buNone/>
            </a:pPr>
            <a:r>
              <a:rPr lang="en-US" sz="2800" dirty="0" smtClean="0"/>
              <a:t>Main points divide topic into logical, consistent subtopics</a:t>
            </a:r>
          </a:p>
          <a:p>
            <a:pPr marL="571500" indent="-571500" fontAlgn="t">
              <a:buSzPct val="100000"/>
              <a:buFont typeface="+mj-lt"/>
              <a:buAutoNum type="romanUcPeriod"/>
            </a:pPr>
            <a:r>
              <a:rPr lang="en-US" sz="2800" dirty="0" smtClean="0"/>
              <a:t>As </a:t>
            </a:r>
            <a:r>
              <a:rPr lang="en-US" sz="2800" dirty="0"/>
              <a:t>an entertainer, Josephine Baker captivated audiences in Europe and America.</a:t>
            </a:r>
          </a:p>
          <a:p>
            <a:pPr marL="571500" indent="-571500" fontAlgn="t">
              <a:buSzPct val="100000"/>
              <a:buFont typeface="+mj-lt"/>
              <a:buAutoNum type="romanUcPeriod"/>
            </a:pPr>
            <a:r>
              <a:rPr lang="en-US" sz="2800" dirty="0"/>
              <a:t>As a spy, Baker gathered information on Nazi activities in France during World War II.</a:t>
            </a:r>
          </a:p>
          <a:p>
            <a:pPr marL="571500" indent="-571500" fontAlgn="t">
              <a:buSzPct val="100000"/>
              <a:buFont typeface="+mj-lt"/>
              <a:buAutoNum type="romanUcPeriod"/>
            </a:pPr>
            <a:r>
              <a:rPr lang="en-US" sz="2800" dirty="0"/>
              <a:t>As a civil rights activist, Baker worked for racial equality on a variety of fronts</a:t>
            </a:r>
            <a:r>
              <a:rPr lang="en-US" sz="2800" dirty="0" smtClean="0"/>
              <a:t>.</a:t>
            </a:r>
            <a:endParaRPr lang="en-US" sz="2800" dirty="0"/>
          </a:p>
        </p:txBody>
      </p:sp>
    </p:spTree>
    <p:extLst>
      <p:ext uri="{BB962C8B-B14F-4D97-AF65-F5344CB8AC3E}">
        <p14:creationId xmlns:p14="http://schemas.microsoft.com/office/powerpoint/2010/main" val="3040180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Order</a:t>
            </a:r>
            <a:endParaRPr lang="en-US" dirty="0"/>
          </a:p>
        </p:txBody>
      </p:sp>
      <p:sp>
        <p:nvSpPr>
          <p:cNvPr id="3" name="Text Placeholder 2"/>
          <p:cNvSpPr>
            <a:spLocks noGrp="1"/>
          </p:cNvSpPr>
          <p:nvPr>
            <p:ph type="body" sz="quarter" idx="10"/>
          </p:nvPr>
        </p:nvSpPr>
        <p:spPr>
          <a:xfrm>
            <a:off x="927100" y="1628775"/>
            <a:ext cx="7871816" cy="4746583"/>
          </a:xfrm>
        </p:spPr>
        <p:txBody>
          <a:bodyPr/>
          <a:lstStyle/>
          <a:p>
            <a:pPr marL="0" indent="0" fontAlgn="t">
              <a:spcAft>
                <a:spcPts val="1800"/>
              </a:spcAft>
              <a:buSzPct val="100000"/>
              <a:buNone/>
            </a:pPr>
            <a:r>
              <a:rPr lang="en-US" sz="2800" dirty="0"/>
              <a:t>Main points follow directional </a:t>
            </a:r>
            <a:r>
              <a:rPr lang="en-US" sz="2800" dirty="0" smtClean="0"/>
              <a:t>pattern</a:t>
            </a:r>
          </a:p>
          <a:p>
            <a:pPr marL="571500" indent="-571500" fontAlgn="t">
              <a:spcAft>
                <a:spcPts val="1800"/>
              </a:spcAft>
              <a:buSzPct val="100000"/>
              <a:buFont typeface="+mj-lt"/>
              <a:buAutoNum type="romanUcPeriod"/>
            </a:pPr>
            <a:r>
              <a:rPr lang="en-US" sz="2800" dirty="0" smtClean="0"/>
              <a:t>At </a:t>
            </a:r>
            <a:r>
              <a:rPr lang="en-US" sz="2800" dirty="0"/>
              <a:t>the center of a hurricane is the calm, cloud-free eye.</a:t>
            </a:r>
          </a:p>
          <a:p>
            <a:pPr marL="571500" indent="-571500" fontAlgn="t">
              <a:spcAft>
                <a:spcPts val="1800"/>
              </a:spcAft>
              <a:buSzPct val="100000"/>
              <a:buFont typeface="+mj-lt"/>
              <a:buAutoNum type="romanUcPeriod"/>
            </a:pPr>
            <a:r>
              <a:rPr lang="en-US" sz="2800" dirty="0"/>
              <a:t>Surrounding the eye is the </a:t>
            </a:r>
            <a:r>
              <a:rPr lang="en-US" sz="2800" dirty="0" err="1"/>
              <a:t>eyewall</a:t>
            </a:r>
            <a:r>
              <a:rPr lang="en-US" sz="2800" dirty="0"/>
              <a:t>, </a:t>
            </a:r>
            <a:br>
              <a:rPr lang="en-US" sz="2800" dirty="0"/>
            </a:br>
            <a:r>
              <a:rPr lang="en-US" sz="2800" dirty="0"/>
              <a:t>a dense ring of clouds that produces the most intense wind and rainfall.</a:t>
            </a:r>
          </a:p>
          <a:p>
            <a:pPr marL="571500" indent="-571500" fontAlgn="t">
              <a:spcAft>
                <a:spcPts val="1800"/>
              </a:spcAft>
              <a:buSzPct val="100000"/>
              <a:buFont typeface="+mj-lt"/>
              <a:buAutoNum type="romanUcPeriod"/>
            </a:pPr>
            <a:r>
              <a:rPr lang="en-US" sz="2800" dirty="0"/>
              <a:t>Rotating around the </a:t>
            </a:r>
            <a:r>
              <a:rPr lang="en-US" sz="2800" dirty="0" err="1"/>
              <a:t>eyewall</a:t>
            </a:r>
            <a:r>
              <a:rPr lang="en-US" sz="2800" dirty="0"/>
              <a:t> are large bands of clouds and precipitation called spiral rain bands</a:t>
            </a:r>
            <a:r>
              <a:rPr lang="en-US" sz="2800" dirty="0" smtClean="0"/>
              <a:t>.</a:t>
            </a:r>
            <a:endParaRPr lang="en-US" sz="2800" dirty="0"/>
          </a:p>
        </p:txBody>
      </p:sp>
    </p:spTree>
    <p:extLst>
      <p:ext uri="{BB962C8B-B14F-4D97-AF65-F5344CB8AC3E}">
        <p14:creationId xmlns:p14="http://schemas.microsoft.com/office/powerpoint/2010/main" val="2967336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Order</a:t>
            </a:r>
            <a:endParaRPr lang="en-US" dirty="0"/>
          </a:p>
        </p:txBody>
      </p:sp>
      <p:sp>
        <p:nvSpPr>
          <p:cNvPr id="3" name="Text Placeholder 2"/>
          <p:cNvSpPr>
            <a:spLocks noGrp="1"/>
          </p:cNvSpPr>
          <p:nvPr>
            <p:ph type="body" sz="quarter" idx="10"/>
          </p:nvPr>
        </p:nvSpPr>
        <p:spPr>
          <a:xfrm>
            <a:off x="939800" y="1628775"/>
            <a:ext cx="7884516" cy="4746583"/>
          </a:xfrm>
        </p:spPr>
        <p:txBody>
          <a:bodyPr/>
          <a:lstStyle/>
          <a:p>
            <a:pPr marL="0" indent="0" fontAlgn="t">
              <a:buSzPct val="100000"/>
              <a:buNone/>
            </a:pPr>
            <a:r>
              <a:rPr lang="en-US" sz="3400" dirty="0" smtClean="0"/>
              <a:t>Main points show a cause-effect relationship</a:t>
            </a:r>
          </a:p>
          <a:p>
            <a:pPr marL="571500" indent="-571500" fontAlgn="t">
              <a:buSzPct val="100000"/>
              <a:buFont typeface="+mj-lt"/>
              <a:buAutoNum type="romanUcPeriod"/>
            </a:pPr>
            <a:r>
              <a:rPr lang="en-US" sz="3400" dirty="0" smtClean="0"/>
              <a:t>The </a:t>
            </a:r>
            <a:r>
              <a:rPr lang="en-US" sz="3400" dirty="0"/>
              <a:t>U.S. aviation system faces a growing shortage of qualified air-traffic controllers.</a:t>
            </a:r>
          </a:p>
          <a:p>
            <a:pPr marL="571500" indent="-571500" fontAlgn="t">
              <a:buSzPct val="100000"/>
              <a:buFont typeface="+mj-lt"/>
              <a:buAutoNum type="romanUcPeriod"/>
            </a:pPr>
            <a:r>
              <a:rPr lang="en-US" sz="3400" dirty="0"/>
              <a:t>If this shortage continues, it will create serious problems for airline safety</a:t>
            </a:r>
            <a:r>
              <a:rPr lang="en-US" sz="3400" dirty="0" smtClean="0"/>
              <a:t>.</a:t>
            </a:r>
            <a:endParaRPr lang="en-US" sz="3400" dirty="0"/>
          </a:p>
        </p:txBody>
      </p:sp>
    </p:spTree>
    <p:extLst>
      <p:ext uri="{BB962C8B-B14F-4D97-AF65-F5344CB8AC3E}">
        <p14:creationId xmlns:p14="http://schemas.microsoft.com/office/powerpoint/2010/main" val="2547545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646" y="230642"/>
            <a:ext cx="7654037" cy="1143000"/>
          </a:xfrm>
        </p:spPr>
        <p:txBody>
          <a:bodyPr>
            <a:normAutofit/>
          </a:bodyPr>
          <a:lstStyle/>
          <a:p>
            <a:r>
              <a:rPr lang="en-US" sz="5300" spc="-150" dirty="0" smtClean="0"/>
              <a:t>Problem-Solution Order</a:t>
            </a:r>
            <a:endParaRPr lang="en-US" sz="5300" spc="-150" dirty="0"/>
          </a:p>
        </p:txBody>
      </p:sp>
      <p:sp>
        <p:nvSpPr>
          <p:cNvPr id="3" name="Text Placeholder 2"/>
          <p:cNvSpPr>
            <a:spLocks noGrp="1"/>
          </p:cNvSpPr>
          <p:nvPr>
            <p:ph type="body" sz="quarter" idx="10"/>
          </p:nvPr>
        </p:nvSpPr>
        <p:spPr/>
        <p:txBody>
          <a:bodyPr/>
          <a:lstStyle/>
          <a:p>
            <a:r>
              <a:rPr lang="en-US" dirty="0"/>
              <a:t>First main point: </a:t>
            </a:r>
            <a:r>
              <a:rPr lang="en-US" dirty="0" smtClean="0"/>
              <a:t/>
            </a:r>
            <a:br>
              <a:rPr lang="en-US" dirty="0" smtClean="0"/>
            </a:br>
            <a:r>
              <a:rPr lang="en-US" dirty="0" smtClean="0"/>
              <a:t>The </a:t>
            </a:r>
            <a:r>
              <a:rPr lang="en-US" dirty="0"/>
              <a:t>problem</a:t>
            </a:r>
          </a:p>
          <a:p>
            <a:r>
              <a:rPr lang="en-US" dirty="0"/>
              <a:t>Second main point: </a:t>
            </a:r>
            <a:r>
              <a:rPr lang="en-US" dirty="0" smtClean="0"/>
              <a:t/>
            </a:r>
            <a:br>
              <a:rPr lang="en-US" dirty="0" smtClean="0"/>
            </a:br>
            <a:r>
              <a:rPr lang="en-US" dirty="0" smtClean="0"/>
              <a:t>The solution</a:t>
            </a:r>
            <a:endParaRPr lang="en-US" dirty="0"/>
          </a:p>
        </p:txBody>
      </p:sp>
    </p:spTree>
    <p:extLst>
      <p:ext uri="{BB962C8B-B14F-4D97-AF65-F5344CB8AC3E}">
        <p14:creationId xmlns:p14="http://schemas.microsoft.com/office/powerpoint/2010/main" val="822323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APS 12e Theme">
  <a:themeElements>
    <a:clrScheme name="APS 12e Colors 2">
      <a:dk1>
        <a:sysClr val="windowText" lastClr="000000"/>
      </a:dk1>
      <a:lt1>
        <a:sysClr val="window" lastClr="FFFFFF"/>
      </a:lt1>
      <a:dk2>
        <a:srgbClr val="404040"/>
      </a:dk2>
      <a:lt2>
        <a:srgbClr val="EEECE1"/>
      </a:lt2>
      <a:accent1>
        <a:srgbClr val="006991"/>
      </a:accent1>
      <a:accent2>
        <a:srgbClr val="0084B8"/>
      </a:accent2>
      <a:accent3>
        <a:srgbClr val="009EDD"/>
      </a:accent3>
      <a:accent4>
        <a:srgbClr val="E5A812"/>
      </a:accent4>
      <a:accent5>
        <a:srgbClr val="595959"/>
      </a:accent5>
      <a:accent6>
        <a:srgbClr val="910100"/>
      </a:accent6>
      <a:hlink>
        <a:srgbClr val="003F58"/>
      </a:hlink>
      <a:folHlink>
        <a:srgbClr val="6A02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1333</TotalTime>
  <Words>721</Words>
  <Application>Microsoft Office PowerPoint</Application>
  <PresentationFormat>On-screen Show (4:3)</PresentationFormat>
  <Paragraphs>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Gill Sans MT</vt:lpstr>
      <vt:lpstr>Lucida Grande</vt:lpstr>
      <vt:lpstr>Myriad Pro</vt:lpstr>
      <vt:lpstr>Wingdings</vt:lpstr>
      <vt:lpstr>APS 12e Theme</vt:lpstr>
      <vt:lpstr>PowerPoint Presentation</vt:lpstr>
      <vt:lpstr>Where to Find Example</vt:lpstr>
      <vt:lpstr>Strategic Organization</vt:lpstr>
      <vt:lpstr>Main Points</vt:lpstr>
      <vt:lpstr>Chronological Order</vt:lpstr>
      <vt:lpstr>Topical Order</vt:lpstr>
      <vt:lpstr>Spatial Order</vt:lpstr>
      <vt:lpstr>Causal Order</vt:lpstr>
      <vt:lpstr>Problem-Solution Order</vt:lpstr>
      <vt:lpstr>Problem-Solution Order</vt:lpstr>
      <vt:lpstr>Tips for Main Points</vt:lpstr>
      <vt:lpstr>Supporting Materials</vt:lpstr>
      <vt:lpstr>Connective</vt:lpstr>
      <vt:lpstr>Transition</vt:lpstr>
      <vt:lpstr>Internal Preview</vt:lpstr>
      <vt:lpstr>Internal Summary</vt:lpstr>
      <vt:lpstr>A Brief Head’s Up</vt:lpstr>
    </vt:vector>
  </TitlesOfParts>
  <Company>Vanderbilt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Stob</dc:creator>
  <cp:lastModifiedBy>Veronica Koehn</cp:lastModifiedBy>
  <cp:revision>73</cp:revision>
  <dcterms:created xsi:type="dcterms:W3CDTF">2014-06-17T18:43:31Z</dcterms:created>
  <dcterms:modified xsi:type="dcterms:W3CDTF">2015-11-29T20:57:54Z</dcterms:modified>
</cp:coreProperties>
</file>