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6"/>
  </p:notesMasterIdLst>
  <p:sldIdLst>
    <p:sldId id="256" r:id="rId2"/>
    <p:sldId id="257" r:id="rId3"/>
    <p:sldId id="478" r:id="rId4"/>
    <p:sldId id="490" r:id="rId5"/>
    <p:sldId id="491" r:id="rId6"/>
    <p:sldId id="492" r:id="rId7"/>
    <p:sldId id="493" r:id="rId8"/>
    <p:sldId id="494" r:id="rId9"/>
    <p:sldId id="495" r:id="rId10"/>
    <p:sldId id="496" r:id="rId11"/>
    <p:sldId id="497" r:id="rId12"/>
    <p:sldId id="498" r:id="rId13"/>
    <p:sldId id="499" r:id="rId14"/>
    <p:sldId id="500" r:id="rId15"/>
    <p:sldId id="501" r:id="rId16"/>
    <p:sldId id="502" r:id="rId17"/>
    <p:sldId id="503" r:id="rId18"/>
    <p:sldId id="504" r:id="rId19"/>
    <p:sldId id="505" r:id="rId20"/>
    <p:sldId id="506" r:id="rId21"/>
    <p:sldId id="507" r:id="rId22"/>
    <p:sldId id="508"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467" r:id="rId62"/>
    <p:sldId id="488" r:id="rId63"/>
    <p:sldId id="489" r:id="rId64"/>
    <p:sldId id="264" r:id="rId65"/>
  </p:sldIdLst>
  <p:sldSz cx="9144000" cy="6858000" type="screen4x3"/>
  <p:notesSz cx="70866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52">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 initials="P"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4" autoAdjust="0"/>
  </p:normalViewPr>
  <p:slideViewPr>
    <p:cSldViewPr snapToGrid="0">
      <p:cViewPr varScale="1">
        <p:scale>
          <a:sx n="93" d="100"/>
          <a:sy n="93" d="100"/>
        </p:scale>
        <p:origin x="-1944" y="-1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02" y="-84"/>
      </p:cViewPr>
      <p:guideLst>
        <p:guide orient="horz" pos="2952"/>
        <p:guide pos="22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notesMaster" Target="notesMasters/notesMaster1.xml"/><Relationship Id="rId67" Type="http://schemas.openxmlformats.org/officeDocument/2006/relationships/printerSettings" Target="printerSettings/printerSettings1.bin"/><Relationship Id="rId68" Type="http://schemas.openxmlformats.org/officeDocument/2006/relationships/commentAuthors" Target="commentAuthors.xml"/><Relationship Id="rId69" Type="http://schemas.openxmlformats.org/officeDocument/2006/relationships/presProps" Target="pres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686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idx="1"/>
          </p:nvPr>
        </p:nvSpPr>
        <p:spPr>
          <a:xfrm>
            <a:off x="4014100" y="0"/>
            <a:ext cx="3070860" cy="468630"/>
          </a:xfrm>
          <a:prstGeom prst="rect">
            <a:avLst/>
          </a:prstGeom>
        </p:spPr>
        <p:txBody>
          <a:bodyPr vert="horz" lIns="94046" tIns="47023" rIns="94046" bIns="47023" rtlCol="0"/>
          <a:lstStyle>
            <a:lvl1pPr algn="r">
              <a:defRPr sz="1200"/>
            </a:lvl1pPr>
          </a:lstStyle>
          <a:p>
            <a:fld id="{BA1C3222-B412-4ABB-89D4-2A6AB69FE23C}" type="datetimeFigureOut">
              <a:rPr lang="en-US" smtClean="0"/>
              <a:pPr/>
              <a:t>3/3/17</a:t>
            </a:fld>
            <a:endParaRPr lang="en-US" dirty="0"/>
          </a:p>
        </p:txBody>
      </p:sp>
      <p:sp>
        <p:nvSpPr>
          <p:cNvPr id="4" name="Slide Image Placeholder 3"/>
          <p:cNvSpPr>
            <a:spLocks noGrp="1" noRot="1" noChangeAspect="1"/>
          </p:cNvSpPr>
          <p:nvPr>
            <p:ph type="sldImg" idx="2"/>
          </p:nvPr>
        </p:nvSpPr>
        <p:spPr>
          <a:xfrm>
            <a:off x="1200150" y="703263"/>
            <a:ext cx="4686300" cy="3514725"/>
          </a:xfrm>
          <a:prstGeom prst="rect">
            <a:avLst/>
          </a:prstGeom>
          <a:noFill/>
          <a:ln w="12700">
            <a:solidFill>
              <a:prstClr val="black"/>
            </a:solidFill>
          </a:ln>
        </p:spPr>
        <p:txBody>
          <a:bodyPr vert="horz" lIns="94046" tIns="47023" rIns="94046" bIns="47023" rtlCol="0" anchor="ctr"/>
          <a:lstStyle/>
          <a:p>
            <a:endParaRPr lang="en-US" dirty="0"/>
          </a:p>
        </p:txBody>
      </p:sp>
      <p:sp>
        <p:nvSpPr>
          <p:cNvPr id="5" name="Notes Placeholder 4"/>
          <p:cNvSpPr>
            <a:spLocks noGrp="1"/>
          </p:cNvSpPr>
          <p:nvPr>
            <p:ph type="body" sz="quarter" idx="3"/>
          </p:nvPr>
        </p:nvSpPr>
        <p:spPr>
          <a:xfrm>
            <a:off x="708660" y="4451985"/>
            <a:ext cx="5669280" cy="4217670"/>
          </a:xfrm>
          <a:prstGeom prst="rect">
            <a:avLst/>
          </a:prstGeom>
        </p:spPr>
        <p:txBody>
          <a:bodyPr vert="horz" lIns="94046" tIns="47023" rIns="94046" bIns="470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02343"/>
            <a:ext cx="3070860" cy="468630"/>
          </a:xfrm>
          <a:prstGeom prst="rect">
            <a:avLst/>
          </a:prstGeom>
        </p:spPr>
        <p:txBody>
          <a:bodyPr vert="horz" lIns="94046" tIns="47023" rIns="94046" bIns="470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14100" y="8902343"/>
            <a:ext cx="3070860" cy="468630"/>
          </a:xfrm>
          <a:prstGeom prst="rect">
            <a:avLst/>
          </a:prstGeom>
        </p:spPr>
        <p:txBody>
          <a:bodyPr vert="horz" lIns="94046" tIns="47023" rIns="94046" bIns="47023" rtlCol="0" anchor="b"/>
          <a:lstStyle>
            <a:lvl1pPr algn="r">
              <a:defRPr sz="1200"/>
            </a:lvl1pPr>
          </a:lstStyle>
          <a:p>
            <a:fld id="{E75B6552-A50C-44EE-8B6A-2A4E0DCBE81F}" type="slidenum">
              <a:rPr lang="en-US" smtClean="0"/>
              <a:pPr/>
              <a:t>‹#›</a:t>
            </a:fld>
            <a:endParaRPr lang="en-US" dirty="0"/>
          </a:p>
        </p:txBody>
      </p:sp>
    </p:spTree>
    <p:extLst>
      <p:ext uri="{BB962C8B-B14F-4D97-AF65-F5344CB8AC3E}">
        <p14:creationId xmlns:p14="http://schemas.microsoft.com/office/powerpoint/2010/main" val="57978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a:t>
            </a:fld>
            <a:endParaRPr lang="en-US" dirty="0"/>
          </a:p>
        </p:txBody>
      </p:sp>
    </p:spTree>
    <p:extLst>
      <p:ext uri="{BB962C8B-B14F-4D97-AF65-F5344CB8AC3E}">
        <p14:creationId xmlns:p14="http://schemas.microsoft.com/office/powerpoint/2010/main" val="112345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52</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53</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54</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55</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56</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57</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58</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Running the </a:t>
            </a:r>
            <a:r>
              <a:rPr lang="en-US" sz="1200" kern="1200" dirty="0" err="1" smtClean="0">
                <a:solidFill>
                  <a:schemeClr val="tx1"/>
                </a:solidFill>
                <a:effectLst/>
                <a:latin typeface="+mn-lt"/>
                <a:ea typeface="+mn-ea"/>
                <a:cs typeface="+mn-cs"/>
              </a:rPr>
              <a:t>ps</a:t>
            </a:r>
            <a:r>
              <a:rPr lang="en-US" sz="1200" kern="1200" dirty="0" smtClean="0">
                <a:solidFill>
                  <a:schemeClr val="tx1"/>
                </a:solidFill>
                <a:effectLst/>
                <a:latin typeface="+mn-lt"/>
                <a:ea typeface="+mn-ea"/>
                <a:cs typeface="+mn-cs"/>
              </a:rPr>
              <a:t> command in Windows PowerShell</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59</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60</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61</a:t>
            </a:fld>
            <a:endParaRPr lang="en-US" dirty="0"/>
          </a:p>
        </p:txBody>
      </p:sp>
    </p:spTree>
    <p:extLst>
      <p:ext uri="{BB962C8B-B14F-4D97-AF65-F5344CB8AC3E}">
        <p14:creationId xmlns:p14="http://schemas.microsoft.com/office/powerpoint/2010/main" val="278531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Lecture notes go here</a:t>
            </a:r>
          </a:p>
        </p:txBody>
      </p:sp>
      <p:sp>
        <p:nvSpPr>
          <p:cNvPr id="4" name="Slide Number Placeholder 3"/>
          <p:cNvSpPr>
            <a:spLocks noGrp="1"/>
          </p:cNvSpPr>
          <p:nvPr>
            <p:ph type="sldNum" sz="quarter" idx="10"/>
          </p:nvPr>
        </p:nvSpPr>
        <p:spPr/>
        <p:txBody>
          <a:bodyPr/>
          <a:lstStyle/>
          <a:p>
            <a:fld id="{E75B6552-A50C-44EE-8B6A-2A4E0DCBE81F}" type="slidenum">
              <a:rPr lang="en-US" smtClean="0"/>
              <a:pPr/>
              <a:t>2</a:t>
            </a:fld>
            <a:endParaRPr lang="en-US" dirty="0"/>
          </a:p>
        </p:txBody>
      </p:sp>
    </p:spTree>
    <p:extLst>
      <p:ext uri="{BB962C8B-B14F-4D97-AF65-F5344CB8AC3E}">
        <p14:creationId xmlns:p14="http://schemas.microsoft.com/office/powerpoint/2010/main" val="1045051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62</a:t>
            </a:fld>
            <a:endParaRPr lang="en-US" dirty="0"/>
          </a:p>
        </p:txBody>
      </p:sp>
    </p:spTree>
    <p:extLst>
      <p:ext uri="{BB962C8B-B14F-4D97-AF65-F5344CB8AC3E}">
        <p14:creationId xmlns:p14="http://schemas.microsoft.com/office/powerpoint/2010/main" val="8655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63</a:t>
            </a:fld>
            <a:endParaRPr lang="en-US" dirty="0"/>
          </a:p>
        </p:txBody>
      </p:sp>
    </p:spTree>
    <p:extLst>
      <p:ext uri="{BB962C8B-B14F-4D97-AF65-F5344CB8AC3E}">
        <p14:creationId xmlns:p14="http://schemas.microsoft.com/office/powerpoint/2010/main" val="433301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64</a:t>
            </a:fld>
            <a:endParaRPr lang="en-US" dirty="0"/>
          </a:p>
        </p:txBody>
      </p:sp>
    </p:spTree>
    <p:extLst>
      <p:ext uri="{BB962C8B-B14F-4D97-AF65-F5344CB8AC3E}">
        <p14:creationId xmlns:p14="http://schemas.microsoft.com/office/powerpoint/2010/main" val="144794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Viewing the Windows Server 2016 desktop with the Start menu open</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11</a:t>
            </a:fld>
            <a:endParaRPr lang="en-US" dirty="0"/>
          </a:p>
        </p:txBody>
      </p:sp>
    </p:spTree>
    <p:extLst>
      <p:ext uri="{BB962C8B-B14F-4D97-AF65-F5344CB8AC3E}">
        <p14:creationId xmlns:p14="http://schemas.microsoft.com/office/powerpoint/2010/main" val="241196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Accessing Windows Server 2016 Settings</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13</a:t>
            </a:fld>
            <a:endParaRPr lang="en-US" dirty="0"/>
          </a:p>
        </p:txBody>
      </p:sp>
    </p:spTree>
    <p:extLst>
      <p:ext uri="{BB962C8B-B14F-4D97-AF65-F5344CB8AC3E}">
        <p14:creationId xmlns:p14="http://schemas.microsoft.com/office/powerpoint/2010/main" val="338118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Accessing Server Manager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24</a:t>
            </a:fld>
            <a:endParaRPr lang="en-US" dirty="0"/>
          </a:p>
        </p:txBody>
      </p:sp>
    </p:spTree>
    <p:extLst>
      <p:ext uri="{BB962C8B-B14F-4D97-AF65-F5344CB8AC3E}">
        <p14:creationId xmlns:p14="http://schemas.microsoft.com/office/powerpoint/2010/main" val="2589997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Managing users with Computer Management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37</a:t>
            </a:fld>
            <a:endParaRPr lang="en-US" dirty="0"/>
          </a:p>
        </p:txBody>
      </p:sp>
    </p:spTree>
    <p:extLst>
      <p:ext uri="{BB962C8B-B14F-4D97-AF65-F5344CB8AC3E}">
        <p14:creationId xmlns:p14="http://schemas.microsoft.com/office/powerpoint/2010/main" val="3874186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the Network and Sharing Center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49</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50</a:t>
            </a:fld>
            <a:endParaRPr lang="en-US" dirty="0"/>
          </a:p>
        </p:txBody>
      </p:sp>
    </p:spTree>
    <p:extLst>
      <p:ext uri="{BB962C8B-B14F-4D97-AF65-F5344CB8AC3E}">
        <p14:creationId xmlns:p14="http://schemas.microsoft.com/office/powerpoint/2010/main" val="1510907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5B6552-A50C-44EE-8B6A-2A4E0DCBE81F}" type="slidenum">
              <a:rPr lang="en-US" smtClean="0"/>
              <a:pPr/>
              <a:t>51</a:t>
            </a:fld>
            <a:endParaRPr lang="en-US" dirty="0"/>
          </a:p>
        </p:txBody>
      </p:sp>
    </p:spTree>
    <p:extLst>
      <p:ext uri="{BB962C8B-B14F-4D97-AF65-F5344CB8AC3E}">
        <p14:creationId xmlns:p14="http://schemas.microsoft.com/office/powerpoint/2010/main" val="151090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dirty="0"/>
              <a:t>Click to edit Master title style</a:t>
            </a:r>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3EF2E70-E7C6-4AD7-AEA5-90837A95C90A}" type="datetime1">
              <a:rPr lang="en-US" smtClean="0"/>
              <a:pPr/>
              <a:t>3/3/17</a:t>
            </a:fld>
            <a:endParaRPr lang="en-US" dirty="0"/>
          </a:p>
        </p:txBody>
      </p:sp>
      <p:sp>
        <p:nvSpPr>
          <p:cNvPr id="8" name="Slide Number Placeholder 7"/>
          <p:cNvSpPr>
            <a:spLocks noGrp="1"/>
          </p:cNvSpPr>
          <p:nvPr>
            <p:ph type="sldNum" sz="quarter" idx="11"/>
          </p:nvPr>
        </p:nvSpPr>
        <p:spPr/>
        <p:txBody>
          <a:bodyPr/>
          <a:lstStyle/>
          <a:p>
            <a:fld id="{0FFCD9FE-85A8-4732-8641-B4CD942B9CFA}"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 </a:t>
            </a:r>
            <a:r>
              <a:rPr lang="de-DE" dirty="0" smtClean="0"/>
              <a:t>2017 John</a:t>
            </a:r>
            <a:r>
              <a:rPr lang="en-US" dirty="0" smtClean="0"/>
              <a:t> </a:t>
            </a:r>
            <a:r>
              <a:rPr lang="en-US" dirty="0"/>
              <a:t>Wiley &amp; Sons, Inc.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3F130-A705-4DEA-A0AC-C4F98437935B}" type="datetime1">
              <a:rPr lang="en-US" smtClean="0"/>
              <a:pPr/>
              <a:t>3/3/17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48CC80-FABA-4ABC-8CED-DB8A8C4DF454}" type="datetime1">
              <a:rPr lang="en-US" smtClean="0"/>
              <a:pPr/>
              <a:t>3/3/17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400"/>
            </a:lvl3pPr>
            <a:lvl4pPr>
              <a:defRPr sz="2400"/>
            </a:lvl4pPr>
            <a:lvl5pPr>
              <a:defRPr sz="2400"/>
            </a:lvl5pPr>
            <a:lvl6pPr>
              <a:defRPr/>
            </a:lvl6pPr>
            <a:lvl7pPr>
              <a:defRPr/>
            </a:lvl7pPr>
            <a:lvl8pPr>
              <a:defRPr/>
            </a:lvl8pPr>
            <a:lvl9pP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EBDD44-19AD-43F0-946D-42DC3CACB577}" type="datetime1">
              <a:rPr lang="en-US" smtClean="0"/>
              <a:pPr/>
              <a:t>3/3/17</a:t>
            </a:fld>
            <a:endParaRPr lang="en-US" dirty="0"/>
          </a:p>
        </p:txBody>
      </p:sp>
      <p:sp>
        <p:nvSpPr>
          <p:cNvPr id="5" name="Footer Placeholder 4"/>
          <p:cNvSpPr>
            <a:spLocks noGrp="1"/>
          </p:cNvSpPr>
          <p:nvPr>
            <p:ph type="ftr" sz="quarter" idx="11"/>
          </p:nvPr>
        </p:nvSpPr>
        <p:spPr>
          <a:xfrm>
            <a:off x="659165" y="6324600"/>
            <a:ext cx="2847975" cy="365125"/>
          </a:xfrm>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A4A0B-1087-44C1-9D37-DC20ACAD1033}" type="datetime1">
              <a:rPr lang="en-US" smtClean="0"/>
              <a:pPr/>
              <a:t>3/3/17</a:t>
            </a:fld>
            <a:endParaRPr lang="en-US" dirty="0"/>
          </a:p>
        </p:txBody>
      </p:sp>
      <p:sp>
        <p:nvSpPr>
          <p:cNvPr id="5" name="Footer Placeholder 4"/>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12"/>
          </p:nvPr>
        </p:nvSpPr>
        <p:spPr/>
        <p:txBody>
          <a:bodyPr/>
          <a:lstStyle/>
          <a:p>
            <a:fld id="{0FFCD9FE-85A8-4732-8641-B4CD942B9CFA}"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D84B1D3-6D49-472E-BC6F-99489766C9E7}" type="datetime1">
              <a:rPr lang="en-US" smtClean="0"/>
              <a:pPr/>
              <a:t>3/3/17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67BE45E-64B4-4872-8B75-0432BAABF59F}" type="datetime1">
              <a:rPr lang="en-US" smtClean="0"/>
              <a:pPr/>
              <a:t>3/3/17</a:t>
            </a:fld>
            <a:endParaRPr lang="en-US" dirty="0"/>
          </a:p>
        </p:txBody>
      </p:sp>
      <p:sp>
        <p:nvSpPr>
          <p:cNvPr id="8" name="Footer Placeholder 7"/>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9" name="Slide Number Placeholder 8"/>
          <p:cNvSpPr>
            <a:spLocks noGrp="1"/>
          </p:cNvSpPr>
          <p:nvPr>
            <p:ph type="sldNum" sz="quarter" idx="12"/>
          </p:nvPr>
        </p:nvSpPr>
        <p:spPr/>
        <p:txBody>
          <a:bodyPr/>
          <a:lstStyle/>
          <a:p>
            <a:fld id="{0FFCD9FE-85A8-4732-8641-B4CD942B9CFA}"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672584" y="2212848"/>
            <a:ext cx="4041648" cy="3913187"/>
          </a:xfrm>
        </p:spPr>
        <p:txBody>
          <a:bodyPr/>
          <a:lstStyle>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CB4DF8-C030-4875-9D2B-AE84F01AF6E0}" type="datetime1">
              <a:rPr lang="en-US" smtClean="0"/>
              <a:pPr/>
              <a:t>3/3/17</a:t>
            </a:fld>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60964-C561-4D09-A2EC-48F9564EDE48}" type="datetime1">
              <a:rPr lang="en-US" smtClean="0"/>
              <a:pPr/>
              <a:t>3/3/17</a:t>
            </a:fld>
            <a:endParaRPr lang="en-US" dirty="0"/>
          </a:p>
        </p:txBody>
      </p:sp>
      <p:sp>
        <p:nvSpPr>
          <p:cNvPr id="3" name="Footer Placeholder 2"/>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4" name="Slide Number Placeholder 3"/>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673B4F-365D-4034-9398-D76F5F48DE8F}" type="datetime1">
              <a:rPr lang="en-US" smtClean="0"/>
              <a:pPr/>
              <a:t>3/3/17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257C48-3A46-4A9B-A872-03B3A9C260CB}" type="datetime1">
              <a:rPr lang="en-US" smtClean="0"/>
              <a:pPr/>
              <a:t>3/3/17</a:t>
            </a:fld>
            <a:endParaRPr lang="en-US"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7" name="Slide Number Placeholder 6"/>
          <p:cNvSpPr>
            <a:spLocks noGrp="1"/>
          </p:cNvSpPr>
          <p:nvPr>
            <p:ph type="sldNum" sz="quarter" idx="12"/>
          </p:nvPr>
        </p:nvSpPr>
        <p:spPr/>
        <p:txBody>
          <a:bodyPr/>
          <a:lstStyle/>
          <a:p>
            <a:fld id="{0FFCD9FE-85A8-4732-8641-B4CD942B9CF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BFCE91DE-C508-4633-94A9-79DABFF485B5}" type="datetime1">
              <a:rPr lang="en-US" smtClean="0"/>
              <a:pPr/>
              <a:t>3/3/17</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dirty="0"/>
              <a:t>© </a:t>
            </a:r>
            <a:r>
              <a:rPr lang="de-DE" dirty="0" smtClean="0"/>
              <a:t>2017 John</a:t>
            </a:r>
            <a:r>
              <a:rPr lang="en-US" dirty="0" smtClean="0"/>
              <a:t> </a:t>
            </a:r>
            <a:r>
              <a:rPr lang="en-US" dirty="0"/>
              <a:t>Wiley &amp; Sons, Inc.</a:t>
            </a: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FFCD9FE-85A8-4732-8641-B4CD942B9CFA}"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24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24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2286000"/>
          </a:xfrm>
        </p:spPr>
        <p:txBody>
          <a:bodyPr>
            <a:normAutofit/>
          </a:bodyPr>
          <a:lstStyle/>
          <a:p>
            <a:r>
              <a:rPr lang="en-US" sz="4800" dirty="0"/>
              <a:t>Lesson 1: </a:t>
            </a:r>
            <a:r>
              <a:rPr lang="en-US" sz="4800" dirty="0">
                <a:effectLst/>
              </a:rPr>
              <a:t>Introducing Windows Server 2016 </a:t>
            </a:r>
            <a:endParaRPr lang="en-US" sz="4800" dirty="0"/>
          </a:p>
        </p:txBody>
      </p:sp>
      <p:sp>
        <p:nvSpPr>
          <p:cNvPr id="3" name="Subtitle 2"/>
          <p:cNvSpPr>
            <a:spLocks noGrp="1"/>
          </p:cNvSpPr>
          <p:nvPr>
            <p:ph type="subTitle" idx="1"/>
          </p:nvPr>
        </p:nvSpPr>
        <p:spPr>
          <a:xfrm>
            <a:off x="1371600" y="3581399"/>
            <a:ext cx="6400800" cy="1219200"/>
          </a:xfrm>
        </p:spPr>
        <p:txBody>
          <a:bodyPr/>
          <a:lstStyle/>
          <a:p>
            <a:r>
              <a:rPr lang="en-US" dirty="0"/>
              <a:t>MOAC 70</a:t>
            </a:r>
            <a:r>
              <a:rPr lang="en-US" dirty="0" smtClean="0"/>
              <a:t>-740: Installation, Storage and Compute with Windows Server 2016</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642" y="6277372"/>
            <a:ext cx="1447800" cy="5806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6280935"/>
            <a:ext cx="1828799" cy="424665"/>
          </a:xfrm>
          <a:prstGeom prst="rect">
            <a:avLst/>
          </a:prstGeom>
        </p:spPr>
      </p:pic>
    </p:spTree>
    <p:extLst>
      <p:ext uri="{BB962C8B-B14F-4D97-AF65-F5344CB8AC3E}">
        <p14:creationId xmlns:p14="http://schemas.microsoft.com/office/powerpoint/2010/main" val="251955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effectLst/>
              </a:rPr>
              <a:t>Configuring &amp; Customizing </a:t>
            </a:r>
            <a:r>
              <a:rPr lang="en-US" sz="3200" dirty="0">
                <a:effectLst/>
              </a:rPr>
              <a:t>the Start Menu, Desktop, Taskbar, and Notification Settings </a:t>
            </a:r>
            <a:endParaRPr lang="en-US" sz="32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10</a:t>
            </a:fld>
            <a:endParaRPr lang="en-US" dirty="0"/>
          </a:p>
        </p:txBody>
      </p:sp>
      <p:sp>
        <p:nvSpPr>
          <p:cNvPr id="3" name="Content Placeholder 2"/>
          <p:cNvSpPr>
            <a:spLocks noGrp="1"/>
          </p:cNvSpPr>
          <p:nvPr>
            <p:ph idx="1"/>
          </p:nvPr>
        </p:nvSpPr>
        <p:spPr>
          <a:xfrm>
            <a:off x="457200" y="1737895"/>
            <a:ext cx="8229600" cy="4388268"/>
          </a:xfrm>
        </p:spPr>
        <p:txBody>
          <a:bodyPr>
            <a:normAutofit lnSpcReduction="10000"/>
          </a:bodyPr>
          <a:lstStyle/>
          <a:p>
            <a:pPr lvl="0"/>
            <a:r>
              <a:rPr lang="en-US" dirty="0"/>
              <a:t>At the bottom of the </a:t>
            </a:r>
            <a:r>
              <a:rPr lang="en-US" dirty="0" smtClean="0"/>
              <a:t>desktop</a:t>
            </a:r>
            <a:r>
              <a:rPr lang="en-US" dirty="0"/>
              <a:t> </a:t>
            </a:r>
            <a:r>
              <a:rPr lang="en-US" dirty="0" smtClean="0"/>
              <a:t>is the </a:t>
            </a:r>
            <a:r>
              <a:rPr lang="en-US" b="1" i="1" dirty="0"/>
              <a:t>taskbar</a:t>
            </a:r>
            <a:r>
              <a:rPr lang="en-US" dirty="0"/>
              <a:t>, which shows you the programs that are running and allows you to navigate between those programs. </a:t>
            </a:r>
            <a:endParaRPr lang="en-US" dirty="0" smtClean="0"/>
          </a:p>
          <a:p>
            <a:pPr lvl="0"/>
            <a:r>
              <a:rPr lang="en-US" dirty="0" smtClean="0"/>
              <a:t>On </a:t>
            </a:r>
            <a:r>
              <a:rPr lang="en-US" dirty="0"/>
              <a:t>the taskbar, the Start button is shown at the lower-left corner. </a:t>
            </a:r>
            <a:endParaRPr lang="en-US" dirty="0" smtClean="0"/>
          </a:p>
          <a:p>
            <a:pPr lvl="0"/>
            <a:r>
              <a:rPr lang="en-US" dirty="0" smtClean="0"/>
              <a:t>When </a:t>
            </a:r>
            <a:r>
              <a:rPr lang="en-US" dirty="0"/>
              <a:t>you click the Start button, </a:t>
            </a:r>
            <a:r>
              <a:rPr lang="en-US" dirty="0" smtClean="0"/>
              <a:t>the Start </a:t>
            </a:r>
            <a:r>
              <a:rPr lang="en-US" dirty="0"/>
              <a:t>menu </a:t>
            </a:r>
            <a:r>
              <a:rPr lang="en-US" dirty="0" smtClean="0"/>
              <a:t>opens (see next slide).</a:t>
            </a:r>
          </a:p>
          <a:p>
            <a:pPr lvl="0"/>
            <a:r>
              <a:rPr lang="en-US" dirty="0" smtClean="0"/>
              <a:t>The Start menu is </a:t>
            </a:r>
            <a:r>
              <a:rPr lang="en-US" dirty="0"/>
              <a:t>a blend of the Windows 7 Start menu and the Windows 8 Start screen. </a:t>
            </a:r>
          </a:p>
        </p:txBody>
      </p:sp>
    </p:spTree>
    <p:extLst>
      <p:ext uri="{BB962C8B-B14F-4D97-AF65-F5344CB8AC3E}">
        <p14:creationId xmlns:p14="http://schemas.microsoft.com/office/powerpoint/2010/main" val="231244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effectLst/>
              </a:rPr>
              <a:t>Configuring &amp; Customizing </a:t>
            </a:r>
            <a:r>
              <a:rPr lang="en-US" sz="3200" dirty="0">
                <a:effectLst/>
              </a:rPr>
              <a:t>the Start Menu, Desktop, Taskbar, and Notification Settings </a:t>
            </a:r>
            <a:endParaRPr lang="en-US" sz="32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11</a:t>
            </a:fld>
            <a:endParaRPr lang="en-US" dirty="0"/>
          </a:p>
        </p:txBody>
      </p:sp>
      <p:pic>
        <p:nvPicPr>
          <p:cNvPr id="6" name="Content Placeholder 5" descr="F0101.jpg"/>
          <p:cNvPicPr>
            <a:picLocks noGrp="1" noChangeAspect="1"/>
          </p:cNvPicPr>
          <p:nvPr>
            <p:ph idx="1"/>
          </p:nvPr>
        </p:nvPicPr>
        <p:blipFill>
          <a:blip r:embed="rId3">
            <a:extLst>
              <a:ext uri="{28A0092B-C50C-407E-A947-70E740481C1C}">
                <a14:useLocalDpi xmlns:a14="http://schemas.microsoft.com/office/drawing/2010/main" val="0"/>
              </a:ext>
            </a:extLst>
          </a:blip>
          <a:srcRect t="14535" b="14535"/>
          <a:stretch>
            <a:fillRect/>
          </a:stretch>
        </p:blipFill>
        <p:spPr>
          <a:xfrm>
            <a:off x="991937" y="2045786"/>
            <a:ext cx="7403432" cy="3947355"/>
          </a:xfrm>
        </p:spPr>
      </p:pic>
    </p:spTree>
    <p:extLst>
      <p:ext uri="{BB962C8B-B14F-4D97-AF65-F5344CB8AC3E}">
        <p14:creationId xmlns:p14="http://schemas.microsoft.com/office/powerpoint/2010/main" val="1061466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Windows Server 2016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12</a:t>
            </a:fld>
            <a:endParaRPr lang="en-US" dirty="0"/>
          </a:p>
        </p:txBody>
      </p:sp>
      <p:sp>
        <p:nvSpPr>
          <p:cNvPr id="3" name="Content Placeholder 2"/>
          <p:cNvSpPr>
            <a:spLocks noGrp="1"/>
          </p:cNvSpPr>
          <p:nvPr>
            <p:ph idx="1"/>
          </p:nvPr>
        </p:nvSpPr>
        <p:spPr>
          <a:xfrm>
            <a:off x="457200" y="1711158"/>
            <a:ext cx="8229600" cy="4585368"/>
          </a:xfrm>
        </p:spPr>
        <p:txBody>
          <a:bodyPr>
            <a:normAutofit fontScale="92500" lnSpcReduction="10000"/>
          </a:bodyPr>
          <a:lstStyle/>
          <a:p>
            <a:pPr lvl="0"/>
            <a:r>
              <a:rPr lang="en-US" dirty="0"/>
              <a:t>The </a:t>
            </a:r>
            <a:r>
              <a:rPr lang="en-US" b="1" i="1" dirty="0"/>
              <a:t>Windows Server 2016 Settings</a:t>
            </a:r>
            <a:r>
              <a:rPr lang="en-US" dirty="0"/>
              <a:t> is a modern interface for common configuration settings that would have been found in Control Panel on older versions of Windows</a:t>
            </a:r>
            <a:r>
              <a:rPr lang="en-US" dirty="0" smtClean="0"/>
              <a:t>.</a:t>
            </a:r>
          </a:p>
          <a:p>
            <a:pPr lvl="0"/>
            <a:r>
              <a:rPr lang="en-US" dirty="0" smtClean="0"/>
              <a:t>You will also find </a:t>
            </a:r>
            <a:r>
              <a:rPr lang="en-US" dirty="0"/>
              <a:t>additional settings such as touch screen, tablet, and privacy settings that are geared toward phones and tablets that you will not find in Control Panel</a:t>
            </a:r>
            <a:r>
              <a:rPr lang="en-US" dirty="0" smtClean="0"/>
              <a:t>.</a:t>
            </a:r>
          </a:p>
          <a:p>
            <a:pPr lvl="0"/>
            <a:r>
              <a:rPr lang="en-US" dirty="0" smtClean="0"/>
              <a:t>Open settings by clicking </a:t>
            </a:r>
            <a:r>
              <a:rPr lang="en-US" dirty="0"/>
              <a:t>the Start button and then </a:t>
            </a:r>
            <a:r>
              <a:rPr lang="en-US" dirty="0" smtClean="0"/>
              <a:t>clicking </a:t>
            </a:r>
            <a:r>
              <a:rPr lang="en-US" dirty="0"/>
              <a:t>Settings, which opens the Settings page (see </a:t>
            </a:r>
            <a:r>
              <a:rPr lang="en-US" dirty="0" smtClean="0"/>
              <a:t>the next slide)</a:t>
            </a:r>
            <a:r>
              <a:rPr lang="en-US" dirty="0"/>
              <a:t>. </a:t>
            </a:r>
            <a:r>
              <a:rPr lang="en-US" dirty="0" smtClean="0"/>
              <a:t> </a:t>
            </a:r>
            <a:endParaRPr lang="en-US" dirty="0"/>
          </a:p>
        </p:txBody>
      </p:sp>
    </p:spTree>
    <p:extLst>
      <p:ext uri="{BB962C8B-B14F-4D97-AF65-F5344CB8AC3E}">
        <p14:creationId xmlns:p14="http://schemas.microsoft.com/office/powerpoint/2010/main" val="159721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Windows Server 2016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13</a:t>
            </a:fld>
            <a:endParaRPr lang="en-US" dirty="0"/>
          </a:p>
        </p:txBody>
      </p:sp>
      <p:pic>
        <p:nvPicPr>
          <p:cNvPr id="6" name="Content Placeholder 5" descr="F0102.jpg"/>
          <p:cNvPicPr>
            <a:picLocks noGrp="1" noChangeAspect="1"/>
          </p:cNvPicPr>
          <p:nvPr>
            <p:ph idx="1"/>
          </p:nvPr>
        </p:nvPicPr>
        <p:blipFill>
          <a:blip r:embed="rId3">
            <a:extLst>
              <a:ext uri="{28A0092B-C50C-407E-A947-70E740481C1C}">
                <a14:useLocalDpi xmlns:a14="http://schemas.microsoft.com/office/drawing/2010/main" val="0"/>
              </a:ext>
            </a:extLst>
          </a:blip>
          <a:srcRect t="13312" b="13312"/>
          <a:stretch>
            <a:fillRect/>
          </a:stretch>
        </p:blipFill>
        <p:spPr>
          <a:xfrm>
            <a:off x="858252" y="1787359"/>
            <a:ext cx="7363326" cy="4049546"/>
          </a:xfrm>
        </p:spPr>
      </p:pic>
    </p:spTree>
    <p:extLst>
      <p:ext uri="{BB962C8B-B14F-4D97-AF65-F5344CB8AC3E}">
        <p14:creationId xmlns:p14="http://schemas.microsoft.com/office/powerpoint/2010/main" val="150649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Windows Server 2016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14</a:t>
            </a:fld>
            <a:endParaRPr lang="en-US" dirty="0"/>
          </a:p>
        </p:txBody>
      </p:sp>
      <p:sp>
        <p:nvSpPr>
          <p:cNvPr id="3" name="Content Placeholder 2"/>
          <p:cNvSpPr>
            <a:spLocks noGrp="1"/>
          </p:cNvSpPr>
          <p:nvPr>
            <p:ph idx="1"/>
          </p:nvPr>
        </p:nvSpPr>
        <p:spPr>
          <a:xfrm>
            <a:off x="457200" y="1751263"/>
            <a:ext cx="8229600" cy="4374900"/>
          </a:xfrm>
        </p:spPr>
        <p:txBody>
          <a:bodyPr>
            <a:normAutofit fontScale="77500" lnSpcReduction="20000"/>
          </a:bodyPr>
          <a:lstStyle/>
          <a:p>
            <a:pPr marL="0" indent="0">
              <a:buNone/>
            </a:pPr>
            <a:r>
              <a:rPr lang="en-US" dirty="0"/>
              <a:t>These settings are organized as follows:</a:t>
            </a:r>
          </a:p>
          <a:p>
            <a:pPr lvl="0"/>
            <a:r>
              <a:rPr lang="en-US" b="1" dirty="0"/>
              <a:t>System</a:t>
            </a:r>
            <a:r>
              <a:rPr lang="en-US" dirty="0"/>
              <a:t>: Allows you to configure the display, notifications &amp; actions, apps and features, multitasking, tablet mode, power &amp; sleep options, and default apps</a:t>
            </a:r>
          </a:p>
          <a:p>
            <a:pPr lvl="0"/>
            <a:r>
              <a:rPr lang="en-US" b="1" dirty="0"/>
              <a:t>Devices</a:t>
            </a:r>
            <a:r>
              <a:rPr lang="en-US" dirty="0"/>
              <a:t>: Provides quick access to hardware devices, such as printers, which you can use with the currently selected app</a:t>
            </a:r>
          </a:p>
          <a:p>
            <a:pPr lvl="0"/>
            <a:r>
              <a:rPr lang="en-US" b="1" dirty="0"/>
              <a:t>Network &amp; Internet</a:t>
            </a:r>
            <a:r>
              <a:rPr lang="en-US" dirty="0"/>
              <a:t>: Keeps track of Wi-Fi connections and allows you to configure VPN, dial-up connections, Ethernet connections, and proxy settings</a:t>
            </a:r>
          </a:p>
          <a:p>
            <a:pPr lvl="0"/>
            <a:r>
              <a:rPr lang="en-US" b="1" dirty="0"/>
              <a:t>Personalization</a:t>
            </a:r>
            <a:r>
              <a:rPr lang="en-US" dirty="0"/>
              <a:t>: Provides settings for the background, colors, lock screen, themes, and Start </a:t>
            </a:r>
            <a:r>
              <a:rPr lang="en-US" dirty="0" smtClean="0"/>
              <a:t>menu</a:t>
            </a:r>
          </a:p>
          <a:p>
            <a:r>
              <a:rPr lang="en-US" b="1" dirty="0"/>
              <a:t>Accounts</a:t>
            </a:r>
            <a:r>
              <a:rPr lang="en-US" dirty="0"/>
              <a:t>: Allows you to change the profile picture and add </a:t>
            </a:r>
            <a:r>
              <a:rPr lang="en-US" dirty="0" smtClean="0"/>
              <a:t>accounts</a:t>
            </a:r>
            <a:endParaRPr lang="en-US" dirty="0"/>
          </a:p>
        </p:txBody>
      </p:sp>
    </p:spTree>
    <p:extLst>
      <p:ext uri="{BB962C8B-B14F-4D97-AF65-F5344CB8AC3E}">
        <p14:creationId xmlns:p14="http://schemas.microsoft.com/office/powerpoint/2010/main" val="973295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Windows Server 2016 Settings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15</a:t>
            </a:fld>
            <a:endParaRPr lang="en-US" dirty="0"/>
          </a:p>
        </p:txBody>
      </p:sp>
      <p:sp>
        <p:nvSpPr>
          <p:cNvPr id="3" name="Content Placeholder 2"/>
          <p:cNvSpPr>
            <a:spLocks noGrp="1"/>
          </p:cNvSpPr>
          <p:nvPr>
            <p:ph idx="1"/>
          </p:nvPr>
        </p:nvSpPr>
        <p:spPr>
          <a:xfrm>
            <a:off x="457200" y="1804737"/>
            <a:ext cx="8229600" cy="4321426"/>
          </a:xfrm>
        </p:spPr>
        <p:txBody>
          <a:bodyPr>
            <a:normAutofit fontScale="85000" lnSpcReduction="20000"/>
          </a:bodyPr>
          <a:lstStyle/>
          <a:p>
            <a:pPr lvl="0"/>
            <a:r>
              <a:rPr lang="en-US" b="1" dirty="0"/>
              <a:t>Time &amp; language</a:t>
            </a:r>
            <a:r>
              <a:rPr lang="en-US" dirty="0"/>
              <a:t>: Allows you to configure Date &amp; time, Region &amp; language, and Speech</a:t>
            </a:r>
          </a:p>
          <a:p>
            <a:pPr lvl="0"/>
            <a:r>
              <a:rPr lang="en-US" b="1" dirty="0"/>
              <a:t>Ease of Access</a:t>
            </a:r>
            <a:r>
              <a:rPr lang="en-US" dirty="0"/>
              <a:t>: Provides settings for Narrator, Magnifier, high contrast, closed captions, keyboard, and mouse settings</a:t>
            </a:r>
          </a:p>
          <a:p>
            <a:pPr lvl="0"/>
            <a:r>
              <a:rPr lang="en-US" b="1" dirty="0"/>
              <a:t>Privacy</a:t>
            </a:r>
            <a:r>
              <a:rPr lang="en-US" dirty="0"/>
              <a:t>: Allows you to configure camera, microphone, speech, account information, contacts, calendar, messaging, and application radios control for Wi-Fi/Bluetooth connection</a:t>
            </a:r>
          </a:p>
          <a:p>
            <a:pPr lvl="0"/>
            <a:r>
              <a:rPr lang="en-US" b="1" dirty="0"/>
              <a:t>Update and security</a:t>
            </a:r>
            <a:r>
              <a:rPr lang="en-US" dirty="0"/>
              <a:t>: Allows you to configure Windows Update, activate Windows, perform backups and recoveries, and configure Windows </a:t>
            </a:r>
            <a:r>
              <a:rPr lang="en-US" dirty="0" smtClean="0"/>
              <a:t>Defender</a:t>
            </a:r>
            <a:endParaRPr lang="en-US" dirty="0"/>
          </a:p>
        </p:txBody>
      </p:sp>
    </p:spTree>
    <p:extLst>
      <p:ext uri="{BB962C8B-B14F-4D97-AF65-F5344CB8AC3E}">
        <p14:creationId xmlns:p14="http://schemas.microsoft.com/office/powerpoint/2010/main" val="3527049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a:t>
            </a:r>
            <a:r>
              <a:rPr lang="en-US" dirty="0" smtClean="0">
                <a:effectLst/>
              </a:rPr>
              <a:t>Control Panel</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16</a:t>
            </a:fld>
            <a:endParaRPr lang="en-US" dirty="0"/>
          </a:p>
        </p:txBody>
      </p:sp>
      <p:sp>
        <p:nvSpPr>
          <p:cNvPr id="3" name="Content Placeholder 2"/>
          <p:cNvSpPr>
            <a:spLocks noGrp="1"/>
          </p:cNvSpPr>
          <p:nvPr>
            <p:ph idx="1"/>
          </p:nvPr>
        </p:nvSpPr>
        <p:spPr>
          <a:xfrm>
            <a:off x="457200" y="1804737"/>
            <a:ext cx="8229600" cy="4321426"/>
          </a:xfrm>
        </p:spPr>
        <p:txBody>
          <a:bodyPr>
            <a:normAutofit/>
          </a:bodyPr>
          <a:lstStyle/>
          <a:p>
            <a:pPr lvl="0"/>
            <a:r>
              <a:rPr lang="en-US" dirty="0"/>
              <a:t>With previous versions of Windows, </a:t>
            </a:r>
            <a:r>
              <a:rPr lang="en-US" b="1" i="1" dirty="0"/>
              <a:t>Control Panel</a:t>
            </a:r>
            <a:r>
              <a:rPr lang="en-US" dirty="0"/>
              <a:t> was a primary graphical utility to configure the Windows environment and hardware devices. </a:t>
            </a:r>
            <a:endParaRPr lang="en-US" dirty="0" smtClean="0"/>
          </a:p>
          <a:p>
            <a:pPr lvl="0"/>
            <a:r>
              <a:rPr lang="en-US" dirty="0" smtClean="0"/>
              <a:t>It </a:t>
            </a:r>
            <a:r>
              <a:rPr lang="en-US" dirty="0"/>
              <a:t>can be accessed in Windows Server 2016 by right-clicking the Start button and choosing Control Panel. See </a:t>
            </a:r>
            <a:r>
              <a:rPr lang="en-US" dirty="0" smtClean="0"/>
              <a:t>the next slide. </a:t>
            </a:r>
            <a:endParaRPr lang="en-US" dirty="0"/>
          </a:p>
        </p:txBody>
      </p:sp>
    </p:spTree>
    <p:extLst>
      <p:ext uri="{BB962C8B-B14F-4D97-AF65-F5344CB8AC3E}">
        <p14:creationId xmlns:p14="http://schemas.microsoft.com/office/powerpoint/2010/main" val="150897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Using </a:t>
            </a:r>
            <a:r>
              <a:rPr lang="en-US" dirty="0" smtClean="0">
                <a:effectLst/>
              </a:rPr>
              <a:t>Control Panel</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17</a:t>
            </a:fld>
            <a:endParaRPr lang="en-US" dirty="0"/>
          </a:p>
        </p:txBody>
      </p:sp>
      <p:pic>
        <p:nvPicPr>
          <p:cNvPr id="7" name="Content Placeholder 6" descr="F0103.jpg"/>
          <p:cNvPicPr>
            <a:picLocks noGrp="1" noChangeAspect="1"/>
          </p:cNvPicPr>
          <p:nvPr>
            <p:ph idx="1"/>
          </p:nvPr>
        </p:nvPicPr>
        <p:blipFill>
          <a:blip r:embed="rId2">
            <a:extLst>
              <a:ext uri="{28A0092B-C50C-407E-A947-70E740481C1C}">
                <a14:useLocalDpi xmlns:a14="http://schemas.microsoft.com/office/drawing/2010/main" val="0"/>
              </a:ext>
            </a:extLst>
          </a:blip>
          <a:srcRect t="13490" b="13490"/>
          <a:stretch>
            <a:fillRect/>
          </a:stretch>
        </p:blipFill>
        <p:spPr>
          <a:xfrm>
            <a:off x="978568" y="2041359"/>
            <a:ext cx="6935537" cy="3814278"/>
          </a:xfrm>
        </p:spPr>
      </p:pic>
    </p:spTree>
    <p:extLst>
      <p:ext uri="{BB962C8B-B14F-4D97-AF65-F5344CB8AC3E}">
        <p14:creationId xmlns:p14="http://schemas.microsoft.com/office/powerpoint/2010/main" val="7451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Add a Computer to the Domain</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18</a:t>
            </a:fld>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GET READY.</a:t>
            </a:r>
            <a:r>
              <a:rPr lang="en-US" dirty="0"/>
              <a:t> To add a computer running Windows Server 2016 to the domain, perform the following steps.</a:t>
            </a:r>
          </a:p>
          <a:p>
            <a:pPr marL="514350" lvl="0" indent="-514350">
              <a:buFont typeface="+mj-lt"/>
              <a:buAutoNum type="arabicPeriod"/>
            </a:pPr>
            <a:r>
              <a:rPr lang="en-US" dirty="0"/>
              <a:t>On a computer that is running Windows Server 2016, log on as a local administrator.</a:t>
            </a:r>
          </a:p>
          <a:p>
            <a:pPr marL="514350" lvl="0" indent="-514350">
              <a:buFont typeface="+mj-lt"/>
              <a:buAutoNum type="arabicPeriod"/>
            </a:pPr>
            <a:r>
              <a:rPr lang="en-US" dirty="0"/>
              <a:t>Right-click the </a:t>
            </a:r>
            <a:r>
              <a:rPr lang="en-US" b="1" dirty="0"/>
              <a:t>Start</a:t>
            </a:r>
            <a:r>
              <a:rPr lang="en-US" dirty="0"/>
              <a:t> button and choose </a:t>
            </a:r>
            <a:r>
              <a:rPr lang="en-US" b="1" dirty="0"/>
              <a:t>System</a:t>
            </a:r>
            <a:r>
              <a:rPr lang="en-US" dirty="0"/>
              <a:t>.</a:t>
            </a:r>
          </a:p>
          <a:p>
            <a:pPr marL="514350" lvl="0" indent="-514350">
              <a:buFont typeface="+mj-lt"/>
              <a:buAutoNum type="arabicPeriod"/>
            </a:pPr>
            <a:r>
              <a:rPr lang="en-US" dirty="0"/>
              <a:t>When the Control Panel System page opens, in the Computer name, domain, and workgroup settings option, click the </a:t>
            </a:r>
            <a:r>
              <a:rPr lang="en-US" b="1" dirty="0"/>
              <a:t>Change settings</a:t>
            </a:r>
            <a:r>
              <a:rPr lang="en-US" dirty="0"/>
              <a:t> option.</a:t>
            </a:r>
          </a:p>
          <a:p>
            <a:endParaRPr lang="en-US" dirty="0"/>
          </a:p>
        </p:txBody>
      </p:sp>
    </p:spTree>
    <p:extLst>
      <p:ext uri="{BB962C8B-B14F-4D97-AF65-F5344CB8AC3E}">
        <p14:creationId xmlns:p14="http://schemas.microsoft.com/office/powerpoint/2010/main" val="1573707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Add a Computer to the Domain</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19</a:t>
            </a:fld>
            <a:endParaRPr lang="en-US" dirty="0"/>
          </a:p>
        </p:txBody>
      </p:sp>
      <p:sp>
        <p:nvSpPr>
          <p:cNvPr id="3" name="Content Placeholder 2"/>
          <p:cNvSpPr>
            <a:spLocks noGrp="1"/>
          </p:cNvSpPr>
          <p:nvPr>
            <p:ph idx="1"/>
          </p:nvPr>
        </p:nvSpPr>
        <p:spPr/>
        <p:txBody>
          <a:bodyPr>
            <a:normAutofit fontScale="92500" lnSpcReduction="20000"/>
          </a:bodyPr>
          <a:lstStyle/>
          <a:p>
            <a:pPr marL="514350" lvl="0" indent="-514350">
              <a:buFont typeface="+mj-lt"/>
              <a:buAutoNum type="arabicPeriod" startAt="4"/>
            </a:pPr>
            <a:r>
              <a:rPr lang="en-US" dirty="0"/>
              <a:t>When the System Properties dialog box opens, the Computer Name tab is already selected. Click the </a:t>
            </a:r>
            <a:r>
              <a:rPr lang="en-US" b="1" dirty="0"/>
              <a:t>Change</a:t>
            </a:r>
            <a:r>
              <a:rPr lang="en-US" dirty="0"/>
              <a:t> button.</a:t>
            </a:r>
          </a:p>
          <a:p>
            <a:pPr marL="514350" lvl="0" indent="-514350">
              <a:buFont typeface="+mj-lt"/>
              <a:buAutoNum type="arabicPeriod" startAt="4"/>
            </a:pPr>
            <a:r>
              <a:rPr lang="en-US" dirty="0"/>
              <a:t>When the Computer Name/Domain Changes dialog box opens, select the </a:t>
            </a:r>
            <a:r>
              <a:rPr lang="en-US" b="1" dirty="0"/>
              <a:t>Domain</a:t>
            </a:r>
            <a:r>
              <a:rPr lang="en-US" dirty="0"/>
              <a:t> option. Then type in the name of the domain, such as </a:t>
            </a:r>
            <a:r>
              <a:rPr lang="en-US" b="1" dirty="0" err="1"/>
              <a:t>Adatum.com</a:t>
            </a:r>
            <a:r>
              <a:rPr lang="en-US" dirty="0"/>
              <a:t>, and click </a:t>
            </a:r>
            <a:r>
              <a:rPr lang="en-US" b="1" dirty="0"/>
              <a:t>OK</a:t>
            </a:r>
            <a:r>
              <a:rPr lang="en-US" dirty="0"/>
              <a:t>.</a:t>
            </a:r>
          </a:p>
          <a:p>
            <a:pPr marL="514350" lvl="0" indent="-514350">
              <a:buFont typeface="+mj-lt"/>
              <a:buAutoNum type="arabicPeriod" startAt="4"/>
            </a:pPr>
            <a:r>
              <a:rPr lang="en-US" dirty="0"/>
              <a:t>When the Windows Security dialog box opens, log on as </a:t>
            </a:r>
            <a:r>
              <a:rPr lang="en-US" b="1" dirty="0"/>
              <a:t>administrator</a:t>
            </a:r>
            <a:r>
              <a:rPr lang="en-US" dirty="0"/>
              <a:t> with the password of </a:t>
            </a:r>
            <a:r>
              <a:rPr lang="en-US" b="1" dirty="0"/>
              <a:t>Pa$$w0rd</a:t>
            </a:r>
            <a:r>
              <a:rPr lang="en-US" dirty="0"/>
              <a:t>, and click </a:t>
            </a:r>
            <a:r>
              <a:rPr lang="en-US" b="1" dirty="0"/>
              <a:t>OK</a:t>
            </a:r>
            <a:r>
              <a:rPr lang="en-US" dirty="0"/>
              <a:t>.</a:t>
            </a:r>
          </a:p>
          <a:p>
            <a:pPr marL="514350" lvl="0" indent="-514350">
              <a:buFont typeface="+mj-lt"/>
              <a:buAutoNum type="arabicPeriod" startAt="4"/>
            </a:pPr>
            <a:r>
              <a:rPr lang="en-US" dirty="0"/>
              <a:t>When you receive a welcome to the domain message, click </a:t>
            </a:r>
            <a:r>
              <a:rPr lang="en-US" b="1" dirty="0"/>
              <a:t>OK</a:t>
            </a:r>
            <a:r>
              <a:rPr lang="en-US" dirty="0"/>
              <a:t>.</a:t>
            </a:r>
          </a:p>
          <a:p>
            <a:endParaRPr lang="en-US" dirty="0"/>
          </a:p>
        </p:txBody>
      </p:sp>
    </p:spTree>
    <p:extLst>
      <p:ext uri="{BB962C8B-B14F-4D97-AF65-F5344CB8AC3E}">
        <p14:creationId xmlns:p14="http://schemas.microsoft.com/office/powerpoint/2010/main" val="30782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r>
              <a:rPr lang="en-US" dirty="0" smtClean="0"/>
              <a:t>No </a:t>
            </a:r>
            <a:r>
              <a:rPr lang="en-US" dirty="0"/>
              <a:t>actual objectives are covered in this lesson. This lesson is provided as supplementary information in an effort to prepare you for the information you will learn in subsequent chapters. </a:t>
            </a:r>
          </a:p>
        </p:txBody>
      </p:sp>
      <p:sp>
        <p:nvSpPr>
          <p:cNvPr id="10" name="Footer Placeholder 9"/>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11" name="Slide Number Placeholder 10"/>
          <p:cNvSpPr>
            <a:spLocks noGrp="1"/>
          </p:cNvSpPr>
          <p:nvPr>
            <p:ph type="sldNum" sz="quarter" idx="12"/>
          </p:nvPr>
        </p:nvSpPr>
        <p:spPr/>
        <p:txBody>
          <a:bodyPr/>
          <a:lstStyle/>
          <a:p>
            <a:fld id="{0FFCD9FE-85A8-4732-8641-B4CD942B9CFA}" type="slidenum">
              <a:rPr lang="en-US" smtClean="0"/>
              <a:pPr/>
              <a:t>2</a:t>
            </a:fld>
            <a:endParaRPr lang="en-US" dirty="0"/>
          </a:p>
        </p:txBody>
      </p:sp>
    </p:spTree>
    <p:extLst>
      <p:ext uri="{BB962C8B-B14F-4D97-AF65-F5344CB8AC3E}">
        <p14:creationId xmlns:p14="http://schemas.microsoft.com/office/powerpoint/2010/main" val="209366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Add a Computer to the Domain</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20</a:t>
            </a:fld>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startAt="8"/>
            </a:pPr>
            <a:r>
              <a:rPr lang="en-US" dirty="0"/>
              <a:t>When you are prompted to restart your computer to apply these changes, click </a:t>
            </a:r>
            <a:r>
              <a:rPr lang="en-US" b="1" dirty="0"/>
              <a:t>OK</a:t>
            </a:r>
            <a:r>
              <a:rPr lang="en-US" dirty="0"/>
              <a:t>.</a:t>
            </a:r>
          </a:p>
          <a:p>
            <a:pPr marL="514350" lvl="0" indent="-514350">
              <a:buFont typeface="+mj-lt"/>
              <a:buAutoNum type="arabicPeriod" startAt="8"/>
            </a:pPr>
            <a:r>
              <a:rPr lang="en-US" dirty="0"/>
              <a:t>Back at the System Properties dialog box, click </a:t>
            </a:r>
            <a:r>
              <a:rPr lang="en-US" b="1" dirty="0"/>
              <a:t>Close</a:t>
            </a:r>
            <a:r>
              <a:rPr lang="en-US" dirty="0"/>
              <a:t>.</a:t>
            </a:r>
          </a:p>
          <a:p>
            <a:pPr marL="514350" lvl="0" indent="-514350">
              <a:buFont typeface="+mj-lt"/>
              <a:buAutoNum type="arabicPeriod" startAt="8"/>
            </a:pPr>
            <a:r>
              <a:rPr lang="en-US" dirty="0"/>
              <a:t>When you are prompted to restart your computer to apply these changes, click </a:t>
            </a:r>
            <a:r>
              <a:rPr lang="en-US" b="1" dirty="0"/>
              <a:t>Restart Now</a:t>
            </a:r>
            <a:r>
              <a:rPr lang="en-US" dirty="0"/>
              <a:t>.</a:t>
            </a:r>
          </a:p>
          <a:p>
            <a:endParaRPr lang="en-US" dirty="0"/>
          </a:p>
        </p:txBody>
      </p:sp>
    </p:spTree>
    <p:extLst>
      <p:ext uri="{BB962C8B-B14F-4D97-AF65-F5344CB8AC3E}">
        <p14:creationId xmlns:p14="http://schemas.microsoft.com/office/powerpoint/2010/main" val="1925069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the Remote Assistance Feature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21</a:t>
            </a:fld>
            <a:endParaRPr lang="en-US" dirty="0"/>
          </a:p>
        </p:txBody>
      </p:sp>
      <p:sp>
        <p:nvSpPr>
          <p:cNvPr id="3" name="Content Placeholder 2"/>
          <p:cNvSpPr>
            <a:spLocks noGrp="1"/>
          </p:cNvSpPr>
          <p:nvPr>
            <p:ph idx="1"/>
          </p:nvPr>
        </p:nvSpPr>
        <p:spPr/>
        <p:txBody>
          <a:bodyPr>
            <a:normAutofit/>
          </a:bodyPr>
          <a:lstStyle/>
          <a:p>
            <a:pPr marL="0" indent="0">
              <a:buNone/>
            </a:pPr>
            <a:r>
              <a:rPr lang="en-US" b="1" dirty="0"/>
              <a:t>GET READY.</a:t>
            </a:r>
            <a:r>
              <a:rPr lang="en-US" dirty="0"/>
              <a:t> To install the Remote Assistance feature, perform the following steps.</a:t>
            </a:r>
          </a:p>
          <a:p>
            <a:pPr marL="514350" indent="-514350">
              <a:buFont typeface="+mj-lt"/>
              <a:buAutoNum type="arabicPeriod"/>
            </a:pPr>
            <a:r>
              <a:rPr lang="en-US" dirty="0" smtClean="0"/>
              <a:t>Open </a:t>
            </a:r>
            <a:r>
              <a:rPr lang="en-US" dirty="0"/>
              <a:t>Server Manager.</a:t>
            </a:r>
          </a:p>
          <a:p>
            <a:pPr marL="514350" indent="-514350">
              <a:buFont typeface="+mj-lt"/>
              <a:buAutoNum type="arabicPeriod"/>
            </a:pPr>
            <a:r>
              <a:rPr lang="en-US" dirty="0" smtClean="0"/>
              <a:t>At </a:t>
            </a:r>
            <a:r>
              <a:rPr lang="en-US" dirty="0"/>
              <a:t>the top of the Server Manager console, click </a:t>
            </a:r>
            <a:r>
              <a:rPr lang="en-US" b="1" dirty="0"/>
              <a:t>Manage</a:t>
            </a:r>
            <a:r>
              <a:rPr lang="en-US" dirty="0"/>
              <a:t> &gt; </a:t>
            </a:r>
            <a:r>
              <a:rPr lang="en-US" b="1" dirty="0"/>
              <a:t>Add Roles and Features</a:t>
            </a:r>
            <a:r>
              <a:rPr lang="en-US" dirty="0"/>
              <a:t>.</a:t>
            </a:r>
            <a:r>
              <a:rPr lang="en-US" b="1" i="1" dirty="0"/>
              <a:t> </a:t>
            </a:r>
            <a:r>
              <a:rPr lang="en-US" dirty="0"/>
              <a:t>The Add Roles and Feature Wizard opens.</a:t>
            </a:r>
          </a:p>
          <a:p>
            <a:pPr marL="514350" indent="-514350">
              <a:buFont typeface="+mj-lt"/>
              <a:buAutoNum type="arabicPeriod"/>
            </a:pPr>
            <a:r>
              <a:rPr lang="en-US" dirty="0" smtClean="0"/>
              <a:t>On </a:t>
            </a:r>
            <a:r>
              <a:rPr lang="en-US" dirty="0"/>
              <a:t>the Before You Begin page, click </a:t>
            </a:r>
            <a:r>
              <a:rPr lang="en-US" b="1" dirty="0"/>
              <a:t>Next</a:t>
            </a:r>
            <a:r>
              <a:rPr lang="en-US" dirty="0"/>
              <a:t>.</a:t>
            </a:r>
          </a:p>
          <a:p>
            <a:pPr marL="514350" indent="-514350">
              <a:buFont typeface="+mj-lt"/>
              <a:buAutoNum type="arabicPeriod"/>
            </a:pPr>
            <a:r>
              <a:rPr lang="en-US" dirty="0" smtClean="0"/>
              <a:t>Select </a:t>
            </a:r>
            <a:r>
              <a:rPr lang="en-US" b="1" dirty="0"/>
              <a:t>Role-based or</a:t>
            </a:r>
            <a:r>
              <a:rPr lang="en-US" dirty="0"/>
              <a:t> </a:t>
            </a:r>
            <a:r>
              <a:rPr lang="en-US" b="1" dirty="0"/>
              <a:t>feature-based installation</a:t>
            </a:r>
            <a:r>
              <a:rPr lang="en-US" dirty="0"/>
              <a:t> and then click </a:t>
            </a:r>
            <a:r>
              <a:rPr lang="en-US" b="1" dirty="0"/>
              <a:t>Next</a:t>
            </a:r>
            <a:r>
              <a:rPr lang="en-US" dirty="0"/>
              <a:t>.</a:t>
            </a:r>
          </a:p>
          <a:p>
            <a:endParaRPr lang="en-US" dirty="0"/>
          </a:p>
        </p:txBody>
      </p:sp>
    </p:spTree>
    <p:extLst>
      <p:ext uri="{BB962C8B-B14F-4D97-AF65-F5344CB8AC3E}">
        <p14:creationId xmlns:p14="http://schemas.microsoft.com/office/powerpoint/2010/main" val="47994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Install the Remote Assistance Feature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22</a:t>
            </a:fld>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5"/>
            </a:pPr>
            <a:r>
              <a:rPr lang="en-US" dirty="0"/>
              <a:t>On the Select Destination Server page, select the server that you are installing to and click </a:t>
            </a:r>
            <a:r>
              <a:rPr lang="en-US" b="1" dirty="0"/>
              <a:t>Next</a:t>
            </a:r>
            <a:r>
              <a:rPr lang="en-US" dirty="0"/>
              <a:t>.</a:t>
            </a:r>
          </a:p>
          <a:p>
            <a:pPr marL="514350" indent="-514350">
              <a:buFont typeface="+mj-lt"/>
              <a:buAutoNum type="arabicPeriod" startAt="5"/>
            </a:pPr>
            <a:r>
              <a:rPr lang="en-US" dirty="0" smtClean="0"/>
              <a:t>On </a:t>
            </a:r>
            <a:r>
              <a:rPr lang="en-US" dirty="0"/>
              <a:t>the Select Server Roles page, click </a:t>
            </a:r>
            <a:r>
              <a:rPr lang="en-US" b="1" dirty="0"/>
              <a:t>Next</a:t>
            </a:r>
            <a:r>
              <a:rPr lang="en-US" dirty="0"/>
              <a:t>.</a:t>
            </a:r>
          </a:p>
          <a:p>
            <a:pPr marL="514350" indent="-514350">
              <a:buFont typeface="+mj-lt"/>
              <a:buAutoNum type="arabicPeriod" startAt="5"/>
            </a:pPr>
            <a:r>
              <a:rPr lang="en-US" dirty="0" smtClean="0"/>
              <a:t>On </a:t>
            </a:r>
            <a:r>
              <a:rPr lang="en-US" dirty="0"/>
              <a:t>the Select Features page, select the </a:t>
            </a:r>
            <a:r>
              <a:rPr lang="en-US" b="1" dirty="0"/>
              <a:t>Remote Assistance</a:t>
            </a:r>
            <a:r>
              <a:rPr lang="en-US" dirty="0"/>
              <a:t> feature and click </a:t>
            </a:r>
            <a:r>
              <a:rPr lang="en-US" b="1" dirty="0"/>
              <a:t>Next</a:t>
            </a:r>
            <a:r>
              <a:rPr lang="en-US" dirty="0"/>
              <a:t>.</a:t>
            </a:r>
          </a:p>
          <a:p>
            <a:pPr marL="514350" indent="-514350">
              <a:buFont typeface="+mj-lt"/>
              <a:buAutoNum type="arabicPeriod" startAt="5"/>
            </a:pPr>
            <a:r>
              <a:rPr lang="en-US" dirty="0" smtClean="0"/>
              <a:t>On </a:t>
            </a:r>
            <a:r>
              <a:rPr lang="en-US" dirty="0"/>
              <a:t>the Confirm Installation Selections page, click </a:t>
            </a:r>
            <a:r>
              <a:rPr lang="en-US" b="1" dirty="0"/>
              <a:t>Install</a:t>
            </a:r>
            <a:r>
              <a:rPr lang="en-US" dirty="0"/>
              <a:t>.</a:t>
            </a:r>
          </a:p>
          <a:p>
            <a:pPr marL="514350" indent="-514350">
              <a:buFont typeface="+mj-lt"/>
              <a:buAutoNum type="arabicPeriod" startAt="5"/>
            </a:pPr>
            <a:r>
              <a:rPr lang="en-US" dirty="0" smtClean="0"/>
              <a:t>When </a:t>
            </a:r>
            <a:r>
              <a:rPr lang="en-US" dirty="0"/>
              <a:t>the installation is complete, click </a:t>
            </a:r>
            <a:r>
              <a:rPr lang="en-US" b="1" dirty="0"/>
              <a:t>Close</a:t>
            </a:r>
            <a:r>
              <a:rPr lang="en-US" dirty="0"/>
              <a:t>. </a:t>
            </a:r>
          </a:p>
          <a:p>
            <a:endParaRPr lang="en-US" dirty="0"/>
          </a:p>
        </p:txBody>
      </p:sp>
    </p:spTree>
    <p:extLst>
      <p:ext uri="{BB962C8B-B14F-4D97-AF65-F5344CB8AC3E}">
        <p14:creationId xmlns:p14="http://schemas.microsoft.com/office/powerpoint/2010/main" val="3532488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Server Manager</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23</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r>
              <a:rPr lang="en-US" dirty="0"/>
              <a:t>When managing Windows Server 2016, one of the primary tools you will use is </a:t>
            </a:r>
            <a:r>
              <a:rPr lang="en-US" b="1" i="1" dirty="0" smtClean="0"/>
              <a:t>Server Manager</a:t>
            </a:r>
            <a:r>
              <a:rPr lang="en-US" dirty="0" smtClean="0"/>
              <a:t>, which is used </a:t>
            </a:r>
            <a:r>
              <a:rPr lang="en-US" dirty="0"/>
              <a:t>to install, configure, and manage Windows Server 2016 server roles and features. </a:t>
            </a:r>
            <a:endParaRPr lang="en-US" dirty="0" smtClean="0"/>
          </a:p>
          <a:p>
            <a:r>
              <a:rPr lang="en-US" dirty="0" smtClean="0"/>
              <a:t>It </a:t>
            </a:r>
            <a:r>
              <a:rPr lang="en-US" dirty="0"/>
              <a:t>can also be used to manage local and remote servers without using the Remote Desktop Protocol </a:t>
            </a:r>
            <a:r>
              <a:rPr lang="en-US" dirty="0" smtClean="0"/>
              <a:t>connections</a:t>
            </a:r>
            <a:r>
              <a:rPr lang="en-US" dirty="0"/>
              <a:t>.</a:t>
            </a:r>
            <a:endParaRPr lang="en-US" dirty="0" smtClean="0"/>
          </a:p>
        </p:txBody>
      </p:sp>
    </p:spTree>
    <p:extLst>
      <p:ext uri="{BB962C8B-B14F-4D97-AF65-F5344CB8AC3E}">
        <p14:creationId xmlns:p14="http://schemas.microsoft.com/office/powerpoint/2010/main" val="4132956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Server Manager</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24</a:t>
            </a:fld>
            <a:endParaRPr lang="en-US" dirty="0"/>
          </a:p>
        </p:txBody>
      </p:sp>
      <p:pic>
        <p:nvPicPr>
          <p:cNvPr id="7" name="Content Placeholder 6" descr="F0107.jpg"/>
          <p:cNvPicPr>
            <a:picLocks noGrp="1" noChangeAspect="1"/>
          </p:cNvPicPr>
          <p:nvPr>
            <p:ph idx="1"/>
          </p:nvPr>
        </p:nvPicPr>
        <p:blipFill>
          <a:blip r:embed="rId3">
            <a:extLst>
              <a:ext uri="{28A0092B-C50C-407E-A947-70E740481C1C}">
                <a14:useLocalDpi xmlns:a14="http://schemas.microsoft.com/office/drawing/2010/main" val="0"/>
              </a:ext>
            </a:extLst>
          </a:blip>
          <a:srcRect t="13336" b="13336"/>
          <a:stretch>
            <a:fillRect/>
          </a:stretch>
        </p:blipFill>
        <p:spPr>
          <a:xfrm>
            <a:off x="791410" y="1921042"/>
            <a:ext cx="7421209" cy="4081379"/>
          </a:xfrm>
        </p:spPr>
      </p:pic>
    </p:spTree>
    <p:extLst>
      <p:ext uri="{BB962C8B-B14F-4D97-AF65-F5344CB8AC3E}">
        <p14:creationId xmlns:p14="http://schemas.microsoft.com/office/powerpoint/2010/main" val="3535121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Server Manager</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25</a:t>
            </a:fld>
            <a:endParaRPr lang="en-US" dirty="0"/>
          </a:p>
        </p:txBody>
      </p:sp>
      <p:sp>
        <p:nvSpPr>
          <p:cNvPr id="3" name="Content Placeholder 2"/>
          <p:cNvSpPr>
            <a:spLocks noGrp="1"/>
          </p:cNvSpPr>
          <p:nvPr>
            <p:ph idx="1"/>
          </p:nvPr>
        </p:nvSpPr>
        <p:spPr>
          <a:xfrm>
            <a:off x="457200" y="1791368"/>
            <a:ext cx="8229600" cy="4334795"/>
          </a:xfrm>
        </p:spPr>
        <p:txBody>
          <a:bodyPr>
            <a:normAutofit fontScale="92500" lnSpcReduction="10000"/>
          </a:bodyPr>
          <a:lstStyle/>
          <a:p>
            <a:pPr marL="0" indent="0">
              <a:buNone/>
            </a:pPr>
            <a:r>
              <a:rPr lang="en-US" dirty="0"/>
              <a:t>Server Manager </a:t>
            </a:r>
            <a:r>
              <a:rPr lang="en-US" dirty="0" smtClean="0"/>
              <a:t>provides </a:t>
            </a:r>
            <a:r>
              <a:rPr lang="en-US" dirty="0"/>
              <a:t>a single tool so that you can perform the following:</a:t>
            </a:r>
          </a:p>
          <a:p>
            <a:pPr lvl="0"/>
            <a:r>
              <a:rPr lang="en-US" dirty="0"/>
              <a:t>View, add, remove, and modify server roles and features installed on the server.</a:t>
            </a:r>
          </a:p>
          <a:p>
            <a:pPr lvl="0"/>
            <a:r>
              <a:rPr lang="en-US" dirty="0"/>
              <a:t>Perform common local server management </a:t>
            </a:r>
            <a:r>
              <a:rPr lang="en-US" dirty="0" smtClean="0"/>
              <a:t>tasks, </a:t>
            </a:r>
            <a:r>
              <a:rPr lang="en-US" dirty="0"/>
              <a:t>such as enabling or disabling Windows Firewall, Remote management, Remote Desktop, NIC teaming, Windows Defender, and IE Enhanced Security Configuration. </a:t>
            </a:r>
            <a:endParaRPr lang="en-US" dirty="0" smtClean="0"/>
          </a:p>
          <a:p>
            <a:pPr lvl="0"/>
            <a:r>
              <a:rPr lang="en-US" dirty="0" smtClean="0"/>
              <a:t>It </a:t>
            </a:r>
            <a:r>
              <a:rPr lang="en-US" dirty="0"/>
              <a:t>can also configure Windows updates and the computer time zone.</a:t>
            </a:r>
          </a:p>
          <a:p>
            <a:endParaRPr lang="en-US" dirty="0" smtClean="0"/>
          </a:p>
        </p:txBody>
      </p:sp>
    </p:spTree>
    <p:extLst>
      <p:ext uri="{BB962C8B-B14F-4D97-AF65-F5344CB8AC3E}">
        <p14:creationId xmlns:p14="http://schemas.microsoft.com/office/powerpoint/2010/main" val="773604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Server Manager</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26</a:t>
            </a:fld>
            <a:endParaRPr lang="en-US" dirty="0"/>
          </a:p>
        </p:txBody>
      </p:sp>
      <p:sp>
        <p:nvSpPr>
          <p:cNvPr id="3" name="Content Placeholder 2"/>
          <p:cNvSpPr>
            <a:spLocks noGrp="1"/>
          </p:cNvSpPr>
          <p:nvPr>
            <p:ph idx="1"/>
          </p:nvPr>
        </p:nvSpPr>
        <p:spPr>
          <a:xfrm>
            <a:off x="457200" y="1791368"/>
            <a:ext cx="8229600" cy="4334795"/>
          </a:xfrm>
        </p:spPr>
        <p:txBody>
          <a:bodyPr>
            <a:normAutofit lnSpcReduction="10000"/>
          </a:bodyPr>
          <a:lstStyle/>
          <a:p>
            <a:pPr lvl="0"/>
            <a:r>
              <a:rPr lang="en-US" dirty="0"/>
              <a:t>Perform management tasks associated with the installed server role. </a:t>
            </a:r>
          </a:p>
          <a:p>
            <a:pPr lvl="0"/>
            <a:r>
              <a:rPr lang="en-US" dirty="0"/>
              <a:t>Determine server and server role status, identify critical events, and analyze and troubleshoot configuration issues or failures.</a:t>
            </a:r>
          </a:p>
          <a:p>
            <a:pPr lvl="0"/>
            <a:r>
              <a:rPr lang="en-US" dirty="0"/>
              <a:t>Access Best Practices Analyzer, which is used to reduce best practice violations for specific server roles.</a:t>
            </a:r>
          </a:p>
          <a:p>
            <a:pPr marL="0" indent="0">
              <a:buNone/>
            </a:pPr>
            <a:r>
              <a:rPr lang="en-US" dirty="0"/>
              <a:t>By default, Server Manager is pinned to the Start menu</a:t>
            </a:r>
            <a:r>
              <a:rPr lang="en-US" dirty="0" smtClean="0"/>
              <a:t>.</a:t>
            </a:r>
            <a:endParaRPr lang="en-US" dirty="0"/>
          </a:p>
        </p:txBody>
      </p:sp>
    </p:spTree>
    <p:extLst>
      <p:ext uri="{BB962C8B-B14F-4D97-AF65-F5344CB8AC3E}">
        <p14:creationId xmlns:p14="http://schemas.microsoft.com/office/powerpoint/2010/main" val="1095595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27</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pPr lvl="0"/>
            <a:r>
              <a:rPr lang="en-US" dirty="0"/>
              <a:t>Windows includes an Administrative Tools folder that consists of multiple tools that will be used to configure Windows Server 2016</a:t>
            </a:r>
            <a:r>
              <a:rPr lang="en-US" dirty="0" smtClean="0"/>
              <a:t>.</a:t>
            </a:r>
          </a:p>
          <a:p>
            <a:pPr lvl="0"/>
            <a:r>
              <a:rPr lang="en-US" dirty="0" smtClean="0"/>
              <a:t>One </a:t>
            </a:r>
            <a:r>
              <a:rPr lang="en-US" dirty="0"/>
              <a:t>of the more useful tools when managing a computer running Windows Server 2016 is the Computer Management console, which allows you to view events, configure disks, manage users and groups, and manage shared folders. </a:t>
            </a:r>
          </a:p>
        </p:txBody>
      </p:sp>
    </p:spTree>
    <p:extLst>
      <p:ext uri="{BB962C8B-B14F-4D97-AF65-F5344CB8AC3E}">
        <p14:creationId xmlns:p14="http://schemas.microsoft.com/office/powerpoint/2010/main" val="2562588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28</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pPr lvl="0"/>
            <a:r>
              <a:rPr lang="en-US" dirty="0"/>
              <a:t>The </a:t>
            </a:r>
            <a:r>
              <a:rPr lang="en-US" b="1" i="1" dirty="0"/>
              <a:t>Microsoft Management Console (MMC)</a:t>
            </a:r>
            <a:r>
              <a:rPr lang="en-US" dirty="0"/>
              <a:t> is one of the primary administrative tools used to manage Windows and many of the network services provided by Windows. </a:t>
            </a:r>
            <a:endParaRPr lang="en-US" dirty="0" smtClean="0"/>
          </a:p>
          <a:p>
            <a:pPr lvl="0"/>
            <a:r>
              <a:rPr lang="en-US" dirty="0" smtClean="0"/>
              <a:t>It </a:t>
            </a:r>
            <a:r>
              <a:rPr lang="en-US" dirty="0"/>
              <a:t>provides a standard method to create, save, and open the various administrative tools provided by Windows. </a:t>
            </a:r>
            <a:endParaRPr lang="en-US" dirty="0" smtClean="0"/>
          </a:p>
          <a:p>
            <a:pPr lvl="0"/>
            <a:r>
              <a:rPr lang="en-US" dirty="0" smtClean="0"/>
              <a:t>When </a:t>
            </a:r>
            <a:r>
              <a:rPr lang="en-US" dirty="0"/>
              <a:t>you open Administrative Tools, most of these programs are MMCs. </a:t>
            </a:r>
          </a:p>
        </p:txBody>
      </p:sp>
    </p:spTree>
    <p:extLst>
      <p:ext uri="{BB962C8B-B14F-4D97-AF65-F5344CB8AC3E}">
        <p14:creationId xmlns:p14="http://schemas.microsoft.com/office/powerpoint/2010/main" val="2250263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29</a:t>
            </a:fld>
            <a:endParaRPr lang="en-US" dirty="0"/>
          </a:p>
        </p:txBody>
      </p:sp>
      <p:sp>
        <p:nvSpPr>
          <p:cNvPr id="3" name="Content Placeholder 2"/>
          <p:cNvSpPr>
            <a:spLocks noGrp="1"/>
          </p:cNvSpPr>
          <p:nvPr>
            <p:ph idx="1"/>
          </p:nvPr>
        </p:nvSpPr>
        <p:spPr>
          <a:xfrm>
            <a:off x="457200" y="1791368"/>
            <a:ext cx="8229600" cy="4334795"/>
          </a:xfrm>
        </p:spPr>
        <p:txBody>
          <a:bodyPr>
            <a:normAutofit fontScale="92500" lnSpcReduction="10000"/>
          </a:bodyPr>
          <a:lstStyle/>
          <a:p>
            <a:pPr marL="0" lvl="0" indent="0">
              <a:buNone/>
            </a:pPr>
            <a:r>
              <a:rPr lang="en-US" b="1" i="1" dirty="0"/>
              <a:t>Administrative Tools</a:t>
            </a:r>
            <a:r>
              <a:rPr lang="en-US" dirty="0"/>
              <a:t> is a folder in Control Panel that contains tools for system administrators and advanced users</a:t>
            </a:r>
            <a:r>
              <a:rPr lang="en-US" dirty="0" smtClean="0"/>
              <a:t>. You can access it 4 ways:</a:t>
            </a:r>
          </a:p>
          <a:p>
            <a:pPr lvl="0"/>
            <a:r>
              <a:rPr lang="en-US" dirty="0"/>
              <a:t>Open Control Panel and then click Start &gt; Control Panel &gt; System and Security &gt; Administrative Tools while in Category view.</a:t>
            </a:r>
          </a:p>
          <a:p>
            <a:pPr lvl="0"/>
            <a:r>
              <a:rPr lang="en-US" dirty="0"/>
              <a:t>Double-click the Administrative Tools applet while in Icon view. </a:t>
            </a:r>
          </a:p>
          <a:p>
            <a:pPr lvl="0"/>
            <a:r>
              <a:rPr lang="en-US" dirty="0"/>
              <a:t>Click the Start button &gt; Windows Administrative Tools.</a:t>
            </a:r>
          </a:p>
          <a:p>
            <a:pPr lvl="0"/>
            <a:r>
              <a:rPr lang="en-US" dirty="0"/>
              <a:t>Open the Tools menu in Server Manager.</a:t>
            </a:r>
          </a:p>
          <a:p>
            <a:pPr lvl="0"/>
            <a:endParaRPr lang="en-US" dirty="0" smtClean="0"/>
          </a:p>
          <a:p>
            <a:pPr lvl="0"/>
            <a:endParaRPr lang="en-US" dirty="0"/>
          </a:p>
        </p:txBody>
      </p:sp>
    </p:spTree>
    <p:extLst>
      <p:ext uri="{BB962C8B-B14F-4D97-AF65-F5344CB8AC3E}">
        <p14:creationId xmlns:p14="http://schemas.microsoft.com/office/powerpoint/2010/main" val="190402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a:t>
            </a:fld>
            <a:endParaRPr lang="en-US" dirty="0"/>
          </a:p>
        </p:txBody>
      </p:sp>
      <p:sp>
        <p:nvSpPr>
          <p:cNvPr id="3" name="Content Placeholder 2"/>
          <p:cNvSpPr>
            <a:spLocks noGrp="1"/>
          </p:cNvSpPr>
          <p:nvPr>
            <p:ph idx="1"/>
          </p:nvPr>
        </p:nvSpPr>
        <p:spPr/>
        <p:txBody>
          <a:bodyPr>
            <a:normAutofit/>
          </a:bodyPr>
          <a:lstStyle/>
          <a:p>
            <a:r>
              <a:rPr lang="en-US" dirty="0"/>
              <a:t>The newest client operating system released by Microsoft is </a:t>
            </a:r>
            <a:r>
              <a:rPr lang="en-US" b="1" i="1" dirty="0"/>
              <a:t>Windows 10</a:t>
            </a:r>
            <a:r>
              <a:rPr lang="en-US" dirty="0"/>
              <a:t>. </a:t>
            </a:r>
            <a:endParaRPr lang="en-US" dirty="0" smtClean="0"/>
          </a:p>
          <a:p>
            <a:r>
              <a:rPr lang="en-US" dirty="0" smtClean="0"/>
              <a:t>Windows </a:t>
            </a:r>
            <a:r>
              <a:rPr lang="en-US" dirty="0"/>
              <a:t>7 is paired with Windows Server 2008 </a:t>
            </a:r>
            <a:r>
              <a:rPr lang="en-US" dirty="0" smtClean="0"/>
              <a:t>R2, Windows </a:t>
            </a:r>
            <a:r>
              <a:rPr lang="en-US" dirty="0"/>
              <a:t>8 is paired with Windows Server 2012, and Windows 8.1 is paired with Windows Server 2012 R2. However, Microsoft </a:t>
            </a:r>
            <a:r>
              <a:rPr lang="en-US" dirty="0" smtClean="0"/>
              <a:t>released </a:t>
            </a:r>
            <a:r>
              <a:rPr lang="en-US" b="1" i="1" dirty="0" smtClean="0"/>
              <a:t>Microsoft </a:t>
            </a:r>
            <a:r>
              <a:rPr lang="en-US" b="1" i="1" dirty="0"/>
              <a:t>Server 2016</a:t>
            </a:r>
            <a:r>
              <a:rPr lang="en-US" dirty="0"/>
              <a:t> almost a year after the release of Windows 10. </a:t>
            </a:r>
          </a:p>
        </p:txBody>
      </p:sp>
    </p:spTree>
    <p:extLst>
      <p:ext uri="{BB962C8B-B14F-4D97-AF65-F5344CB8AC3E}">
        <p14:creationId xmlns:p14="http://schemas.microsoft.com/office/powerpoint/2010/main" val="3760575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30</a:t>
            </a:fld>
            <a:endParaRPr lang="en-US" dirty="0"/>
          </a:p>
        </p:txBody>
      </p:sp>
      <p:sp>
        <p:nvSpPr>
          <p:cNvPr id="3" name="Content Placeholder 2"/>
          <p:cNvSpPr>
            <a:spLocks noGrp="1"/>
          </p:cNvSpPr>
          <p:nvPr>
            <p:ph idx="1"/>
          </p:nvPr>
        </p:nvSpPr>
        <p:spPr>
          <a:xfrm>
            <a:off x="457200" y="1791368"/>
            <a:ext cx="8229600" cy="4334795"/>
          </a:xfrm>
        </p:spPr>
        <p:txBody>
          <a:bodyPr>
            <a:normAutofit fontScale="92500" lnSpcReduction="10000"/>
          </a:bodyPr>
          <a:lstStyle/>
          <a:p>
            <a:pPr marL="0" lvl="0" indent="0">
              <a:buNone/>
            </a:pPr>
            <a:r>
              <a:rPr lang="en-US" b="1" i="1" dirty="0"/>
              <a:t>Administrative Tools</a:t>
            </a:r>
            <a:r>
              <a:rPr lang="en-US" dirty="0"/>
              <a:t> is a folder in Control Panel that contains tools for system administrators and advanced users</a:t>
            </a:r>
            <a:r>
              <a:rPr lang="en-US" dirty="0" smtClean="0"/>
              <a:t>. You can access it 4 ways:</a:t>
            </a:r>
          </a:p>
          <a:p>
            <a:pPr lvl="0"/>
            <a:r>
              <a:rPr lang="en-US" dirty="0"/>
              <a:t>Open Control Panel and then click Start &gt; Control Panel &gt; System and Security &gt; Administrative Tools while in Category view.</a:t>
            </a:r>
          </a:p>
          <a:p>
            <a:pPr lvl="0"/>
            <a:r>
              <a:rPr lang="en-US" dirty="0"/>
              <a:t>Double-click the Administrative Tools applet while in Icon view. </a:t>
            </a:r>
          </a:p>
          <a:p>
            <a:pPr lvl="0"/>
            <a:r>
              <a:rPr lang="en-US" dirty="0"/>
              <a:t>Click the Start button &gt; Windows Administrative Tools.</a:t>
            </a:r>
          </a:p>
          <a:p>
            <a:pPr lvl="0"/>
            <a:r>
              <a:rPr lang="en-US" dirty="0"/>
              <a:t>Open the Tools menu in Server Manager.</a:t>
            </a:r>
          </a:p>
          <a:p>
            <a:pPr lvl="0"/>
            <a:endParaRPr lang="en-US" dirty="0" smtClean="0"/>
          </a:p>
          <a:p>
            <a:pPr lvl="0"/>
            <a:endParaRPr lang="en-US" dirty="0"/>
          </a:p>
        </p:txBody>
      </p:sp>
    </p:spTree>
    <p:extLst>
      <p:ext uri="{BB962C8B-B14F-4D97-AF65-F5344CB8AC3E}">
        <p14:creationId xmlns:p14="http://schemas.microsoft.com/office/powerpoint/2010/main" val="2495644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31</a:t>
            </a:fld>
            <a:endParaRPr lang="en-US" dirty="0"/>
          </a:p>
        </p:txBody>
      </p:sp>
      <p:sp>
        <p:nvSpPr>
          <p:cNvPr id="3" name="Content Placeholder 2"/>
          <p:cNvSpPr>
            <a:spLocks noGrp="1"/>
          </p:cNvSpPr>
          <p:nvPr>
            <p:ph idx="1"/>
          </p:nvPr>
        </p:nvSpPr>
        <p:spPr>
          <a:xfrm>
            <a:off x="457200" y="1791368"/>
            <a:ext cx="8229600" cy="4334795"/>
          </a:xfrm>
        </p:spPr>
        <p:txBody>
          <a:bodyPr>
            <a:normAutofit fontScale="77500" lnSpcReduction="20000"/>
          </a:bodyPr>
          <a:lstStyle/>
          <a:p>
            <a:pPr marL="0" indent="0">
              <a:buNone/>
            </a:pPr>
            <a:r>
              <a:rPr lang="en-US" dirty="0"/>
              <a:t>Some common administrative tools in this folder include:</a:t>
            </a:r>
          </a:p>
          <a:p>
            <a:pPr lvl="0"/>
            <a:r>
              <a:rPr lang="en-US" b="1" dirty="0"/>
              <a:t>Component Services</a:t>
            </a:r>
            <a:r>
              <a:rPr lang="en-US" dirty="0"/>
              <a:t>: Configures and administers Component Object Model (COM) components. Component Services is designed for use by developers and administrators.</a:t>
            </a:r>
          </a:p>
          <a:p>
            <a:pPr lvl="0"/>
            <a:r>
              <a:rPr lang="en-US" b="1" i="1" dirty="0"/>
              <a:t>Computer Management</a:t>
            </a:r>
            <a:r>
              <a:rPr lang="en-US" dirty="0"/>
              <a:t>: Manages local or remote computers by using a single, consolidated desktop tool. Using Computer Management, you can perform many tasks, such as monitoring system events, configuring hard disks, managing system performance, managing users and groups, and managing shared folders. It includes other administrative tools, including Event Viewer, Task Scheduler, Performance Monitor, Services, Disk Management, and Device Manager</a:t>
            </a:r>
            <a:r>
              <a:rPr lang="en-US" dirty="0" smtClean="0"/>
              <a:t>.</a:t>
            </a:r>
            <a:endParaRPr lang="en-US" dirty="0"/>
          </a:p>
        </p:txBody>
      </p:sp>
    </p:spTree>
    <p:extLst>
      <p:ext uri="{BB962C8B-B14F-4D97-AF65-F5344CB8AC3E}">
        <p14:creationId xmlns:p14="http://schemas.microsoft.com/office/powerpoint/2010/main" val="2635724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32</a:t>
            </a:fld>
            <a:endParaRPr lang="en-US" dirty="0"/>
          </a:p>
        </p:txBody>
      </p:sp>
      <p:sp>
        <p:nvSpPr>
          <p:cNvPr id="3" name="Content Placeholder 2"/>
          <p:cNvSpPr>
            <a:spLocks noGrp="1"/>
          </p:cNvSpPr>
          <p:nvPr>
            <p:ph idx="1"/>
          </p:nvPr>
        </p:nvSpPr>
        <p:spPr>
          <a:xfrm>
            <a:off x="457200" y="1791368"/>
            <a:ext cx="8229600" cy="4334795"/>
          </a:xfrm>
        </p:spPr>
        <p:txBody>
          <a:bodyPr>
            <a:normAutofit fontScale="85000" lnSpcReduction="10000"/>
          </a:bodyPr>
          <a:lstStyle/>
          <a:p>
            <a:pPr lvl="0"/>
            <a:r>
              <a:rPr lang="en-US" b="1" dirty="0"/>
              <a:t>Defragment and Optimize Drives</a:t>
            </a:r>
            <a:r>
              <a:rPr lang="en-US" dirty="0"/>
              <a:t>: Optimizes drives by rearranging files of a specific hard drive in a contiguous order.</a:t>
            </a:r>
          </a:p>
          <a:p>
            <a:pPr lvl="0"/>
            <a:r>
              <a:rPr lang="en-US" b="1" dirty="0"/>
              <a:t>Disk Cleanup</a:t>
            </a:r>
            <a:r>
              <a:rPr lang="en-US" dirty="0"/>
              <a:t>: Frees up space on a hard disk by removing temporary files and unneeded Windows Update files.</a:t>
            </a:r>
          </a:p>
          <a:p>
            <a:pPr lvl="0"/>
            <a:r>
              <a:rPr lang="en-US" b="1" dirty="0"/>
              <a:t>Event Viewer</a:t>
            </a:r>
            <a:r>
              <a:rPr lang="en-US" dirty="0"/>
              <a:t>: Views information about significant events, such as programs starting or stopping or security errors that are recorded in event logs.</a:t>
            </a:r>
          </a:p>
          <a:p>
            <a:pPr lvl="0"/>
            <a:r>
              <a:rPr lang="en-US" b="1" dirty="0"/>
              <a:t>iSCSI Initiator</a:t>
            </a:r>
            <a:r>
              <a:rPr lang="en-US" dirty="0"/>
              <a:t>: Configures advanced connections between storage devices on a network. </a:t>
            </a:r>
          </a:p>
        </p:txBody>
      </p:sp>
    </p:spTree>
    <p:extLst>
      <p:ext uri="{BB962C8B-B14F-4D97-AF65-F5344CB8AC3E}">
        <p14:creationId xmlns:p14="http://schemas.microsoft.com/office/powerpoint/2010/main" val="375334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33</a:t>
            </a:fld>
            <a:endParaRPr lang="en-US" dirty="0"/>
          </a:p>
        </p:txBody>
      </p:sp>
      <p:sp>
        <p:nvSpPr>
          <p:cNvPr id="3" name="Content Placeholder 2"/>
          <p:cNvSpPr>
            <a:spLocks noGrp="1"/>
          </p:cNvSpPr>
          <p:nvPr>
            <p:ph idx="1"/>
          </p:nvPr>
        </p:nvSpPr>
        <p:spPr>
          <a:xfrm>
            <a:off x="457200" y="1791368"/>
            <a:ext cx="8229600" cy="4334795"/>
          </a:xfrm>
        </p:spPr>
        <p:txBody>
          <a:bodyPr>
            <a:normAutofit fontScale="77500" lnSpcReduction="20000"/>
          </a:bodyPr>
          <a:lstStyle/>
          <a:p>
            <a:pPr lvl="0"/>
            <a:r>
              <a:rPr lang="en-US" b="1" dirty="0"/>
              <a:t>Local Security Policy</a:t>
            </a:r>
            <a:r>
              <a:rPr lang="en-US" dirty="0"/>
              <a:t>: Views and edits Group Policy security settings.</a:t>
            </a:r>
          </a:p>
          <a:p>
            <a:pPr lvl="0"/>
            <a:r>
              <a:rPr lang="en-US" b="1" dirty="0"/>
              <a:t>ODBC Data Sources (32-bit and 64-bit)</a:t>
            </a:r>
            <a:r>
              <a:rPr lang="en-US" dirty="0"/>
              <a:t>: Uses Open Database Connectivity (ODBC) to move data from one type of database (a data source) to another. </a:t>
            </a:r>
          </a:p>
          <a:p>
            <a:pPr lvl="0"/>
            <a:r>
              <a:rPr lang="en-US" b="1" dirty="0"/>
              <a:t>Performance Monitor</a:t>
            </a:r>
            <a:r>
              <a:rPr lang="en-US" dirty="0"/>
              <a:t>: Views advanced system information about the processor, memory, hard disk, and network performance.</a:t>
            </a:r>
          </a:p>
          <a:p>
            <a:pPr lvl="0"/>
            <a:r>
              <a:rPr lang="en-US" b="1" dirty="0"/>
              <a:t>Print Management</a:t>
            </a:r>
            <a:r>
              <a:rPr lang="en-US" dirty="0"/>
              <a:t>: Manages printers and print servers on a network and performs other administrative tasks.</a:t>
            </a:r>
          </a:p>
          <a:p>
            <a:pPr lvl="0"/>
            <a:r>
              <a:rPr lang="en-US" b="1" dirty="0"/>
              <a:t>Resource Monitor</a:t>
            </a:r>
            <a:r>
              <a:rPr lang="en-US" dirty="0"/>
              <a:t>: Displays information about the usage of hardware (CPU, memory, disk, and network) and software (file handles and modules) in real time</a:t>
            </a:r>
            <a:r>
              <a:rPr lang="en-US" dirty="0" smtClean="0"/>
              <a:t>.</a:t>
            </a:r>
            <a:endParaRPr lang="en-US" dirty="0"/>
          </a:p>
        </p:txBody>
      </p:sp>
    </p:spTree>
    <p:extLst>
      <p:ext uri="{BB962C8B-B14F-4D97-AF65-F5344CB8AC3E}">
        <p14:creationId xmlns:p14="http://schemas.microsoft.com/office/powerpoint/2010/main" val="3636274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34</a:t>
            </a:fld>
            <a:endParaRPr lang="en-US" dirty="0"/>
          </a:p>
        </p:txBody>
      </p:sp>
      <p:sp>
        <p:nvSpPr>
          <p:cNvPr id="3" name="Content Placeholder 2"/>
          <p:cNvSpPr>
            <a:spLocks noGrp="1"/>
          </p:cNvSpPr>
          <p:nvPr>
            <p:ph idx="1"/>
          </p:nvPr>
        </p:nvSpPr>
        <p:spPr>
          <a:xfrm>
            <a:off x="457200" y="1791368"/>
            <a:ext cx="8229600" cy="4334795"/>
          </a:xfrm>
        </p:spPr>
        <p:txBody>
          <a:bodyPr>
            <a:normAutofit fontScale="85000" lnSpcReduction="10000"/>
          </a:bodyPr>
          <a:lstStyle/>
          <a:p>
            <a:pPr lvl="0"/>
            <a:r>
              <a:rPr lang="en-US" b="1" dirty="0"/>
              <a:t>Server Manager</a:t>
            </a:r>
            <a:r>
              <a:rPr lang="en-US" dirty="0"/>
              <a:t>: Allows you to install, configure, and manage Windows Server 2016 server roles and features.</a:t>
            </a:r>
          </a:p>
          <a:p>
            <a:pPr lvl="0"/>
            <a:r>
              <a:rPr lang="en-US" b="1" dirty="0"/>
              <a:t>Services</a:t>
            </a:r>
            <a:r>
              <a:rPr lang="en-US" dirty="0"/>
              <a:t>: Manages the different services that run in the background on your computer.</a:t>
            </a:r>
          </a:p>
          <a:p>
            <a:pPr lvl="0"/>
            <a:r>
              <a:rPr lang="en-US" b="1" dirty="0"/>
              <a:t>System Configuration</a:t>
            </a:r>
            <a:r>
              <a:rPr lang="en-US" dirty="0"/>
              <a:t>: Identifies problems that might be preventing Windows from running correctly. </a:t>
            </a:r>
          </a:p>
          <a:p>
            <a:pPr lvl="0"/>
            <a:r>
              <a:rPr lang="en-US" b="1" dirty="0"/>
              <a:t>System Information</a:t>
            </a:r>
            <a:r>
              <a:rPr lang="en-US" dirty="0"/>
              <a:t>: Shows details about your computer’s hardware configuration, computer components, and software, including drivers. </a:t>
            </a:r>
          </a:p>
          <a:p>
            <a:pPr lvl="0"/>
            <a:r>
              <a:rPr lang="en-US" b="1" dirty="0"/>
              <a:t>Task Scheduler</a:t>
            </a:r>
            <a:r>
              <a:rPr lang="en-US" dirty="0"/>
              <a:t>: Schedules programs or other tasks to run automatically. </a:t>
            </a:r>
          </a:p>
        </p:txBody>
      </p:sp>
    </p:spTree>
    <p:extLst>
      <p:ext uri="{BB962C8B-B14F-4D97-AF65-F5344CB8AC3E}">
        <p14:creationId xmlns:p14="http://schemas.microsoft.com/office/powerpoint/2010/main" val="413841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Computer Management</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35</a:t>
            </a:fld>
            <a:endParaRPr lang="en-US" dirty="0"/>
          </a:p>
        </p:txBody>
      </p:sp>
      <p:sp>
        <p:nvSpPr>
          <p:cNvPr id="3" name="Content Placeholder 2"/>
          <p:cNvSpPr>
            <a:spLocks noGrp="1"/>
          </p:cNvSpPr>
          <p:nvPr>
            <p:ph idx="1"/>
          </p:nvPr>
        </p:nvSpPr>
        <p:spPr>
          <a:xfrm>
            <a:off x="457200" y="1791368"/>
            <a:ext cx="8229600" cy="4334795"/>
          </a:xfrm>
        </p:spPr>
        <p:txBody>
          <a:bodyPr>
            <a:normAutofit fontScale="92500"/>
          </a:bodyPr>
          <a:lstStyle/>
          <a:p>
            <a:pPr lvl="0"/>
            <a:r>
              <a:rPr lang="en-US" b="1" dirty="0"/>
              <a:t>Windows Firewall with Advanced Security</a:t>
            </a:r>
            <a:r>
              <a:rPr lang="en-US" dirty="0"/>
              <a:t>: Manages the host-based firewall, including enabling/disabling Windows Firewall and creating exceptions.</a:t>
            </a:r>
          </a:p>
          <a:p>
            <a:pPr lvl="0"/>
            <a:r>
              <a:rPr lang="en-US" b="1" dirty="0"/>
              <a:t>Windows Memory Diagnostic</a:t>
            </a:r>
            <a:r>
              <a:rPr lang="en-US" dirty="0"/>
              <a:t>: Checks your computer’s memory to see whether it is functioning properly.</a:t>
            </a:r>
          </a:p>
          <a:p>
            <a:pPr lvl="0"/>
            <a:r>
              <a:rPr lang="en-US" b="1" dirty="0"/>
              <a:t>Windows PowerShell</a:t>
            </a:r>
            <a:r>
              <a:rPr lang="en-US" dirty="0"/>
              <a:t>: Provides a task-based command-line shell and scripting language designed especially for system administration. </a:t>
            </a:r>
          </a:p>
        </p:txBody>
      </p:sp>
    </p:spTree>
    <p:extLst>
      <p:ext uri="{BB962C8B-B14F-4D97-AF65-F5344CB8AC3E}">
        <p14:creationId xmlns:p14="http://schemas.microsoft.com/office/powerpoint/2010/main" val="249620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a:t>
            </a:r>
            <a:r>
              <a:rPr lang="en-US" sz="4800" dirty="0" smtClean="0">
                <a:effectLst/>
              </a:rPr>
              <a:t>Local </a:t>
            </a:r>
            <a:r>
              <a:rPr lang="en-US" sz="4800" dirty="0">
                <a:effectLst/>
              </a:rPr>
              <a:t>Account Using Computer Management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36</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pPr marL="0" indent="0">
              <a:buNone/>
            </a:pPr>
            <a:r>
              <a:rPr lang="en-US" b="1" dirty="0"/>
              <a:t>GET READY.</a:t>
            </a:r>
            <a:r>
              <a:rPr lang="en-US" dirty="0"/>
              <a:t> To create a Windows Server 2016 local account using Computer Management, perform the following steps.</a:t>
            </a:r>
          </a:p>
          <a:p>
            <a:pPr marL="514350" lvl="0" indent="-514350">
              <a:buFont typeface="+mj-lt"/>
              <a:buAutoNum type="arabicPeriod"/>
            </a:pPr>
            <a:r>
              <a:rPr lang="en-US" dirty="0"/>
              <a:t>On LON-SVR1, right-click the </a:t>
            </a:r>
            <a:r>
              <a:rPr lang="en-US" b="1" dirty="0"/>
              <a:t>Start</a:t>
            </a:r>
            <a:r>
              <a:rPr lang="en-US" dirty="0"/>
              <a:t> button and choose </a:t>
            </a:r>
            <a:r>
              <a:rPr lang="en-US" b="1" dirty="0"/>
              <a:t>Computer Management</a:t>
            </a:r>
            <a:r>
              <a:rPr lang="en-US" dirty="0"/>
              <a:t>.</a:t>
            </a:r>
          </a:p>
          <a:p>
            <a:pPr marL="514350" lvl="0" indent="-514350">
              <a:buFont typeface="+mj-lt"/>
              <a:buAutoNum type="arabicPeriod"/>
            </a:pPr>
            <a:r>
              <a:rPr lang="en-US" dirty="0"/>
              <a:t>When the Computer Management console opens, expand </a:t>
            </a:r>
            <a:r>
              <a:rPr lang="en-US" b="1" dirty="0"/>
              <a:t>Local Users and Groups</a:t>
            </a:r>
            <a:r>
              <a:rPr lang="en-US" dirty="0"/>
              <a:t> and click </a:t>
            </a:r>
            <a:r>
              <a:rPr lang="en-US" b="1" dirty="0"/>
              <a:t>Users</a:t>
            </a:r>
            <a:r>
              <a:rPr lang="en-US" dirty="0"/>
              <a:t>, as shown </a:t>
            </a:r>
            <a:r>
              <a:rPr lang="en-US" dirty="0" smtClean="0"/>
              <a:t>on the next slide.</a:t>
            </a:r>
            <a:endParaRPr lang="en-US" dirty="0"/>
          </a:p>
          <a:p>
            <a:pPr marL="0" lvl="0" indent="0">
              <a:buNone/>
            </a:pPr>
            <a:r>
              <a:rPr lang="en-US" dirty="0" smtClean="0"/>
              <a:t> </a:t>
            </a:r>
            <a:endParaRPr lang="en-US" dirty="0"/>
          </a:p>
        </p:txBody>
      </p:sp>
    </p:spTree>
    <p:extLst>
      <p:ext uri="{BB962C8B-B14F-4D97-AF65-F5344CB8AC3E}">
        <p14:creationId xmlns:p14="http://schemas.microsoft.com/office/powerpoint/2010/main" val="4277164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a:t>
            </a:r>
            <a:r>
              <a:rPr lang="en-US" sz="4800" dirty="0" smtClean="0">
                <a:effectLst/>
              </a:rPr>
              <a:t>Local </a:t>
            </a:r>
            <a:r>
              <a:rPr lang="en-US" sz="4800" dirty="0">
                <a:effectLst/>
              </a:rPr>
              <a:t>Account Using Computer Management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37</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pPr marL="0" lvl="0" indent="0">
              <a:buNone/>
            </a:pPr>
            <a:r>
              <a:rPr lang="en-US" dirty="0" smtClean="0"/>
              <a:t> </a:t>
            </a:r>
            <a:endParaRPr lang="en-US" dirty="0"/>
          </a:p>
        </p:txBody>
      </p:sp>
      <p:pic>
        <p:nvPicPr>
          <p:cNvPr id="7" name="Picture 6" descr="F0109cro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88" y="1826795"/>
            <a:ext cx="7542165" cy="4242468"/>
          </a:xfrm>
          <a:prstGeom prst="rect">
            <a:avLst/>
          </a:prstGeom>
        </p:spPr>
      </p:pic>
    </p:spTree>
    <p:extLst>
      <p:ext uri="{BB962C8B-B14F-4D97-AF65-F5344CB8AC3E}">
        <p14:creationId xmlns:p14="http://schemas.microsoft.com/office/powerpoint/2010/main" val="2252356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Create a </a:t>
            </a:r>
            <a:r>
              <a:rPr lang="en-US" sz="4800" dirty="0" smtClean="0">
                <a:effectLst/>
              </a:rPr>
              <a:t>Local </a:t>
            </a:r>
            <a:r>
              <a:rPr lang="en-US" sz="4800" dirty="0">
                <a:effectLst/>
              </a:rPr>
              <a:t>Account Using Computer Management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38</a:t>
            </a:fld>
            <a:endParaRPr lang="en-US" dirty="0"/>
          </a:p>
        </p:txBody>
      </p:sp>
      <p:sp>
        <p:nvSpPr>
          <p:cNvPr id="3" name="Content Placeholder 2"/>
          <p:cNvSpPr>
            <a:spLocks noGrp="1"/>
          </p:cNvSpPr>
          <p:nvPr>
            <p:ph idx="1"/>
          </p:nvPr>
        </p:nvSpPr>
        <p:spPr>
          <a:xfrm>
            <a:off x="457200" y="1791368"/>
            <a:ext cx="8229600" cy="4334795"/>
          </a:xfrm>
        </p:spPr>
        <p:txBody>
          <a:bodyPr>
            <a:normAutofit lnSpcReduction="10000"/>
          </a:bodyPr>
          <a:lstStyle/>
          <a:p>
            <a:pPr marL="514350" lvl="0" indent="-514350">
              <a:buFont typeface="+mj-lt"/>
              <a:buAutoNum type="arabicPeriod" startAt="3"/>
            </a:pPr>
            <a:r>
              <a:rPr lang="en-US" dirty="0"/>
              <a:t>Right-click the </a:t>
            </a:r>
            <a:r>
              <a:rPr lang="en-US" b="1" dirty="0"/>
              <a:t>Users</a:t>
            </a:r>
            <a:r>
              <a:rPr lang="en-US" dirty="0"/>
              <a:t> node and choose </a:t>
            </a:r>
            <a:r>
              <a:rPr lang="en-US" b="1" dirty="0"/>
              <a:t>New User</a:t>
            </a:r>
            <a:r>
              <a:rPr lang="en-US" dirty="0"/>
              <a:t>.</a:t>
            </a:r>
          </a:p>
          <a:p>
            <a:pPr marL="514350" lvl="0" indent="-514350">
              <a:buFont typeface="+mj-lt"/>
              <a:buAutoNum type="arabicPeriod" startAt="3"/>
            </a:pPr>
            <a:r>
              <a:rPr lang="en-US" dirty="0"/>
              <a:t>In the User name text box, type a name such as </a:t>
            </a:r>
            <a:r>
              <a:rPr lang="en-US" b="1" dirty="0"/>
              <a:t>User2</a:t>
            </a:r>
            <a:r>
              <a:rPr lang="en-US" dirty="0"/>
              <a:t>. In the Full name text box, type </a:t>
            </a:r>
            <a:r>
              <a:rPr lang="en-US" b="1" dirty="0"/>
              <a:t>User 2</a:t>
            </a:r>
            <a:r>
              <a:rPr lang="en-US" dirty="0"/>
              <a:t>.</a:t>
            </a:r>
          </a:p>
          <a:p>
            <a:pPr marL="514350" lvl="0" indent="-514350">
              <a:buFont typeface="+mj-lt"/>
              <a:buAutoNum type="arabicPeriod" startAt="3"/>
            </a:pPr>
            <a:r>
              <a:rPr lang="en-US" dirty="0"/>
              <a:t>In the Password and Confirm password text boxes, type a password such as </a:t>
            </a:r>
            <a:r>
              <a:rPr lang="en-US" b="1" dirty="0"/>
              <a:t>Pa$$w0rd</a:t>
            </a:r>
            <a:r>
              <a:rPr lang="en-US" dirty="0"/>
              <a:t>.</a:t>
            </a:r>
          </a:p>
          <a:p>
            <a:pPr marL="514350" lvl="0" indent="-514350">
              <a:buFont typeface="+mj-lt"/>
              <a:buAutoNum type="arabicPeriod" startAt="3"/>
            </a:pPr>
            <a:r>
              <a:rPr lang="en-US" dirty="0"/>
              <a:t>Click the </a:t>
            </a:r>
            <a:r>
              <a:rPr lang="en-US" b="1" dirty="0"/>
              <a:t>Create</a:t>
            </a:r>
            <a:r>
              <a:rPr lang="en-US" dirty="0"/>
              <a:t> button.</a:t>
            </a:r>
          </a:p>
          <a:p>
            <a:pPr marL="514350" lvl="0" indent="-514350">
              <a:buFont typeface="+mj-lt"/>
              <a:buAutoNum type="arabicPeriod" startAt="3"/>
            </a:pPr>
            <a:r>
              <a:rPr lang="en-US" dirty="0" smtClean="0"/>
              <a:t>Close the </a:t>
            </a:r>
            <a:r>
              <a:rPr lang="en-US" dirty="0"/>
              <a:t>New User dialog </a:t>
            </a:r>
            <a:r>
              <a:rPr lang="en-US" dirty="0" smtClean="0"/>
              <a:t>box</a:t>
            </a:r>
            <a:r>
              <a:rPr lang="en-US" dirty="0"/>
              <a:t> </a:t>
            </a:r>
            <a:r>
              <a:rPr lang="en-US" dirty="0" smtClean="0"/>
              <a:t>by clicking </a:t>
            </a:r>
            <a:r>
              <a:rPr lang="en-US" b="1" dirty="0" smtClean="0"/>
              <a:t>Close</a:t>
            </a:r>
            <a:r>
              <a:rPr lang="en-US" dirty="0" smtClean="0"/>
              <a:t>.</a:t>
            </a:r>
            <a:endParaRPr lang="en-US" dirty="0"/>
          </a:p>
        </p:txBody>
      </p:sp>
    </p:spTree>
    <p:extLst>
      <p:ext uri="{BB962C8B-B14F-4D97-AF65-F5344CB8AC3E}">
        <p14:creationId xmlns:p14="http://schemas.microsoft.com/office/powerpoint/2010/main" val="3389159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Add a User Account to the Administrator Account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39</a:t>
            </a:fld>
            <a:endParaRPr lang="en-US" dirty="0"/>
          </a:p>
        </p:txBody>
      </p:sp>
      <p:sp>
        <p:nvSpPr>
          <p:cNvPr id="3" name="Content Placeholder 2"/>
          <p:cNvSpPr>
            <a:spLocks noGrp="1"/>
          </p:cNvSpPr>
          <p:nvPr>
            <p:ph idx="1"/>
          </p:nvPr>
        </p:nvSpPr>
        <p:spPr>
          <a:xfrm>
            <a:off x="457200" y="1791368"/>
            <a:ext cx="8229600" cy="4334795"/>
          </a:xfrm>
        </p:spPr>
        <p:txBody>
          <a:bodyPr>
            <a:normAutofit fontScale="92500" lnSpcReduction="10000"/>
          </a:bodyPr>
          <a:lstStyle/>
          <a:p>
            <a:pPr marL="0" indent="0">
              <a:buNone/>
            </a:pPr>
            <a:r>
              <a:rPr lang="en-US" b="1" dirty="0"/>
              <a:t>GET READY.</a:t>
            </a:r>
            <a:r>
              <a:rPr lang="en-US" dirty="0"/>
              <a:t> To create a Windows 10 local account using Computer Management, perform the following steps.</a:t>
            </a:r>
          </a:p>
          <a:p>
            <a:pPr marL="514350" lvl="0" indent="-514350">
              <a:buFont typeface="+mj-lt"/>
              <a:buAutoNum type="arabicPeriod"/>
            </a:pPr>
            <a:r>
              <a:rPr lang="en-US" dirty="0"/>
              <a:t>On LON-SVR1, right-click the </a:t>
            </a:r>
            <a:r>
              <a:rPr lang="en-US" b="1" dirty="0"/>
              <a:t>Start</a:t>
            </a:r>
            <a:r>
              <a:rPr lang="en-US" dirty="0"/>
              <a:t> button and choose </a:t>
            </a:r>
            <a:r>
              <a:rPr lang="en-US" b="1" dirty="0"/>
              <a:t>Computer Management</a:t>
            </a:r>
            <a:r>
              <a:rPr lang="en-US" dirty="0"/>
              <a:t>.</a:t>
            </a:r>
          </a:p>
          <a:p>
            <a:pPr marL="514350" lvl="0" indent="-514350">
              <a:buFont typeface="+mj-lt"/>
              <a:buAutoNum type="arabicPeriod"/>
            </a:pPr>
            <a:r>
              <a:rPr lang="en-US" dirty="0" smtClean="0"/>
              <a:t>In the </a:t>
            </a:r>
            <a:r>
              <a:rPr lang="en-US" dirty="0"/>
              <a:t>Computer Management </a:t>
            </a:r>
            <a:r>
              <a:rPr lang="en-US" dirty="0" smtClean="0"/>
              <a:t>console, </a:t>
            </a:r>
            <a:r>
              <a:rPr lang="en-US" dirty="0"/>
              <a:t>expand </a:t>
            </a:r>
            <a:r>
              <a:rPr lang="en-US" b="1" dirty="0"/>
              <a:t>Local Users and Groups</a:t>
            </a:r>
            <a:r>
              <a:rPr lang="en-US" dirty="0"/>
              <a:t> and </a:t>
            </a:r>
            <a:r>
              <a:rPr lang="en-US" dirty="0" smtClean="0"/>
              <a:t>then click </a:t>
            </a:r>
            <a:r>
              <a:rPr lang="en-US" b="1" dirty="0"/>
              <a:t>Groups</a:t>
            </a:r>
            <a:r>
              <a:rPr lang="en-US" dirty="0"/>
              <a:t>.</a:t>
            </a:r>
          </a:p>
          <a:p>
            <a:pPr marL="514350" lvl="0" indent="-514350">
              <a:buFont typeface="+mj-lt"/>
              <a:buAutoNum type="arabicPeriod"/>
            </a:pPr>
            <a:r>
              <a:rPr lang="en-US" dirty="0"/>
              <a:t>Double-click the </a:t>
            </a:r>
            <a:r>
              <a:rPr lang="en-US" b="1" dirty="0"/>
              <a:t>Administrators</a:t>
            </a:r>
            <a:r>
              <a:rPr lang="en-US" dirty="0"/>
              <a:t> group.</a:t>
            </a:r>
          </a:p>
          <a:p>
            <a:pPr marL="514350" lvl="0" indent="-514350">
              <a:buFont typeface="+mj-lt"/>
              <a:buAutoNum type="arabicPeriod"/>
            </a:pPr>
            <a:r>
              <a:rPr lang="en-US" dirty="0" smtClean="0"/>
              <a:t>In the </a:t>
            </a:r>
            <a:r>
              <a:rPr lang="en-US" dirty="0"/>
              <a:t>Administrators Properties dialog </a:t>
            </a:r>
            <a:r>
              <a:rPr lang="en-US" dirty="0" smtClean="0"/>
              <a:t>box, </a:t>
            </a:r>
            <a:r>
              <a:rPr lang="en-US" dirty="0"/>
              <a:t>click </a:t>
            </a:r>
            <a:r>
              <a:rPr lang="en-US" b="1" dirty="0"/>
              <a:t>Add</a:t>
            </a:r>
            <a:r>
              <a:rPr lang="en-US" dirty="0"/>
              <a:t>.</a:t>
            </a:r>
          </a:p>
          <a:p>
            <a:pPr marL="514350" lvl="0" indent="-514350">
              <a:buFont typeface="+mj-lt"/>
              <a:buAutoNum type="arabicPeriod" startAt="3"/>
            </a:pPr>
            <a:endParaRPr lang="en-US" dirty="0"/>
          </a:p>
        </p:txBody>
      </p:sp>
    </p:spTree>
    <p:extLst>
      <p:ext uri="{BB962C8B-B14F-4D97-AF65-F5344CB8AC3E}">
        <p14:creationId xmlns:p14="http://schemas.microsoft.com/office/powerpoint/2010/main" val="98809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a:t>
            </a:fld>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Windows Server 2016 provides </a:t>
            </a:r>
            <a:r>
              <a:rPr lang="en-US" dirty="0" smtClean="0"/>
              <a:t>several network </a:t>
            </a:r>
            <a:r>
              <a:rPr lang="en-US" dirty="0"/>
              <a:t>services. Some of the more common services include:</a:t>
            </a:r>
          </a:p>
          <a:p>
            <a:pPr lvl="0"/>
            <a:r>
              <a:rPr lang="en-US" b="1" dirty="0"/>
              <a:t>Active Directory Certificate Services</a:t>
            </a:r>
            <a:r>
              <a:rPr lang="en-US" dirty="0"/>
              <a:t>: Allows you to create certification authorities and related servers that enable you to issue and manage digital certificates.</a:t>
            </a:r>
          </a:p>
          <a:p>
            <a:pPr lvl="0"/>
            <a:r>
              <a:rPr lang="en-US" b="1" dirty="0"/>
              <a:t>Active Directory Domain Services</a:t>
            </a:r>
            <a:r>
              <a:rPr lang="en-US" dirty="0"/>
              <a:t>: Stores information about objects on the network on domain controllers. Users will then use the domain controllers to authenticate, which can be used to check resource access authorization.</a:t>
            </a:r>
          </a:p>
        </p:txBody>
      </p:sp>
    </p:spTree>
    <p:extLst>
      <p:ext uri="{BB962C8B-B14F-4D97-AF65-F5344CB8AC3E}">
        <p14:creationId xmlns:p14="http://schemas.microsoft.com/office/powerpoint/2010/main" val="33289171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Add a User Account to the Administrator Account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40</a:t>
            </a:fld>
            <a:endParaRPr lang="en-US" dirty="0"/>
          </a:p>
        </p:txBody>
      </p:sp>
      <p:sp>
        <p:nvSpPr>
          <p:cNvPr id="3" name="Content Placeholder 2"/>
          <p:cNvSpPr>
            <a:spLocks noGrp="1"/>
          </p:cNvSpPr>
          <p:nvPr>
            <p:ph idx="1"/>
          </p:nvPr>
        </p:nvSpPr>
        <p:spPr>
          <a:xfrm>
            <a:off x="457200" y="1791368"/>
            <a:ext cx="8229600" cy="4334795"/>
          </a:xfrm>
        </p:spPr>
        <p:txBody>
          <a:bodyPr>
            <a:normAutofit fontScale="92500" lnSpcReduction="20000"/>
          </a:bodyPr>
          <a:lstStyle/>
          <a:p>
            <a:pPr marL="514350" lvl="0" indent="-514350">
              <a:buFont typeface="+mj-lt"/>
              <a:buAutoNum type="arabicPeriod" startAt="5"/>
            </a:pPr>
            <a:r>
              <a:rPr lang="en-US" dirty="0"/>
              <a:t>If the computer is not part of a domain, the location will be set to the local computer. If the computer is part of a domain, the location will be set to the domain. If you need to change the domain to a local computer so that you can add a local user account, click the </a:t>
            </a:r>
            <a:r>
              <a:rPr lang="en-US" b="1" dirty="0"/>
              <a:t>Locations</a:t>
            </a:r>
            <a:r>
              <a:rPr lang="en-US" dirty="0"/>
              <a:t> button to open the Locations dialog box. Then select the domain (such as </a:t>
            </a:r>
            <a:r>
              <a:rPr lang="en-US" b="1" dirty="0" err="1"/>
              <a:t>Adatum.com</a:t>
            </a:r>
            <a:r>
              <a:rPr lang="en-US" dirty="0"/>
              <a:t>), and click </a:t>
            </a:r>
            <a:r>
              <a:rPr lang="en-US" b="1" dirty="0"/>
              <a:t>OK</a:t>
            </a:r>
            <a:r>
              <a:rPr lang="en-US" dirty="0"/>
              <a:t>.</a:t>
            </a:r>
          </a:p>
          <a:p>
            <a:pPr marL="514350" lvl="0" indent="-514350">
              <a:buFont typeface="+mj-lt"/>
              <a:buAutoNum type="arabicPeriod" startAt="5"/>
            </a:pPr>
            <a:r>
              <a:rPr lang="en-US" dirty="0" smtClean="0"/>
              <a:t>In the </a:t>
            </a:r>
            <a:r>
              <a:rPr lang="en-US" dirty="0"/>
              <a:t>Select Users dialog </a:t>
            </a:r>
            <a:r>
              <a:rPr lang="en-US" dirty="0" smtClean="0"/>
              <a:t>box, </a:t>
            </a:r>
            <a:r>
              <a:rPr lang="en-US" dirty="0"/>
              <a:t>in the Enter the object names to select text box, type the name of the user that you want to add, such as </a:t>
            </a:r>
            <a:r>
              <a:rPr lang="en-US" b="1" dirty="0"/>
              <a:t>user2</a:t>
            </a:r>
            <a:r>
              <a:rPr lang="en-US" dirty="0"/>
              <a:t>, and click </a:t>
            </a:r>
            <a:r>
              <a:rPr lang="en-US" b="1" dirty="0"/>
              <a:t>OK</a:t>
            </a:r>
            <a:r>
              <a:rPr lang="en-US" dirty="0"/>
              <a:t>.</a:t>
            </a:r>
          </a:p>
        </p:txBody>
      </p:sp>
    </p:spTree>
    <p:extLst>
      <p:ext uri="{BB962C8B-B14F-4D97-AF65-F5344CB8AC3E}">
        <p14:creationId xmlns:p14="http://schemas.microsoft.com/office/powerpoint/2010/main" val="606364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Networking with Windows Server </a:t>
            </a:r>
            <a:r>
              <a:rPr lang="en-US" sz="4800" dirty="0" smtClean="0">
                <a:effectLst/>
              </a:rPr>
              <a:t>2016</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41</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r>
              <a:rPr lang="en-US" b="1" i="1" dirty="0"/>
              <a:t>Internet Protocol (IP)</a:t>
            </a:r>
            <a:r>
              <a:rPr lang="en-US" dirty="0"/>
              <a:t> is the key protocol in the TCP/IP suite. It is responsible for adding addressing information to the packets for the sender and the receiver, as well as adding data to help route and deliver the packet. </a:t>
            </a:r>
            <a:endParaRPr lang="en-US" dirty="0" smtClean="0"/>
          </a:p>
          <a:p>
            <a:r>
              <a:rPr lang="en-US" dirty="0" smtClean="0"/>
              <a:t>Windows </a:t>
            </a:r>
            <a:r>
              <a:rPr lang="en-US" dirty="0"/>
              <a:t>Server 2016 uses TCP/IP as its default networking protocol. </a:t>
            </a:r>
          </a:p>
        </p:txBody>
      </p:sp>
    </p:spTree>
    <p:extLst>
      <p:ext uri="{BB962C8B-B14F-4D97-AF65-F5344CB8AC3E}">
        <p14:creationId xmlns:p14="http://schemas.microsoft.com/office/powerpoint/2010/main" val="4040424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Networking with Windows Server </a:t>
            </a:r>
            <a:r>
              <a:rPr lang="en-US" sz="4800" dirty="0" smtClean="0">
                <a:effectLst/>
              </a:rPr>
              <a:t>2016</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42</a:t>
            </a:fld>
            <a:endParaRPr lang="en-US" dirty="0"/>
          </a:p>
        </p:txBody>
      </p:sp>
      <p:sp>
        <p:nvSpPr>
          <p:cNvPr id="3" name="Content Placeholder 2"/>
          <p:cNvSpPr>
            <a:spLocks noGrp="1"/>
          </p:cNvSpPr>
          <p:nvPr>
            <p:ph idx="1"/>
          </p:nvPr>
        </p:nvSpPr>
        <p:spPr>
          <a:xfrm>
            <a:off x="457200" y="1791368"/>
            <a:ext cx="8229600" cy="4334795"/>
          </a:xfrm>
        </p:spPr>
        <p:txBody>
          <a:bodyPr>
            <a:normAutofit/>
          </a:bodyPr>
          <a:lstStyle/>
          <a:p>
            <a:r>
              <a:rPr lang="en-US" b="1" i="1" dirty="0"/>
              <a:t>Transmission Control Protocol/Internet Protocol (TCP/IP)</a:t>
            </a:r>
            <a:r>
              <a:rPr lang="en-US" dirty="0"/>
              <a:t> is a set of protocols that allows computers to exchange data within a network and between networks. </a:t>
            </a:r>
            <a:endParaRPr lang="en-US" dirty="0" smtClean="0"/>
          </a:p>
          <a:p>
            <a:r>
              <a:rPr lang="en-US" dirty="0" smtClean="0"/>
              <a:t>These </a:t>
            </a:r>
            <a:r>
              <a:rPr lang="en-US" dirty="0"/>
              <a:t>protocols (or rules) manage the content, format, timing, sequencing, and error control of the messages that are exchanged between the devices</a:t>
            </a:r>
            <a:r>
              <a:rPr lang="en-US" dirty="0" smtClean="0"/>
              <a:t>.</a:t>
            </a:r>
          </a:p>
        </p:txBody>
      </p:sp>
    </p:spTree>
    <p:extLst>
      <p:ext uri="{BB962C8B-B14F-4D97-AF65-F5344CB8AC3E}">
        <p14:creationId xmlns:p14="http://schemas.microsoft.com/office/powerpoint/2010/main" val="1579900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Networking with Windows Server </a:t>
            </a:r>
            <a:r>
              <a:rPr lang="en-US" sz="4800" dirty="0" smtClean="0">
                <a:effectLst/>
              </a:rPr>
              <a:t>2016</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43</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r>
              <a:rPr lang="en-US" sz="2400" dirty="0"/>
              <a:t>Every device that communicates over TCP/IP must have a unique IP address. </a:t>
            </a:r>
          </a:p>
          <a:p>
            <a:r>
              <a:rPr lang="en-US" sz="2400" dirty="0"/>
              <a:t>Windows Server 2016 uses a dual-layer architecture that enables it to implement both IPv4 and IPv6 address schemes. Both share the common TCP Transport layer protocol. </a:t>
            </a:r>
          </a:p>
          <a:p>
            <a:pPr marL="0" indent="0">
              <a:buNone/>
            </a:pPr>
            <a:endParaRPr lang="en-US" sz="2200" dirty="0"/>
          </a:p>
        </p:txBody>
      </p:sp>
    </p:spTree>
    <p:extLst>
      <p:ext uri="{BB962C8B-B14F-4D97-AF65-F5344CB8AC3E}">
        <p14:creationId xmlns:p14="http://schemas.microsoft.com/office/powerpoint/2010/main" val="14946010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Exploring IPv4 and IPv6 Protocols </a:t>
            </a:r>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44</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r>
              <a:rPr lang="en-US" sz="2400" dirty="0"/>
              <a:t>An IPv4 address is a 32-bit-long number assigned to a host on the network. </a:t>
            </a:r>
            <a:endParaRPr lang="en-US" sz="2400" dirty="0" smtClean="0"/>
          </a:p>
          <a:p>
            <a:r>
              <a:rPr lang="en-US" sz="2400" dirty="0" smtClean="0"/>
              <a:t>These </a:t>
            </a:r>
            <a:r>
              <a:rPr lang="en-US" sz="2400" dirty="0"/>
              <a:t>addresses are </a:t>
            </a:r>
            <a:r>
              <a:rPr lang="en-US" sz="2400" dirty="0" smtClean="0"/>
              <a:t>organized into </a:t>
            </a:r>
            <a:r>
              <a:rPr lang="en-US" sz="2400" dirty="0"/>
              <a:t>four </a:t>
            </a:r>
            <a:r>
              <a:rPr lang="en-US" sz="2400" dirty="0" smtClean="0"/>
              <a:t>sections </a:t>
            </a:r>
            <a:r>
              <a:rPr lang="en-US" sz="2400" dirty="0"/>
              <a:t>called octets, which are 8 bits long. For example, the number 192.160.10.2 in binary is 11000000.10100000.00001010.00000010 </a:t>
            </a:r>
            <a:endParaRPr lang="en-US" sz="2400" dirty="0" smtClean="0"/>
          </a:p>
          <a:p>
            <a:r>
              <a:rPr lang="en-US" sz="2400" dirty="0"/>
              <a:t>A portion of the 32 bits is associated with the network on which the computer is physically located. This portion of bits is called the </a:t>
            </a:r>
            <a:r>
              <a:rPr lang="en-US" sz="2400" b="1" i="1" dirty="0"/>
              <a:t>network </a:t>
            </a:r>
            <a:r>
              <a:rPr lang="en-US" sz="2400" b="1" i="1" dirty="0" smtClean="0"/>
              <a:t>ID</a:t>
            </a:r>
            <a:r>
              <a:rPr lang="en-US" sz="2400" dirty="0" smtClean="0"/>
              <a:t>.</a:t>
            </a:r>
          </a:p>
          <a:p>
            <a:r>
              <a:rPr lang="en-US" sz="2400" dirty="0" smtClean="0"/>
              <a:t>The </a:t>
            </a:r>
            <a:r>
              <a:rPr lang="en-US" sz="2400" dirty="0"/>
              <a:t>remaining bits, allocated to the host, are called the </a:t>
            </a:r>
            <a:r>
              <a:rPr lang="en-US" sz="2400" b="1" i="1" dirty="0"/>
              <a:t>host ID</a:t>
            </a:r>
            <a:r>
              <a:rPr lang="en-US" sz="2400" dirty="0"/>
              <a:t>. </a:t>
            </a:r>
            <a:endParaRPr lang="en-US" sz="2400" dirty="0" smtClean="0"/>
          </a:p>
          <a:p>
            <a:endParaRPr lang="en-US" sz="2200" dirty="0"/>
          </a:p>
        </p:txBody>
      </p:sp>
    </p:spTree>
    <p:extLst>
      <p:ext uri="{BB962C8B-B14F-4D97-AF65-F5344CB8AC3E}">
        <p14:creationId xmlns:p14="http://schemas.microsoft.com/office/powerpoint/2010/main" val="3960707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Networking with Windows Server </a:t>
            </a:r>
            <a:r>
              <a:rPr lang="en-US" sz="4800" dirty="0" smtClean="0">
                <a:effectLst/>
              </a:rPr>
              <a:t>2016</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45</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pPr marL="0" indent="0">
              <a:buNone/>
            </a:pPr>
            <a:r>
              <a:rPr lang="en-US" sz="2400" dirty="0"/>
              <a:t>IPv6 provides a number of benefits for TCP/IP-based networking connectivity, including: </a:t>
            </a:r>
            <a:endParaRPr lang="en-US" sz="2400" dirty="0" smtClean="0"/>
          </a:p>
          <a:p>
            <a:r>
              <a:rPr lang="en-US" sz="2400" dirty="0"/>
              <a:t>A 128-bit address space to provide addressing for every device on the Internet with a globally unique address</a:t>
            </a:r>
          </a:p>
          <a:p>
            <a:r>
              <a:rPr lang="en-US" sz="2400" dirty="0"/>
              <a:t>More efficient routing than IPv4</a:t>
            </a:r>
          </a:p>
          <a:p>
            <a:r>
              <a:rPr lang="en-US" sz="2400" dirty="0"/>
              <a:t>Support for automatic configuration</a:t>
            </a:r>
          </a:p>
          <a:p>
            <a:r>
              <a:rPr lang="en-US" sz="2400" dirty="0"/>
              <a:t>Enhanced security to protect against address and port scanning attacks and utilization of </a:t>
            </a:r>
            <a:r>
              <a:rPr lang="en-US" sz="2400" dirty="0" err="1"/>
              <a:t>IPsec</a:t>
            </a:r>
            <a:r>
              <a:rPr lang="en-US" sz="2400" dirty="0"/>
              <a:t> to protect IPv6 traffic</a:t>
            </a:r>
          </a:p>
          <a:p>
            <a:pPr marL="0" indent="0">
              <a:buNone/>
            </a:pPr>
            <a:endParaRPr lang="en-US" sz="2200" dirty="0"/>
          </a:p>
        </p:txBody>
      </p:sp>
    </p:spTree>
    <p:extLst>
      <p:ext uri="{BB962C8B-B14F-4D97-AF65-F5344CB8AC3E}">
        <p14:creationId xmlns:p14="http://schemas.microsoft.com/office/powerpoint/2010/main" val="5083522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effectLst/>
              </a:rPr>
              <a:t>Using the Default Gateway</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46</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r>
              <a:rPr lang="en-US" sz="2400" dirty="0"/>
              <a:t>A </a:t>
            </a:r>
            <a:r>
              <a:rPr lang="en-US" sz="2400" b="1" i="1" dirty="0"/>
              <a:t>default gateway</a:t>
            </a:r>
            <a:r>
              <a:rPr lang="en-US" sz="2400" dirty="0"/>
              <a:t> is a device, usually a router, which connects the local network to other networks. </a:t>
            </a:r>
            <a:endParaRPr lang="en-US" sz="2400" dirty="0" smtClean="0"/>
          </a:p>
          <a:p>
            <a:r>
              <a:rPr lang="en-US" sz="2400" dirty="0" smtClean="0"/>
              <a:t>When </a:t>
            </a:r>
            <a:r>
              <a:rPr lang="en-US" sz="2400" dirty="0"/>
              <a:t>you need to communicate with a host on another subnet, you forward all packets to the default gateway. </a:t>
            </a:r>
            <a:endParaRPr lang="en-US" sz="2200" dirty="0"/>
          </a:p>
        </p:txBody>
      </p:sp>
    </p:spTree>
    <p:extLst>
      <p:ext uri="{BB962C8B-B14F-4D97-AF65-F5344CB8AC3E}">
        <p14:creationId xmlns:p14="http://schemas.microsoft.com/office/powerpoint/2010/main" val="2186501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effectLst/>
              </a:rPr>
              <a:t>Understanding Name Resolution</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47</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r>
              <a:rPr lang="en-US" sz="2400" b="1" i="1" dirty="0"/>
              <a:t>Name resolution</a:t>
            </a:r>
            <a:r>
              <a:rPr lang="en-US" sz="2400" dirty="0"/>
              <a:t> is the process of associating host names to IP addresses. </a:t>
            </a:r>
            <a:endParaRPr lang="en-US" sz="2400" dirty="0" smtClean="0"/>
          </a:p>
          <a:p>
            <a:r>
              <a:rPr lang="en-US" sz="2400" dirty="0" smtClean="0"/>
              <a:t>The </a:t>
            </a:r>
            <a:r>
              <a:rPr lang="en-US" sz="2400" dirty="0"/>
              <a:t>Windows operating system supports multiple name resolution systems. The most common is the Domain Name System (DNS). </a:t>
            </a:r>
            <a:endParaRPr lang="en-US" sz="2400" dirty="0" smtClean="0"/>
          </a:p>
          <a:p>
            <a:r>
              <a:rPr lang="en-US" sz="2400" dirty="0" smtClean="0"/>
              <a:t>DNS, a </a:t>
            </a:r>
            <a:r>
              <a:rPr lang="en-US" sz="2400" dirty="0"/>
              <a:t>naming service used by the TCP/IP network, is an essential service used by the </a:t>
            </a:r>
            <a:r>
              <a:rPr lang="en-US" sz="2400" dirty="0" smtClean="0"/>
              <a:t>Internet.</a:t>
            </a:r>
          </a:p>
          <a:p>
            <a:r>
              <a:rPr lang="en-US" sz="2400" dirty="0" smtClean="0"/>
              <a:t>DNS can </a:t>
            </a:r>
            <a:r>
              <a:rPr lang="en-US" sz="2400" dirty="0"/>
              <a:t>be integrated with other services, such as WINS, DHCP, and Active Directory. </a:t>
            </a:r>
            <a:endParaRPr lang="en-US" sz="2400" dirty="0" smtClean="0"/>
          </a:p>
          <a:p>
            <a:r>
              <a:rPr lang="en-US" sz="2400" dirty="0" smtClean="0"/>
              <a:t>DNS </a:t>
            </a:r>
            <a:r>
              <a:rPr lang="en-US" sz="2400" dirty="0"/>
              <a:t>servers are used to associate a computer </a:t>
            </a:r>
            <a:r>
              <a:rPr lang="en-US" sz="2400" dirty="0" smtClean="0"/>
              <a:t>name</a:t>
            </a:r>
            <a:r>
              <a:rPr lang="en-US" sz="2400" dirty="0"/>
              <a:t> </a:t>
            </a:r>
            <a:r>
              <a:rPr lang="en-US" sz="2400" dirty="0" smtClean="0"/>
              <a:t>to </a:t>
            </a:r>
            <a:r>
              <a:rPr lang="en-US" sz="2400" dirty="0"/>
              <a:t>an IP address. </a:t>
            </a:r>
            <a:endParaRPr lang="en-US" sz="2400" dirty="0" smtClean="0"/>
          </a:p>
          <a:p>
            <a:endParaRPr lang="en-US" sz="2200" dirty="0"/>
          </a:p>
        </p:txBody>
      </p:sp>
    </p:spTree>
    <p:extLst>
      <p:ext uri="{BB962C8B-B14F-4D97-AF65-F5344CB8AC3E}">
        <p14:creationId xmlns:p14="http://schemas.microsoft.com/office/powerpoint/2010/main" val="224631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Configuring IP Settings and Name Resolution Settings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48</a:t>
            </a:fld>
            <a:endParaRPr lang="en-US" dirty="0"/>
          </a:p>
        </p:txBody>
      </p:sp>
      <p:sp>
        <p:nvSpPr>
          <p:cNvPr id="3" name="Content Placeholder 2"/>
          <p:cNvSpPr>
            <a:spLocks noGrp="1"/>
          </p:cNvSpPr>
          <p:nvPr>
            <p:ph idx="1"/>
          </p:nvPr>
        </p:nvSpPr>
        <p:spPr>
          <a:xfrm>
            <a:off x="457200" y="1791368"/>
            <a:ext cx="8229600" cy="4334795"/>
          </a:xfrm>
        </p:spPr>
        <p:txBody>
          <a:bodyPr>
            <a:noAutofit/>
          </a:bodyPr>
          <a:lstStyle/>
          <a:p>
            <a:r>
              <a:rPr lang="en-US" sz="2400" dirty="0"/>
              <a:t>Network settings can be configured either manually or automatically using DHCP. </a:t>
            </a:r>
            <a:endParaRPr lang="en-US" sz="2400" dirty="0" smtClean="0"/>
          </a:p>
          <a:p>
            <a:r>
              <a:rPr lang="en-US" sz="2400" dirty="0" smtClean="0"/>
              <a:t>Using </a:t>
            </a:r>
            <a:r>
              <a:rPr lang="en-US" sz="2400" dirty="0"/>
              <a:t>manual settings can introduce configuration issues that could affect communications. Using a centralized approach to IP address management requires you to have a solid understanding of </a:t>
            </a:r>
            <a:r>
              <a:rPr lang="en-US" sz="2400" dirty="0" smtClean="0"/>
              <a:t>DHCP.</a:t>
            </a:r>
          </a:p>
          <a:p>
            <a:r>
              <a:rPr lang="en-US" sz="2400" dirty="0" smtClean="0"/>
              <a:t>The </a:t>
            </a:r>
            <a:r>
              <a:rPr lang="en-US" sz="2400" b="1" i="1" dirty="0" smtClean="0"/>
              <a:t>Network </a:t>
            </a:r>
            <a:r>
              <a:rPr lang="en-US" sz="2400" b="1" i="1" dirty="0"/>
              <a:t>and Sharing Center</a:t>
            </a:r>
            <a:r>
              <a:rPr lang="en-US" sz="2400" dirty="0"/>
              <a:t> </a:t>
            </a:r>
            <a:r>
              <a:rPr lang="en-US" sz="2400" dirty="0" smtClean="0"/>
              <a:t>(see the next slide) </a:t>
            </a:r>
            <a:r>
              <a:rPr lang="en-US" sz="2400" dirty="0"/>
              <a:t>is the primary tool that can view, create, and modify local area network (LAN), wireless local area network (WLAN), virtual private network (VPN), dial-up, and Broadband connections. </a:t>
            </a:r>
            <a:endParaRPr lang="en-US" sz="2200" dirty="0"/>
          </a:p>
        </p:txBody>
      </p:sp>
    </p:spTree>
    <p:extLst>
      <p:ext uri="{BB962C8B-B14F-4D97-AF65-F5344CB8AC3E}">
        <p14:creationId xmlns:p14="http://schemas.microsoft.com/office/powerpoint/2010/main" val="31509946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Configuring IP Settings and Name Resolution Settings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49</a:t>
            </a:fld>
            <a:endParaRPr lang="en-US" dirty="0"/>
          </a:p>
        </p:txBody>
      </p:sp>
      <p:pic>
        <p:nvPicPr>
          <p:cNvPr id="6" name="Content Placeholder 5" descr="F0112.jpg"/>
          <p:cNvPicPr>
            <a:picLocks noGrp="1" noChangeAspect="1"/>
          </p:cNvPicPr>
          <p:nvPr>
            <p:ph idx="1"/>
          </p:nvPr>
        </p:nvPicPr>
        <p:blipFill>
          <a:blip r:embed="rId3">
            <a:extLst>
              <a:ext uri="{28A0092B-C50C-407E-A947-70E740481C1C}">
                <a14:useLocalDpi xmlns:a14="http://schemas.microsoft.com/office/drawing/2010/main" val="0"/>
              </a:ext>
            </a:extLst>
          </a:blip>
          <a:srcRect t="14891" b="14891"/>
          <a:stretch>
            <a:fillRect/>
          </a:stretch>
        </p:blipFill>
        <p:spPr>
          <a:xfrm>
            <a:off x="457200" y="1790700"/>
            <a:ext cx="8229600" cy="4335463"/>
          </a:xfrm>
        </p:spPr>
      </p:pic>
    </p:spTree>
    <p:extLst>
      <p:ext uri="{BB962C8B-B14F-4D97-AF65-F5344CB8AC3E}">
        <p14:creationId xmlns:p14="http://schemas.microsoft.com/office/powerpoint/2010/main" val="1270221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a:t>
            </a:fld>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Active Directory Federation Services</a:t>
            </a:r>
            <a:r>
              <a:rPr lang="en-US" dirty="0"/>
              <a:t>: Provides simplified, secured identity federation and web Single Sign-On (SSO) capabilities. </a:t>
            </a:r>
          </a:p>
          <a:p>
            <a:pPr lvl="0"/>
            <a:r>
              <a:rPr lang="en-US" b="1" dirty="0"/>
              <a:t>DHCP Server</a:t>
            </a:r>
            <a:r>
              <a:rPr lang="en-US" dirty="0"/>
              <a:t>: Allows you to centrally configure, manage, and provide temporary IP addresses and related information for client computers.</a:t>
            </a:r>
          </a:p>
          <a:p>
            <a:pPr lvl="0"/>
            <a:r>
              <a:rPr lang="en-US" b="1" dirty="0"/>
              <a:t>DNS Server</a:t>
            </a:r>
            <a:r>
              <a:rPr lang="en-US" dirty="0"/>
              <a:t>: Provides name resolution for TCP/IP networks.</a:t>
            </a:r>
          </a:p>
          <a:p>
            <a:pPr lvl="0"/>
            <a:r>
              <a:rPr lang="en-US" b="1" dirty="0"/>
              <a:t>File and Storage Services</a:t>
            </a:r>
            <a:r>
              <a:rPr lang="en-US" dirty="0"/>
              <a:t>: Enables you to provide files over the network.</a:t>
            </a:r>
          </a:p>
          <a:p>
            <a:pPr lvl="0"/>
            <a:r>
              <a:rPr lang="en-US" b="1" dirty="0"/>
              <a:t>Hyper-V</a:t>
            </a:r>
            <a:r>
              <a:rPr lang="en-US" dirty="0"/>
              <a:t>: Provides the services that you can use to create and manage virtual machines and their resources.</a:t>
            </a:r>
          </a:p>
        </p:txBody>
      </p:sp>
    </p:spTree>
    <p:extLst>
      <p:ext uri="{BB962C8B-B14F-4D97-AF65-F5344CB8AC3E}">
        <p14:creationId xmlns:p14="http://schemas.microsoft.com/office/powerpoint/2010/main" val="3581292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Define a Static IPv4 Address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50</a:t>
            </a:fld>
            <a:endParaRPr lang="en-US" dirty="0"/>
          </a:p>
        </p:txBody>
      </p:sp>
      <p:sp>
        <p:nvSpPr>
          <p:cNvPr id="3" name="Content Placeholder 2"/>
          <p:cNvSpPr>
            <a:spLocks noGrp="1"/>
          </p:cNvSpPr>
          <p:nvPr>
            <p:ph idx="1"/>
          </p:nvPr>
        </p:nvSpPr>
        <p:spPr/>
        <p:txBody>
          <a:bodyPr/>
          <a:lstStyle/>
          <a:p>
            <a:pPr marL="0" indent="0">
              <a:buNone/>
            </a:pPr>
            <a:r>
              <a:rPr lang="en-US" b="1" dirty="0"/>
              <a:t>GET READY.</a:t>
            </a:r>
            <a:r>
              <a:rPr lang="en-US" dirty="0"/>
              <a:t> To define a static IPv4 address, perform the following steps.</a:t>
            </a:r>
          </a:p>
          <a:p>
            <a:pPr marL="514350" lvl="0" indent="-514350">
              <a:buFont typeface="+mj-lt"/>
              <a:buAutoNum type="arabicPeriod"/>
            </a:pPr>
            <a:r>
              <a:rPr lang="en-US" dirty="0"/>
              <a:t>On LON-SVR1, on the taskbar, right-click the </a:t>
            </a:r>
            <a:r>
              <a:rPr lang="en-US" b="1" dirty="0"/>
              <a:t>network status</a:t>
            </a:r>
            <a:r>
              <a:rPr lang="en-US" dirty="0"/>
              <a:t> icon and choose </a:t>
            </a:r>
            <a:r>
              <a:rPr lang="en-US" b="1" dirty="0"/>
              <a:t>Open Network and Sharing Center</a:t>
            </a:r>
            <a:r>
              <a:rPr lang="en-US" dirty="0"/>
              <a:t>.</a:t>
            </a:r>
          </a:p>
          <a:p>
            <a:pPr marL="514350" indent="-514350">
              <a:buFont typeface="+mj-lt"/>
              <a:buAutoNum type="arabicPeriod"/>
            </a:pPr>
            <a:r>
              <a:rPr lang="en-US" dirty="0" smtClean="0"/>
              <a:t>Click </a:t>
            </a:r>
            <a:r>
              <a:rPr lang="en-US" b="1" dirty="0"/>
              <a:t>Change adapter settings</a:t>
            </a:r>
            <a:r>
              <a:rPr lang="en-US" dirty="0"/>
              <a:t>.</a:t>
            </a:r>
          </a:p>
          <a:p>
            <a:pPr marL="514350" indent="-514350">
              <a:buFont typeface="+mj-lt"/>
              <a:buAutoNum type="arabicPeriod"/>
            </a:pPr>
            <a:r>
              <a:rPr lang="en-US" dirty="0" smtClean="0"/>
              <a:t>Right</a:t>
            </a:r>
            <a:r>
              <a:rPr lang="en-US" dirty="0"/>
              <a:t>-click a network adapter, such as </a:t>
            </a:r>
            <a:r>
              <a:rPr lang="en-US" b="1" dirty="0"/>
              <a:t>Ethernet</a:t>
            </a:r>
            <a:r>
              <a:rPr lang="en-US" dirty="0"/>
              <a:t>, and choose </a:t>
            </a:r>
            <a:r>
              <a:rPr lang="en-US" b="1" dirty="0"/>
              <a:t>Properties</a:t>
            </a:r>
            <a:r>
              <a:rPr lang="en-US" dirty="0" smtClean="0"/>
              <a:t>.</a:t>
            </a:r>
            <a:endParaRPr lang="en-US" dirty="0"/>
          </a:p>
        </p:txBody>
      </p:sp>
    </p:spTree>
    <p:extLst>
      <p:ext uri="{BB962C8B-B14F-4D97-AF65-F5344CB8AC3E}">
        <p14:creationId xmlns:p14="http://schemas.microsoft.com/office/powerpoint/2010/main" val="89115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Define a Static IPv4 Address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51</a:t>
            </a:fld>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startAt="4"/>
            </a:pPr>
            <a:r>
              <a:rPr lang="en-US" dirty="0" smtClean="0"/>
              <a:t>In the </a:t>
            </a:r>
            <a:r>
              <a:rPr lang="en-US" dirty="0"/>
              <a:t>Ethernet Properties dialog </a:t>
            </a:r>
            <a:r>
              <a:rPr lang="en-US" dirty="0" smtClean="0"/>
              <a:t>box, click </a:t>
            </a:r>
            <a:r>
              <a:rPr lang="en-US" b="1" dirty="0"/>
              <a:t>Internet Protocol Version 4 (TCP/IPv4)</a:t>
            </a:r>
            <a:r>
              <a:rPr lang="en-US" dirty="0"/>
              <a:t> and then click </a:t>
            </a:r>
            <a:r>
              <a:rPr lang="en-US" b="1" dirty="0"/>
              <a:t>Properties</a:t>
            </a:r>
            <a:r>
              <a:rPr lang="en-US" dirty="0"/>
              <a:t>. </a:t>
            </a:r>
            <a:endParaRPr lang="en-US" dirty="0" smtClean="0"/>
          </a:p>
          <a:p>
            <a:pPr marL="514350" indent="-514350">
              <a:buFont typeface="+mj-lt"/>
              <a:buAutoNum type="arabicPeriod" startAt="4"/>
            </a:pPr>
            <a:r>
              <a:rPr lang="en-US" dirty="0"/>
              <a:t>Select </a:t>
            </a:r>
            <a:r>
              <a:rPr lang="en-US" b="1" dirty="0"/>
              <a:t>Use the following IP address</a:t>
            </a:r>
            <a:r>
              <a:rPr lang="en-US" dirty="0"/>
              <a:t> and then type the IPv4 address, subnet mask, and default gateway you want to </a:t>
            </a:r>
            <a:r>
              <a:rPr lang="en-US" dirty="0" smtClean="0"/>
              <a:t>use.</a:t>
            </a:r>
          </a:p>
          <a:p>
            <a:pPr marL="514350" indent="-514350">
              <a:buFont typeface="+mj-lt"/>
              <a:buAutoNum type="arabicPeriod" startAt="4"/>
            </a:pPr>
            <a:r>
              <a:rPr lang="en-US" dirty="0"/>
              <a:t>Select </a:t>
            </a:r>
            <a:r>
              <a:rPr lang="en-US" b="1" dirty="0"/>
              <a:t>Use the following DNS server addresses</a:t>
            </a:r>
            <a:r>
              <a:rPr lang="en-US" dirty="0"/>
              <a:t> and then type an IP address for a preferred DNS server and an alternate DNS server</a:t>
            </a:r>
            <a:r>
              <a:rPr lang="en-US" dirty="0" smtClean="0"/>
              <a:t>.</a:t>
            </a:r>
            <a:endParaRPr lang="en-US" dirty="0"/>
          </a:p>
          <a:p>
            <a:pPr marL="514350" indent="-514350">
              <a:buFont typeface="+mj-lt"/>
              <a:buAutoNum type="arabicPeriod" startAt="4"/>
            </a:pPr>
            <a:endParaRPr lang="en-US" dirty="0"/>
          </a:p>
          <a:p>
            <a:pPr marL="0" indent="0">
              <a:buNone/>
            </a:pPr>
            <a:endParaRPr lang="en-US" dirty="0"/>
          </a:p>
        </p:txBody>
      </p:sp>
    </p:spTree>
    <p:extLst>
      <p:ext uri="{BB962C8B-B14F-4D97-AF65-F5344CB8AC3E}">
        <p14:creationId xmlns:p14="http://schemas.microsoft.com/office/powerpoint/2010/main" val="334300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Define a Static IPv4 Address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52</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7"/>
            </a:pPr>
            <a:r>
              <a:rPr lang="en-US" dirty="0"/>
              <a:t>Click </a:t>
            </a:r>
            <a:r>
              <a:rPr lang="en-US" b="1" dirty="0"/>
              <a:t>OK</a:t>
            </a:r>
            <a:r>
              <a:rPr lang="en-US" dirty="0"/>
              <a:t> to accept your settings and to close the Internet Protocol Version 4 (TCP/IPv4) Properties dialog box.</a:t>
            </a:r>
          </a:p>
          <a:p>
            <a:pPr marL="514350" indent="-514350">
              <a:buFont typeface="+mj-lt"/>
              <a:buAutoNum type="arabicPeriod" startAt="7"/>
            </a:pPr>
            <a:r>
              <a:rPr lang="en-US" dirty="0" smtClean="0"/>
              <a:t>Click </a:t>
            </a:r>
            <a:r>
              <a:rPr lang="en-US" b="1" dirty="0"/>
              <a:t>Close</a:t>
            </a:r>
            <a:r>
              <a:rPr lang="en-US" dirty="0"/>
              <a:t> to close the Ethernet Properties dialog box</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919443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Define a Static </a:t>
            </a:r>
            <a:r>
              <a:rPr lang="en-US" sz="4800" dirty="0" smtClean="0">
                <a:effectLst/>
              </a:rPr>
              <a:t>IPv6 </a:t>
            </a:r>
            <a:r>
              <a:rPr lang="en-US" sz="4800" dirty="0">
                <a:effectLst/>
              </a:rPr>
              <a:t>Address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53</a:t>
            </a:fld>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GET READY.</a:t>
            </a:r>
            <a:r>
              <a:rPr lang="en-US" dirty="0"/>
              <a:t> To define a static IPv6 address, perform the following steps.</a:t>
            </a:r>
          </a:p>
          <a:p>
            <a:pPr marL="514350" lvl="0" indent="-514350">
              <a:buFont typeface="+mj-lt"/>
              <a:buAutoNum type="arabicPeriod"/>
            </a:pPr>
            <a:r>
              <a:rPr lang="en-US" dirty="0"/>
              <a:t>On the taskbar, right-click the </a:t>
            </a:r>
            <a:r>
              <a:rPr lang="en-US" b="1" dirty="0"/>
              <a:t>network status</a:t>
            </a:r>
            <a:r>
              <a:rPr lang="en-US" dirty="0"/>
              <a:t> icon and choose </a:t>
            </a:r>
            <a:r>
              <a:rPr lang="en-US" b="1" dirty="0"/>
              <a:t>Open Network and Sharing Center</a:t>
            </a:r>
            <a:r>
              <a:rPr lang="en-US" dirty="0"/>
              <a:t>.</a:t>
            </a:r>
          </a:p>
          <a:p>
            <a:pPr marL="514350" indent="-514350">
              <a:buFont typeface="+mj-lt"/>
              <a:buAutoNum type="arabicPeriod"/>
            </a:pPr>
            <a:r>
              <a:rPr lang="en-US" dirty="0" smtClean="0"/>
              <a:t>Click </a:t>
            </a:r>
            <a:r>
              <a:rPr lang="en-US" b="1" dirty="0"/>
              <a:t>Change adapter settings</a:t>
            </a:r>
            <a:r>
              <a:rPr lang="en-US" dirty="0"/>
              <a:t>.</a:t>
            </a:r>
          </a:p>
          <a:p>
            <a:pPr marL="514350" indent="-514350">
              <a:buFont typeface="+mj-lt"/>
              <a:buAutoNum type="arabicPeriod"/>
            </a:pPr>
            <a:r>
              <a:rPr lang="en-US" dirty="0" smtClean="0"/>
              <a:t>Right</a:t>
            </a:r>
            <a:r>
              <a:rPr lang="en-US" dirty="0"/>
              <a:t>-click a network adapter, such as </a:t>
            </a:r>
            <a:r>
              <a:rPr lang="en-US" b="1" dirty="0"/>
              <a:t>Ethernet</a:t>
            </a:r>
            <a:r>
              <a:rPr lang="en-US" dirty="0"/>
              <a:t>, and choose </a:t>
            </a:r>
            <a:r>
              <a:rPr lang="en-US" b="1" dirty="0"/>
              <a:t>Properties</a:t>
            </a:r>
            <a:r>
              <a:rPr lang="en-US" dirty="0"/>
              <a:t>.</a:t>
            </a:r>
          </a:p>
          <a:p>
            <a:pPr marL="514350" indent="-514350">
              <a:buFont typeface="+mj-lt"/>
              <a:buAutoNum type="arabicPeriod"/>
            </a:pPr>
            <a:r>
              <a:rPr lang="en-US" dirty="0" smtClean="0"/>
              <a:t>In the </a:t>
            </a:r>
            <a:r>
              <a:rPr lang="en-US" dirty="0"/>
              <a:t>Ethernet Properties dialog </a:t>
            </a:r>
            <a:r>
              <a:rPr lang="en-US" dirty="0" smtClean="0"/>
              <a:t>box, </a:t>
            </a:r>
            <a:r>
              <a:rPr lang="en-US" dirty="0"/>
              <a:t>click </a:t>
            </a:r>
            <a:r>
              <a:rPr lang="en-US" b="1" dirty="0"/>
              <a:t>Internet Protocol Version 6 (TCP/IPv6)</a:t>
            </a:r>
            <a:r>
              <a:rPr lang="en-US" dirty="0"/>
              <a:t> and then click </a:t>
            </a:r>
            <a:r>
              <a:rPr lang="en-US" b="1" dirty="0"/>
              <a:t>Properties</a:t>
            </a:r>
            <a:r>
              <a:rPr lang="en-US" dirty="0"/>
              <a:t>.</a:t>
            </a:r>
          </a:p>
          <a:p>
            <a:pPr marL="0" indent="0">
              <a:buNone/>
            </a:pPr>
            <a:endParaRPr lang="en-US" dirty="0"/>
          </a:p>
        </p:txBody>
      </p:sp>
    </p:spTree>
    <p:extLst>
      <p:ext uri="{BB962C8B-B14F-4D97-AF65-F5344CB8AC3E}">
        <p14:creationId xmlns:p14="http://schemas.microsoft.com/office/powerpoint/2010/main" val="2043552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Define a Static </a:t>
            </a:r>
            <a:r>
              <a:rPr lang="en-US" sz="4800" dirty="0" smtClean="0">
                <a:effectLst/>
              </a:rPr>
              <a:t>IPv6 </a:t>
            </a:r>
            <a:r>
              <a:rPr lang="en-US" sz="4800" dirty="0">
                <a:effectLst/>
              </a:rPr>
              <a:t>Address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54</a:t>
            </a:fld>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5"/>
            </a:pPr>
            <a:r>
              <a:rPr lang="en-US" dirty="0"/>
              <a:t>Select </a:t>
            </a:r>
            <a:r>
              <a:rPr lang="en-US" b="1" dirty="0"/>
              <a:t>Use the following IPv6 address</a:t>
            </a:r>
            <a:r>
              <a:rPr lang="en-US" dirty="0"/>
              <a:t> </a:t>
            </a:r>
            <a:r>
              <a:rPr lang="en-US" dirty="0" smtClean="0"/>
              <a:t>and </a:t>
            </a:r>
            <a:r>
              <a:rPr lang="en-US" dirty="0"/>
              <a:t>then type the IPv6 address, subnet prefix length, and default gateway you want to </a:t>
            </a:r>
            <a:r>
              <a:rPr lang="en-US" dirty="0" smtClean="0"/>
              <a:t>use.</a:t>
            </a:r>
          </a:p>
          <a:p>
            <a:pPr marL="514350" indent="-514350">
              <a:buFont typeface="+mj-lt"/>
              <a:buAutoNum type="arabicPeriod" startAt="5"/>
            </a:pPr>
            <a:r>
              <a:rPr lang="en-US" dirty="0" smtClean="0"/>
              <a:t>Select </a:t>
            </a:r>
            <a:r>
              <a:rPr lang="en-US" b="1" dirty="0"/>
              <a:t>Use the following DNS server addresses</a:t>
            </a:r>
            <a:r>
              <a:rPr lang="en-US" dirty="0"/>
              <a:t> and then type an IP address for a preferred DNS server and an alternate DNS </a:t>
            </a:r>
            <a:r>
              <a:rPr lang="en-US" dirty="0" smtClean="0"/>
              <a:t>server.</a:t>
            </a:r>
          </a:p>
          <a:p>
            <a:pPr marL="514350" indent="-514350">
              <a:buFont typeface="+mj-lt"/>
              <a:buAutoNum type="arabicPeriod" startAt="5"/>
            </a:pPr>
            <a:r>
              <a:rPr lang="en-US" dirty="0" smtClean="0"/>
              <a:t>Click </a:t>
            </a:r>
            <a:r>
              <a:rPr lang="en-US" b="1" dirty="0"/>
              <a:t>OK</a:t>
            </a:r>
            <a:r>
              <a:rPr lang="en-US" dirty="0"/>
              <a:t> to accept your settings and to close the Internet Protocol Version 6 (TCP/IPv6) Properties dialog </a:t>
            </a:r>
            <a:r>
              <a:rPr lang="en-US" dirty="0" smtClean="0"/>
              <a:t>box.</a:t>
            </a:r>
          </a:p>
          <a:p>
            <a:pPr marL="514350" indent="-514350">
              <a:buFont typeface="+mj-lt"/>
              <a:buAutoNum type="arabicPeriod" startAt="5"/>
            </a:pPr>
            <a:r>
              <a:rPr lang="en-US" dirty="0" smtClean="0"/>
              <a:t>Click </a:t>
            </a:r>
            <a:r>
              <a:rPr lang="en-US" b="1" dirty="0"/>
              <a:t>Close</a:t>
            </a:r>
            <a:r>
              <a:rPr lang="en-US" dirty="0"/>
              <a:t> to close the Ethernet Properties dialog box. </a:t>
            </a:r>
          </a:p>
          <a:p>
            <a:pPr marL="0" indent="0">
              <a:buNone/>
            </a:pPr>
            <a:endParaRPr lang="en-US" dirty="0"/>
          </a:p>
        </p:txBody>
      </p:sp>
    </p:spTree>
    <p:extLst>
      <p:ext uri="{BB962C8B-B14F-4D97-AF65-F5344CB8AC3E}">
        <p14:creationId xmlns:p14="http://schemas.microsoft.com/office/powerpoint/2010/main" val="3232388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Introducing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55</a:t>
            </a:fld>
            <a:endParaRPr lang="en-US" dirty="0"/>
          </a:p>
        </p:txBody>
      </p:sp>
      <p:sp>
        <p:nvSpPr>
          <p:cNvPr id="3" name="Content Placeholder 2"/>
          <p:cNvSpPr>
            <a:spLocks noGrp="1"/>
          </p:cNvSpPr>
          <p:nvPr>
            <p:ph idx="1"/>
          </p:nvPr>
        </p:nvSpPr>
        <p:spPr/>
        <p:txBody>
          <a:bodyPr>
            <a:normAutofit lnSpcReduction="10000"/>
          </a:bodyPr>
          <a:lstStyle/>
          <a:p>
            <a:r>
              <a:rPr lang="en-US" b="1" i="1" dirty="0"/>
              <a:t>Windows PowerShell</a:t>
            </a:r>
            <a:r>
              <a:rPr lang="en-US" dirty="0"/>
              <a:t> is a command-line interface used mainly by IT professionals to run cmdlets (pronounced command-lets), complete background jobs (processes or programs that run in the background without a user interface), and run scripts to perform administrative tasks. </a:t>
            </a:r>
            <a:endParaRPr lang="en-US" dirty="0" smtClean="0"/>
          </a:p>
          <a:p>
            <a:r>
              <a:rPr lang="en-US" b="1" i="1" dirty="0"/>
              <a:t>Component Object Model (COM)</a:t>
            </a:r>
            <a:r>
              <a:rPr lang="en-US" dirty="0"/>
              <a:t> provides a platform-independent, distributed, object-oriented system for creating software components. </a:t>
            </a:r>
            <a:endParaRPr lang="en-US" dirty="0" smtClean="0"/>
          </a:p>
          <a:p>
            <a:endParaRPr lang="en-US" dirty="0"/>
          </a:p>
        </p:txBody>
      </p:sp>
    </p:spTree>
    <p:extLst>
      <p:ext uri="{BB962C8B-B14F-4D97-AF65-F5344CB8AC3E}">
        <p14:creationId xmlns:p14="http://schemas.microsoft.com/office/powerpoint/2010/main" val="34932584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Introducing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56</a:t>
            </a:fld>
            <a:endParaRPr lang="en-US" dirty="0"/>
          </a:p>
        </p:txBody>
      </p:sp>
      <p:sp>
        <p:nvSpPr>
          <p:cNvPr id="3" name="Content Placeholder 2"/>
          <p:cNvSpPr>
            <a:spLocks noGrp="1"/>
          </p:cNvSpPr>
          <p:nvPr>
            <p:ph idx="1"/>
          </p:nvPr>
        </p:nvSpPr>
        <p:spPr/>
        <p:txBody>
          <a:bodyPr>
            <a:normAutofit/>
          </a:bodyPr>
          <a:lstStyle/>
          <a:p>
            <a:r>
              <a:rPr lang="en-US" b="1" i="1" dirty="0"/>
              <a:t>Windows Management Instrumentation (WMI)</a:t>
            </a:r>
            <a:r>
              <a:rPr lang="en-US" dirty="0"/>
              <a:t> is the Microsoft implementation of Web-Based Enterprise Management (WBEM) that allows accessing management information in an enterprise environment. </a:t>
            </a:r>
            <a:endParaRPr lang="en-US" dirty="0" smtClean="0"/>
          </a:p>
          <a:p>
            <a:r>
              <a:rPr lang="en-US" dirty="0"/>
              <a:t>WMI uses the </a:t>
            </a:r>
            <a:r>
              <a:rPr lang="en-US" b="1" i="1" dirty="0"/>
              <a:t>Common Information Model (CIM)</a:t>
            </a:r>
            <a:r>
              <a:rPr lang="en-US" dirty="0"/>
              <a:t> industry standard to represent systems, applications, networks, devices, and other managed components. </a:t>
            </a:r>
            <a:endParaRPr lang="en-US" dirty="0" smtClean="0"/>
          </a:p>
          <a:p>
            <a:endParaRPr lang="en-US" dirty="0"/>
          </a:p>
        </p:txBody>
      </p:sp>
    </p:spTree>
    <p:extLst>
      <p:ext uri="{BB962C8B-B14F-4D97-AF65-F5344CB8AC3E}">
        <p14:creationId xmlns:p14="http://schemas.microsoft.com/office/powerpoint/2010/main" val="4202438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Introducing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57</a:t>
            </a:fld>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i="1" dirty="0"/>
              <a:t>Cmdlets</a:t>
            </a:r>
            <a:r>
              <a:rPr lang="en-US" dirty="0"/>
              <a:t> (pronounced </a:t>
            </a:r>
            <a:r>
              <a:rPr lang="en-US" i="1" dirty="0"/>
              <a:t>command-lets</a:t>
            </a:r>
            <a:r>
              <a:rPr lang="en-US" dirty="0"/>
              <a:t>) are native commands available in Windows PowerShell. </a:t>
            </a:r>
            <a:r>
              <a:rPr lang="en-US" dirty="0" smtClean="0"/>
              <a:t>They follow </a:t>
            </a:r>
            <a:r>
              <a:rPr lang="en-US" dirty="0"/>
              <a:t>a verb-noun naming pattern, such as get-process, get-service, get-help, set-date, or stop-process. Common verbs include:</a:t>
            </a:r>
          </a:p>
          <a:p>
            <a:pPr lvl="0"/>
            <a:r>
              <a:rPr lang="en-US" b="1" dirty="0"/>
              <a:t>Add</a:t>
            </a:r>
            <a:r>
              <a:rPr lang="en-US" dirty="0"/>
              <a:t>: Add a resource to a container, or attach an item to another item.</a:t>
            </a:r>
          </a:p>
          <a:p>
            <a:pPr lvl="0"/>
            <a:r>
              <a:rPr lang="en-US" b="1" dirty="0"/>
              <a:t>Get</a:t>
            </a:r>
            <a:r>
              <a:rPr lang="en-US" dirty="0"/>
              <a:t>: Retrieve data from a resource.</a:t>
            </a:r>
          </a:p>
          <a:p>
            <a:pPr lvl="0"/>
            <a:r>
              <a:rPr lang="en-US" b="1" dirty="0"/>
              <a:t>New</a:t>
            </a:r>
            <a:r>
              <a:rPr lang="en-US" dirty="0"/>
              <a:t>: Create a new resource.</a:t>
            </a:r>
          </a:p>
          <a:p>
            <a:pPr lvl="0"/>
            <a:r>
              <a:rPr lang="en-US" b="1" dirty="0"/>
              <a:t>Remove</a:t>
            </a:r>
            <a:r>
              <a:rPr lang="en-US" dirty="0"/>
              <a:t>: Delete a resource from a container.</a:t>
            </a:r>
          </a:p>
          <a:p>
            <a:pPr lvl="0"/>
            <a:r>
              <a:rPr lang="en-US" b="1" dirty="0"/>
              <a:t>Set</a:t>
            </a:r>
            <a:r>
              <a:rPr lang="en-US" dirty="0"/>
              <a:t>: Modify a resource, such as data or system parameters.</a:t>
            </a:r>
          </a:p>
          <a:p>
            <a:pPr lvl="0"/>
            <a:r>
              <a:rPr lang="en-US" b="1" dirty="0"/>
              <a:t>Start</a:t>
            </a:r>
            <a:r>
              <a:rPr lang="en-US" dirty="0"/>
              <a:t>: Begin an operation, such as a process or a program</a:t>
            </a:r>
            <a:r>
              <a:rPr lang="en-US" dirty="0" smtClean="0"/>
              <a:t>.</a:t>
            </a:r>
            <a:endParaRPr lang="en-US" dirty="0"/>
          </a:p>
        </p:txBody>
      </p:sp>
    </p:spTree>
    <p:extLst>
      <p:ext uri="{BB962C8B-B14F-4D97-AF65-F5344CB8AC3E}">
        <p14:creationId xmlns:p14="http://schemas.microsoft.com/office/powerpoint/2010/main" val="3820424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Run a </a:t>
            </a:r>
            <a:r>
              <a:rPr lang="en-US" sz="4800" dirty="0" err="1">
                <a:effectLst/>
              </a:rPr>
              <a:t>Cmdlet</a:t>
            </a:r>
            <a:r>
              <a:rPr lang="en-US" sz="4800" dirty="0">
                <a:effectLst/>
              </a:rPr>
              <a:t> in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58</a:t>
            </a:fld>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GET READY</a:t>
            </a:r>
            <a:r>
              <a:rPr lang="en-US" dirty="0"/>
              <a:t>. To run a </a:t>
            </a:r>
            <a:r>
              <a:rPr lang="en-US" dirty="0" err="1"/>
              <a:t>cmdlet</a:t>
            </a:r>
            <a:r>
              <a:rPr lang="en-US" dirty="0"/>
              <a:t> in Windows PowerShell, perform the following steps. </a:t>
            </a:r>
          </a:p>
          <a:p>
            <a:pPr marL="514350" indent="-514350">
              <a:buFont typeface="+mj-lt"/>
              <a:buAutoNum type="arabicPeriod"/>
            </a:pPr>
            <a:r>
              <a:rPr lang="en-US" dirty="0" smtClean="0"/>
              <a:t>Click </a:t>
            </a:r>
            <a:r>
              <a:rPr lang="en-US" dirty="0"/>
              <a:t>the </a:t>
            </a:r>
            <a:r>
              <a:rPr lang="en-US" b="1" dirty="0"/>
              <a:t>Start</a:t>
            </a:r>
            <a:r>
              <a:rPr lang="en-US" dirty="0"/>
              <a:t> button and type </a:t>
            </a:r>
            <a:r>
              <a:rPr lang="en-US" b="1" dirty="0"/>
              <a:t>PowerShell</a:t>
            </a:r>
            <a:r>
              <a:rPr lang="en-US" dirty="0"/>
              <a:t>. From the results, click </a:t>
            </a:r>
            <a:r>
              <a:rPr lang="en-US" b="1" dirty="0"/>
              <a:t>Windows PowerShell</a:t>
            </a:r>
            <a:r>
              <a:rPr lang="en-US" dirty="0"/>
              <a:t>. </a:t>
            </a:r>
          </a:p>
          <a:p>
            <a:pPr marL="514350" indent="-514350">
              <a:buFont typeface="+mj-lt"/>
              <a:buAutoNum type="arabicPeriod"/>
            </a:pPr>
            <a:r>
              <a:rPr lang="en-US" dirty="0" smtClean="0"/>
              <a:t>A </a:t>
            </a:r>
            <a:r>
              <a:rPr lang="en-US" dirty="0"/>
              <a:t>commonly used command is </a:t>
            </a:r>
            <a:r>
              <a:rPr lang="en-US" dirty="0" err="1"/>
              <a:t>ps</a:t>
            </a:r>
            <a:r>
              <a:rPr lang="en-US" dirty="0"/>
              <a:t> (or get-process). The </a:t>
            </a:r>
            <a:r>
              <a:rPr lang="en-US" dirty="0" err="1"/>
              <a:t>ps</a:t>
            </a:r>
            <a:r>
              <a:rPr lang="en-US" dirty="0"/>
              <a:t> command lists the currently running processes and their details, such as the process ID, process name, and percentage of processor usage (CPU). Type </a:t>
            </a:r>
            <a:r>
              <a:rPr lang="en-US" b="1" dirty="0" err="1"/>
              <a:t>ps</a:t>
            </a:r>
            <a:r>
              <a:rPr lang="en-US" dirty="0"/>
              <a:t> and press </a:t>
            </a:r>
            <a:r>
              <a:rPr lang="en-US" b="1" dirty="0" smtClean="0"/>
              <a:t>Enter</a:t>
            </a:r>
            <a:r>
              <a:rPr lang="en-US" dirty="0"/>
              <a:t>.</a:t>
            </a:r>
          </a:p>
        </p:txBody>
      </p:sp>
    </p:spTree>
    <p:extLst>
      <p:ext uri="{BB962C8B-B14F-4D97-AF65-F5344CB8AC3E}">
        <p14:creationId xmlns:p14="http://schemas.microsoft.com/office/powerpoint/2010/main" val="815089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Run a </a:t>
            </a:r>
            <a:r>
              <a:rPr lang="en-US" sz="4800" dirty="0" err="1">
                <a:effectLst/>
              </a:rPr>
              <a:t>Cmdlet</a:t>
            </a:r>
            <a:r>
              <a:rPr lang="en-US" sz="4800" dirty="0">
                <a:effectLst/>
              </a:rPr>
              <a:t> in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59</a:t>
            </a:fld>
            <a:endParaRPr lang="en-US" dirty="0"/>
          </a:p>
        </p:txBody>
      </p:sp>
      <p:pic>
        <p:nvPicPr>
          <p:cNvPr id="6" name="Content Placeholder 5" descr="F0118.jpg"/>
          <p:cNvPicPr>
            <a:picLocks noGrp="1" noChangeAspect="1"/>
          </p:cNvPicPr>
          <p:nvPr>
            <p:ph idx="1"/>
          </p:nvPr>
        </p:nvPicPr>
        <p:blipFill>
          <a:blip r:embed="rId3">
            <a:extLst>
              <a:ext uri="{28A0092B-C50C-407E-A947-70E740481C1C}">
                <a14:useLocalDpi xmlns:a14="http://schemas.microsoft.com/office/drawing/2010/main" val="0"/>
              </a:ext>
            </a:extLst>
          </a:blip>
          <a:srcRect t="17297" b="17297"/>
          <a:stretch>
            <a:fillRect/>
          </a:stretch>
        </p:blipFill>
        <p:spPr>
          <a:xfrm>
            <a:off x="831516" y="1800727"/>
            <a:ext cx="7469825" cy="4108116"/>
          </a:xfrm>
        </p:spPr>
      </p:pic>
    </p:spTree>
    <p:extLst>
      <p:ext uri="{BB962C8B-B14F-4D97-AF65-F5344CB8AC3E}">
        <p14:creationId xmlns:p14="http://schemas.microsoft.com/office/powerpoint/2010/main" val="1181267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a:t>
            </a:fld>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a:t>Print and Document Services</a:t>
            </a:r>
            <a:r>
              <a:rPr lang="en-US" dirty="0"/>
              <a:t>: Enables you to centralize print server and network printer management tasks.</a:t>
            </a:r>
          </a:p>
          <a:p>
            <a:pPr lvl="0"/>
            <a:r>
              <a:rPr lang="en-US" b="1" dirty="0"/>
              <a:t>Remote Access</a:t>
            </a:r>
            <a:r>
              <a:rPr lang="en-US" dirty="0"/>
              <a:t>: Provides connectivity via </a:t>
            </a:r>
            <a:r>
              <a:rPr lang="en-US" dirty="0" err="1"/>
              <a:t>DirectAccess</a:t>
            </a:r>
            <a:r>
              <a:rPr lang="en-US" dirty="0"/>
              <a:t>, VPN, and Web Application Proxy.</a:t>
            </a:r>
          </a:p>
          <a:p>
            <a:pPr lvl="0"/>
            <a:r>
              <a:rPr lang="en-US" b="1" dirty="0"/>
              <a:t>Remote Desktop Services</a:t>
            </a:r>
            <a:r>
              <a:rPr lang="en-US" dirty="0"/>
              <a:t>: Enables users to access virtual desktops, session-based desktops, and </a:t>
            </a:r>
            <a:r>
              <a:rPr lang="en-US" dirty="0" err="1"/>
              <a:t>RemoteApp</a:t>
            </a:r>
            <a:r>
              <a:rPr lang="en-US" dirty="0"/>
              <a:t> programs.</a:t>
            </a:r>
          </a:p>
          <a:p>
            <a:pPr lvl="0"/>
            <a:r>
              <a:rPr lang="en-US" b="1" dirty="0"/>
              <a:t>Web Server/Internet Information Services (IIS)</a:t>
            </a:r>
            <a:r>
              <a:rPr lang="en-US" dirty="0"/>
              <a:t>: Provides a reliable, manageable, and scalable Web Application infrastructure</a:t>
            </a:r>
            <a:r>
              <a:rPr lang="en-US" dirty="0" smtClean="0"/>
              <a:t>.</a:t>
            </a:r>
            <a:endParaRPr lang="en-US" dirty="0"/>
          </a:p>
        </p:txBody>
      </p:sp>
    </p:spTree>
    <p:extLst>
      <p:ext uri="{BB962C8B-B14F-4D97-AF65-F5344CB8AC3E}">
        <p14:creationId xmlns:p14="http://schemas.microsoft.com/office/powerpoint/2010/main" val="13148091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rPr>
              <a:t>Run a </a:t>
            </a:r>
            <a:r>
              <a:rPr lang="en-US" sz="4800" dirty="0" err="1">
                <a:effectLst/>
              </a:rPr>
              <a:t>Cmdlet</a:t>
            </a:r>
            <a:r>
              <a:rPr lang="en-US" sz="4800" dirty="0">
                <a:effectLst/>
              </a:rPr>
              <a:t> in Windows PowerShell </a:t>
            </a:r>
            <a:endParaRPr lang="en-US" sz="48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60</a:t>
            </a:fld>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3"/>
            </a:pPr>
            <a:r>
              <a:rPr lang="en-US" dirty="0"/>
              <a:t>To get help with the </a:t>
            </a:r>
            <a:r>
              <a:rPr lang="en-US" dirty="0" err="1"/>
              <a:t>ps</a:t>
            </a:r>
            <a:r>
              <a:rPr lang="en-US" dirty="0"/>
              <a:t> command, type </a:t>
            </a:r>
            <a:r>
              <a:rPr lang="en-US" b="1" dirty="0"/>
              <a:t>get-help </a:t>
            </a:r>
            <a:r>
              <a:rPr lang="en-US" b="1" dirty="0" err="1"/>
              <a:t>ps</a:t>
            </a:r>
            <a:r>
              <a:rPr lang="en-US" dirty="0"/>
              <a:t> and press </a:t>
            </a:r>
            <a:r>
              <a:rPr lang="en-US" b="1" dirty="0"/>
              <a:t>Enter</a:t>
            </a:r>
            <a:r>
              <a:rPr lang="en-US" dirty="0"/>
              <a:t>.</a:t>
            </a:r>
          </a:p>
          <a:p>
            <a:pPr marL="514350" indent="-514350">
              <a:buFont typeface="+mj-lt"/>
              <a:buAutoNum type="arabicPeriod" startAt="3"/>
            </a:pPr>
            <a:r>
              <a:rPr lang="en-US" dirty="0" smtClean="0"/>
              <a:t>To </a:t>
            </a:r>
            <a:r>
              <a:rPr lang="en-US" dirty="0"/>
              <a:t>view running services, type </a:t>
            </a:r>
            <a:r>
              <a:rPr lang="en-US" b="1" dirty="0"/>
              <a:t>get-service</a:t>
            </a:r>
            <a:r>
              <a:rPr lang="en-US" dirty="0"/>
              <a:t> and then press </a:t>
            </a:r>
            <a:r>
              <a:rPr lang="en-US" b="1" dirty="0"/>
              <a:t>Enter</a:t>
            </a:r>
            <a:r>
              <a:rPr lang="en-US" dirty="0"/>
              <a:t>. A list of services displays along with their status (Running or Stopped). </a:t>
            </a:r>
          </a:p>
          <a:p>
            <a:pPr marL="514350" indent="-514350">
              <a:buFont typeface="+mj-lt"/>
              <a:buAutoNum type="arabicPeriod" startAt="3"/>
            </a:pPr>
            <a:r>
              <a:rPr lang="en-US" dirty="0" smtClean="0"/>
              <a:t>To </a:t>
            </a:r>
            <a:r>
              <a:rPr lang="en-US" dirty="0"/>
              <a:t>exit the Window PowerShell window, type </a:t>
            </a:r>
            <a:r>
              <a:rPr lang="en-US" b="1" dirty="0"/>
              <a:t>exit</a:t>
            </a:r>
            <a:r>
              <a:rPr lang="en-US" dirty="0"/>
              <a:t> and then press </a:t>
            </a:r>
            <a:r>
              <a:rPr lang="en-US" b="1" dirty="0"/>
              <a:t>Enter</a:t>
            </a:r>
            <a:r>
              <a:rPr lang="en-US" dirty="0" smtClean="0"/>
              <a:t>.</a:t>
            </a:r>
            <a:endParaRPr lang="en-US" dirty="0"/>
          </a:p>
        </p:txBody>
      </p:sp>
    </p:spTree>
    <p:extLst>
      <p:ext uri="{BB962C8B-B14F-4D97-AF65-F5344CB8AC3E}">
        <p14:creationId xmlns:p14="http://schemas.microsoft.com/office/powerpoint/2010/main" val="4076021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a:xfrm>
            <a:off x="457200" y="1724526"/>
            <a:ext cx="8229600" cy="4401637"/>
          </a:xfrm>
        </p:spPr>
        <p:txBody>
          <a:bodyPr>
            <a:noAutofit/>
          </a:bodyPr>
          <a:lstStyle/>
          <a:p>
            <a:pPr lvl="0"/>
            <a:r>
              <a:rPr lang="en-US" sz="2000" dirty="0"/>
              <a:t>The desktop is the main screen that you see when you first start the computer and log on to Windows. </a:t>
            </a:r>
            <a:endParaRPr lang="en-US" sz="2000" dirty="0" smtClean="0"/>
          </a:p>
          <a:p>
            <a:pPr lvl="0"/>
            <a:r>
              <a:rPr lang="en-US" sz="2000" dirty="0" smtClean="0"/>
              <a:t>The </a:t>
            </a:r>
            <a:r>
              <a:rPr lang="en-US" sz="2000" dirty="0"/>
              <a:t>Windows Server 2016 Settings is a modern interface for common configuration settings that would have been found in Control Panel on older versions of Windows. </a:t>
            </a:r>
          </a:p>
          <a:p>
            <a:pPr lvl="0"/>
            <a:r>
              <a:rPr lang="en-US" sz="2000" dirty="0"/>
              <a:t>When managing Windows Server 2016, one of the primary tools you will use is Server </a:t>
            </a:r>
            <a:r>
              <a:rPr lang="en-US" sz="2000" dirty="0" smtClean="0"/>
              <a:t>Manager, which is used </a:t>
            </a:r>
            <a:r>
              <a:rPr lang="en-US" sz="2000" dirty="0"/>
              <a:t>to install, configure, and manage Windows Server 2016 server roles and features. It can also be used to manage local and remote servers without using the Remote Desktop Protocol connections</a:t>
            </a:r>
            <a:r>
              <a:rPr lang="en-US" sz="2000" dirty="0" smtClean="0"/>
              <a:t>.</a:t>
            </a:r>
          </a:p>
          <a:p>
            <a:pPr lvl="0"/>
            <a:endParaRPr lang="en-US" sz="2000" dirty="0"/>
          </a:p>
          <a:p>
            <a:pPr lvl="0"/>
            <a:endParaRPr lang="en-US" sz="2000"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61</a:t>
            </a:fld>
            <a:endParaRPr lang="en-US" dirty="0"/>
          </a:p>
        </p:txBody>
      </p:sp>
    </p:spTree>
    <p:extLst>
      <p:ext uri="{BB962C8B-B14F-4D97-AF65-F5344CB8AC3E}">
        <p14:creationId xmlns:p14="http://schemas.microsoft.com/office/powerpoint/2010/main" val="28887509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Autofit/>
          </a:bodyPr>
          <a:lstStyle/>
          <a:p>
            <a:r>
              <a:rPr lang="en-US" sz="2000" dirty="0"/>
              <a:t>Windows includes an Administrative Tools folder that consists of multiple tools that will be used to configure Windows Server 2016. </a:t>
            </a:r>
            <a:endParaRPr lang="en-US" sz="2000" dirty="0" smtClean="0"/>
          </a:p>
          <a:p>
            <a:r>
              <a:rPr lang="en-US" sz="2000" dirty="0" smtClean="0"/>
              <a:t>One </a:t>
            </a:r>
            <a:r>
              <a:rPr lang="en-US" sz="2000" dirty="0"/>
              <a:t>of the more useful tools when managing a computer running Windows Server 2016 is the Computer Management console, which allows you to view events, configure disks, manage users and groups, and manage shared folders</a:t>
            </a:r>
            <a:r>
              <a:rPr lang="en-US" sz="2000" dirty="0" smtClean="0"/>
              <a:t>.</a:t>
            </a:r>
          </a:p>
          <a:p>
            <a:r>
              <a:rPr lang="en-US" sz="2000" dirty="0"/>
              <a:t>Available public IPv4 addresses are running low. To overcome this problem as well as a few others, IPv6 was developed as the next-generation Internet Protocol version. </a:t>
            </a:r>
            <a:endParaRPr lang="en-US" sz="2000" dirty="0" smtClean="0"/>
          </a:p>
          <a:p>
            <a:pPr lvl="0"/>
            <a:endParaRPr lang="en-US" sz="2000" dirty="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62</a:t>
            </a:fld>
            <a:endParaRPr lang="en-US" dirty="0"/>
          </a:p>
        </p:txBody>
      </p:sp>
    </p:spTree>
    <p:extLst>
      <p:ext uri="{BB962C8B-B14F-4D97-AF65-F5344CB8AC3E}">
        <p14:creationId xmlns:p14="http://schemas.microsoft.com/office/powerpoint/2010/main" val="17922967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Summary</a:t>
            </a:r>
          </a:p>
        </p:txBody>
      </p:sp>
      <p:sp>
        <p:nvSpPr>
          <p:cNvPr id="3" name="Content Placeholder 2"/>
          <p:cNvSpPr>
            <a:spLocks noGrp="1"/>
          </p:cNvSpPr>
          <p:nvPr>
            <p:ph idx="1"/>
          </p:nvPr>
        </p:nvSpPr>
        <p:spPr/>
        <p:txBody>
          <a:bodyPr>
            <a:noAutofit/>
          </a:bodyPr>
          <a:lstStyle/>
          <a:p>
            <a:pPr lvl="0"/>
            <a:r>
              <a:rPr lang="en-US" sz="2000" dirty="0"/>
              <a:t>Name resolution is the process of associating host names to IP addresses. The Windows operating system supports multiple name resolution systems. The most common is the Domain Name System (DNS).</a:t>
            </a:r>
          </a:p>
          <a:p>
            <a:r>
              <a:rPr lang="en-US" sz="2000"/>
              <a:t>Windows PowerShell is a command-line interface used mainly by IT professionals to run cmdlets (pronounced command-lets), complete background jobs (processes or programs that run in the background without a user interface), and run scripts to perform administrative tasks. </a:t>
            </a:r>
            <a:endParaRPr lang="en-US" sz="2000" smtClean="0"/>
          </a:p>
        </p:txBody>
      </p:sp>
      <p:sp>
        <p:nvSpPr>
          <p:cNvPr id="6" name="Footer Placeholder 5"/>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63</a:t>
            </a:fld>
            <a:endParaRPr lang="en-US" dirty="0"/>
          </a:p>
        </p:txBody>
      </p:sp>
    </p:spTree>
    <p:extLst>
      <p:ext uri="{BB962C8B-B14F-4D97-AF65-F5344CB8AC3E}">
        <p14:creationId xmlns:p14="http://schemas.microsoft.com/office/powerpoint/2010/main" val="15401667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1642" y="6277372"/>
            <a:ext cx="1447800" cy="58062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6280935"/>
            <a:ext cx="1828799" cy="424665"/>
          </a:xfrm>
          <a:prstGeom prst="rect">
            <a:avLst/>
          </a:prstGeom>
        </p:spPr>
      </p:pic>
      <p:sp>
        <p:nvSpPr>
          <p:cNvPr id="8" name="TextBox 7"/>
          <p:cNvSpPr txBox="1"/>
          <p:nvPr/>
        </p:nvSpPr>
        <p:spPr>
          <a:xfrm>
            <a:off x="533400" y="2057400"/>
            <a:ext cx="8153400" cy="2862322"/>
          </a:xfrm>
          <a:prstGeom prst="rect">
            <a:avLst/>
          </a:prstGeom>
          <a:noFill/>
        </p:spPr>
        <p:txBody>
          <a:bodyPr wrap="square" rtlCol="0">
            <a:spAutoFit/>
          </a:bodyPr>
          <a:lstStyle/>
          <a:p>
            <a:r>
              <a:rPr lang="en-US" b="1" dirty="0"/>
              <a:t>Copyright </a:t>
            </a:r>
            <a:r>
              <a:rPr lang="de-DE" b="1" dirty="0" smtClean="0"/>
              <a:t>2017 John</a:t>
            </a:r>
            <a:r>
              <a:rPr lang="en-US" b="1" dirty="0" smtClean="0"/>
              <a:t> </a:t>
            </a:r>
            <a:r>
              <a:rPr lang="en-US" b="1" dirty="0"/>
              <a:t>Wiley &amp; Sons, Inc. </a:t>
            </a:r>
          </a:p>
          <a:p>
            <a:r>
              <a:rPr lang="en-US" dirty="0"/>
              <a:t>All rights reserved. Reproduction or translation of this work beyond that named in Section 117 of the 1976 United States Copyright Act without the express written consent of the copyright owner is unlawful. Requests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a:p>
            <a:endParaRPr lang="en-US" dirty="0"/>
          </a:p>
        </p:txBody>
      </p:sp>
    </p:spTree>
    <p:extLst>
      <p:ext uri="{BB962C8B-B14F-4D97-AF65-F5344CB8AC3E}">
        <p14:creationId xmlns:p14="http://schemas.microsoft.com/office/powerpoint/2010/main" val="63479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Introducing Windows 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7</a:t>
            </a:fld>
            <a:endParaRPr lang="en-US" dirty="0"/>
          </a:p>
        </p:txBody>
      </p:sp>
      <p:sp>
        <p:nvSpPr>
          <p:cNvPr id="3" name="Content Placeholder 2"/>
          <p:cNvSpPr>
            <a:spLocks noGrp="1"/>
          </p:cNvSpPr>
          <p:nvPr>
            <p:ph idx="1"/>
          </p:nvPr>
        </p:nvSpPr>
        <p:spPr/>
        <p:txBody>
          <a:bodyPr>
            <a:normAutofit/>
          </a:bodyPr>
          <a:lstStyle/>
          <a:p>
            <a:pPr lvl="0"/>
            <a:r>
              <a:rPr lang="en-US" b="1" dirty="0"/>
              <a:t>Windows Deployment Services</a:t>
            </a:r>
            <a:r>
              <a:rPr lang="en-US" dirty="0"/>
              <a:t>: Provides a simplified, secure means of rapidly and remotely deploying Windows operating systems to computers over the network.</a:t>
            </a:r>
          </a:p>
          <a:p>
            <a:pPr lvl="0"/>
            <a:r>
              <a:rPr lang="en-US" b="1" dirty="0"/>
              <a:t>Windows Server Update Services</a:t>
            </a:r>
            <a:r>
              <a:rPr lang="en-US" dirty="0"/>
              <a:t>: Allows network administrators to specify the Microsoft updates that should be installed and to create separate groups of computers for different sets of updates</a:t>
            </a:r>
            <a:r>
              <a:rPr lang="en-US" dirty="0" smtClean="0"/>
              <a:t>.</a:t>
            </a:r>
            <a:endParaRPr lang="en-US" dirty="0"/>
          </a:p>
        </p:txBody>
      </p:sp>
    </p:spTree>
    <p:extLst>
      <p:ext uri="{BB962C8B-B14F-4D97-AF65-F5344CB8AC3E}">
        <p14:creationId xmlns:p14="http://schemas.microsoft.com/office/powerpoint/2010/main" val="203334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Configuring Windows </a:t>
            </a:r>
            <a:r>
              <a:rPr lang="en-US" dirty="0">
                <a:effectLst/>
              </a:rPr>
              <a:t>Server 2016 </a:t>
            </a:r>
            <a:endParaRPr lang="en-US"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8</a:t>
            </a:fld>
            <a:endParaRPr lang="en-US" dirty="0"/>
          </a:p>
        </p:txBody>
      </p:sp>
      <p:sp>
        <p:nvSpPr>
          <p:cNvPr id="3" name="Content Placeholder 2"/>
          <p:cNvSpPr>
            <a:spLocks noGrp="1"/>
          </p:cNvSpPr>
          <p:nvPr>
            <p:ph idx="1"/>
          </p:nvPr>
        </p:nvSpPr>
        <p:spPr/>
        <p:txBody>
          <a:bodyPr>
            <a:normAutofit fontScale="92500"/>
          </a:bodyPr>
          <a:lstStyle/>
          <a:p>
            <a:pPr lvl="0"/>
            <a:r>
              <a:rPr lang="en-US" dirty="0"/>
              <a:t>Windows Server 2016 is a robust and flexible system that </a:t>
            </a:r>
            <a:r>
              <a:rPr lang="en-US" dirty="0" smtClean="0"/>
              <a:t>works on </a:t>
            </a:r>
            <a:r>
              <a:rPr lang="en-US" dirty="0"/>
              <a:t>and </a:t>
            </a:r>
            <a:r>
              <a:rPr lang="en-US" dirty="0" smtClean="0"/>
              <a:t>supports </a:t>
            </a:r>
            <a:r>
              <a:rPr lang="en-US" dirty="0"/>
              <a:t>a wide range of hardware. </a:t>
            </a:r>
            <a:endParaRPr lang="en-US" dirty="0" smtClean="0"/>
          </a:p>
          <a:p>
            <a:pPr lvl="0"/>
            <a:r>
              <a:rPr lang="en-US" dirty="0" smtClean="0"/>
              <a:t>Although </a:t>
            </a:r>
            <a:r>
              <a:rPr lang="en-US" dirty="0"/>
              <a:t>it was designed for larger computers, it can work on laptops and desktop </a:t>
            </a:r>
            <a:r>
              <a:rPr lang="en-US" dirty="0" smtClean="0"/>
              <a:t>computers.</a:t>
            </a:r>
          </a:p>
          <a:p>
            <a:pPr lvl="0"/>
            <a:r>
              <a:rPr lang="en-US" dirty="0" smtClean="0"/>
              <a:t>It can </a:t>
            </a:r>
            <a:r>
              <a:rPr lang="en-US" dirty="0"/>
              <a:t>also be executed as a virtual machine. </a:t>
            </a:r>
            <a:endParaRPr lang="en-US" dirty="0" smtClean="0"/>
          </a:p>
          <a:p>
            <a:pPr lvl="0"/>
            <a:r>
              <a:rPr lang="en-US" dirty="0" smtClean="0"/>
              <a:t>Windows </a:t>
            </a:r>
            <a:r>
              <a:rPr lang="en-US" dirty="0"/>
              <a:t>Server 2016 contains a </a:t>
            </a:r>
            <a:r>
              <a:rPr lang="en-US" dirty="0" smtClean="0"/>
              <a:t>GUI, so the </a:t>
            </a:r>
            <a:r>
              <a:rPr lang="en-US" dirty="0"/>
              <a:t>primary tools to configure Windows are </a:t>
            </a:r>
            <a:r>
              <a:rPr lang="en-US" dirty="0" smtClean="0"/>
              <a:t>Settings </a:t>
            </a:r>
            <a:r>
              <a:rPr lang="en-US" dirty="0"/>
              <a:t>and Control </a:t>
            </a:r>
            <a:r>
              <a:rPr lang="en-US" dirty="0" smtClean="0"/>
              <a:t>Panel</a:t>
            </a:r>
            <a:r>
              <a:rPr lang="en-US" dirty="0"/>
              <a:t> </a:t>
            </a:r>
            <a:r>
              <a:rPr lang="en-US" dirty="0" smtClean="0"/>
              <a:t>(which also are graphical tools). </a:t>
            </a:r>
            <a:endParaRPr lang="en-US" dirty="0"/>
          </a:p>
        </p:txBody>
      </p:sp>
    </p:spTree>
    <p:extLst>
      <p:ext uri="{BB962C8B-B14F-4D97-AF65-F5344CB8AC3E}">
        <p14:creationId xmlns:p14="http://schemas.microsoft.com/office/powerpoint/2010/main" val="257644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effectLst/>
              </a:rPr>
              <a:t>Configuring &amp; Customizing </a:t>
            </a:r>
            <a:r>
              <a:rPr lang="en-US" sz="3200" dirty="0">
                <a:effectLst/>
              </a:rPr>
              <a:t>the Start Menu, Desktop, Taskbar, and Notification Settings </a:t>
            </a:r>
            <a:endParaRPr lang="en-US" sz="3200" dirty="0"/>
          </a:p>
        </p:txBody>
      </p:sp>
      <p:sp>
        <p:nvSpPr>
          <p:cNvPr id="4" name="Footer Placeholder 3"/>
          <p:cNvSpPr>
            <a:spLocks noGrp="1"/>
          </p:cNvSpPr>
          <p:nvPr>
            <p:ph type="ftr" sz="quarter" idx="11"/>
          </p:nvPr>
        </p:nvSpPr>
        <p:spPr/>
        <p:txBody>
          <a:bodyPr/>
          <a:lstStyle/>
          <a:p>
            <a:r>
              <a:rPr lang="en-US" dirty="0"/>
              <a:t>© </a:t>
            </a:r>
            <a:r>
              <a:rPr lang="de-DE" dirty="0" smtClean="0"/>
              <a:t>2017 John</a:t>
            </a:r>
            <a:r>
              <a:rPr lang="en-US" dirty="0" smtClean="0"/>
              <a:t> </a:t>
            </a:r>
            <a:r>
              <a:rPr lang="en-US" dirty="0"/>
              <a:t>Wiley &amp; Sons, Inc.</a:t>
            </a:r>
          </a:p>
        </p:txBody>
      </p:sp>
      <p:sp>
        <p:nvSpPr>
          <p:cNvPr id="5" name="Slide Number Placeholder 4"/>
          <p:cNvSpPr>
            <a:spLocks noGrp="1"/>
          </p:cNvSpPr>
          <p:nvPr>
            <p:ph type="sldNum" sz="quarter" idx="12"/>
          </p:nvPr>
        </p:nvSpPr>
        <p:spPr/>
        <p:txBody>
          <a:bodyPr/>
          <a:lstStyle/>
          <a:p>
            <a:fld id="{0FFCD9FE-85A8-4732-8641-B4CD942B9CFA}" type="slidenum">
              <a:rPr lang="en-US" smtClean="0"/>
              <a:pPr/>
              <a:t>9</a:t>
            </a:fld>
            <a:endParaRPr lang="en-US" dirty="0"/>
          </a:p>
        </p:txBody>
      </p:sp>
      <p:sp>
        <p:nvSpPr>
          <p:cNvPr id="3" name="Content Placeholder 2"/>
          <p:cNvSpPr>
            <a:spLocks noGrp="1"/>
          </p:cNvSpPr>
          <p:nvPr>
            <p:ph idx="1"/>
          </p:nvPr>
        </p:nvSpPr>
        <p:spPr>
          <a:xfrm>
            <a:off x="457200" y="1737895"/>
            <a:ext cx="8229600" cy="4388268"/>
          </a:xfrm>
        </p:spPr>
        <p:txBody>
          <a:bodyPr>
            <a:normAutofit/>
          </a:bodyPr>
          <a:lstStyle/>
          <a:p>
            <a:pPr lvl="0"/>
            <a:r>
              <a:rPr lang="en-US" dirty="0"/>
              <a:t>The </a:t>
            </a:r>
            <a:r>
              <a:rPr lang="en-US" b="1" i="1" dirty="0"/>
              <a:t>desktop</a:t>
            </a:r>
            <a:r>
              <a:rPr lang="en-US" dirty="0"/>
              <a:t> is the main screen that you see when you first start the computer and log on to Windows. </a:t>
            </a:r>
            <a:endParaRPr lang="en-US" dirty="0" smtClean="0"/>
          </a:p>
          <a:p>
            <a:pPr lvl="0"/>
            <a:r>
              <a:rPr lang="en-US" dirty="0" smtClean="0"/>
              <a:t>Like </a:t>
            </a:r>
            <a:r>
              <a:rPr lang="en-US" dirty="0"/>
              <a:t>the top of an actual desktop, it is where you perform your work by opening and running one or more applications. </a:t>
            </a:r>
            <a:endParaRPr lang="en-US" dirty="0" smtClean="0"/>
          </a:p>
          <a:p>
            <a:pPr lvl="0"/>
            <a:r>
              <a:rPr lang="en-US" dirty="0" smtClean="0"/>
              <a:t>It </a:t>
            </a:r>
            <a:r>
              <a:rPr lang="en-US" dirty="0"/>
              <a:t>also includes the Recycle Bin, which is used to recover files that have been previously deleted. </a:t>
            </a:r>
          </a:p>
        </p:txBody>
      </p:sp>
    </p:spTree>
    <p:extLst>
      <p:ext uri="{BB962C8B-B14F-4D97-AF65-F5344CB8AC3E}">
        <p14:creationId xmlns:p14="http://schemas.microsoft.com/office/powerpoint/2010/main" val="1526046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12251</TotalTime>
  <Words>5165</Words>
  <Application>Microsoft Macintosh PowerPoint</Application>
  <PresentationFormat>On-screen Show (4:3)</PresentationFormat>
  <Paragraphs>413</Paragraphs>
  <Slides>64</Slides>
  <Notes>22</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Executive</vt:lpstr>
      <vt:lpstr>Lesson 1: Introducing Windows Server 2016 </vt:lpstr>
      <vt:lpstr>Overview</vt:lpstr>
      <vt:lpstr>Introducing Windows Server 2016 </vt:lpstr>
      <vt:lpstr>Introducing Windows Server 2016 </vt:lpstr>
      <vt:lpstr>Introducing Windows Server 2016 </vt:lpstr>
      <vt:lpstr>Introducing Windows Server 2016 </vt:lpstr>
      <vt:lpstr>Introducing Windows Server 2016 </vt:lpstr>
      <vt:lpstr>Configuring Windows Server 2016 </vt:lpstr>
      <vt:lpstr>Configuring &amp; Customizing the Start Menu, Desktop, Taskbar, and Notification Settings </vt:lpstr>
      <vt:lpstr>Configuring &amp; Customizing the Start Menu, Desktop, Taskbar, and Notification Settings </vt:lpstr>
      <vt:lpstr>Configuring &amp; Customizing the Start Menu, Desktop, Taskbar, and Notification Settings </vt:lpstr>
      <vt:lpstr>Using Windows Server 2016 Settings </vt:lpstr>
      <vt:lpstr>Using Windows Server 2016 Settings </vt:lpstr>
      <vt:lpstr>Using Windows Server 2016 Settings </vt:lpstr>
      <vt:lpstr>Using Windows Server 2016 Settings </vt:lpstr>
      <vt:lpstr>Using Control Panel</vt:lpstr>
      <vt:lpstr>Using Control Panel</vt:lpstr>
      <vt:lpstr>Add a Computer to the Domain</vt:lpstr>
      <vt:lpstr>Add a Computer to the Domain</vt:lpstr>
      <vt:lpstr>Add a Computer to the Domain</vt:lpstr>
      <vt:lpstr>Install the Remote Assistance Feature </vt:lpstr>
      <vt:lpstr>Install the Remote Assistance Feature </vt:lpstr>
      <vt:lpstr>Using Server Manager</vt:lpstr>
      <vt:lpstr>Using Server Manager</vt:lpstr>
      <vt:lpstr>Using Server Manager</vt:lpstr>
      <vt:lpstr>Using Server Manager</vt:lpstr>
      <vt:lpstr>Using Computer Management</vt:lpstr>
      <vt:lpstr>Using Computer Management</vt:lpstr>
      <vt:lpstr>Using Computer Management</vt:lpstr>
      <vt:lpstr>Using Computer Management</vt:lpstr>
      <vt:lpstr>Using Computer Management</vt:lpstr>
      <vt:lpstr>Using Computer Management</vt:lpstr>
      <vt:lpstr>Using Computer Management</vt:lpstr>
      <vt:lpstr>Using Computer Management</vt:lpstr>
      <vt:lpstr>Using Computer Management</vt:lpstr>
      <vt:lpstr>Create a Local Account Using Computer Management </vt:lpstr>
      <vt:lpstr>Create a Local Account Using Computer Management </vt:lpstr>
      <vt:lpstr>Create a Local Account Using Computer Management </vt:lpstr>
      <vt:lpstr>Add a User Account to the Administrator Account </vt:lpstr>
      <vt:lpstr>Add a User Account to the Administrator Account </vt:lpstr>
      <vt:lpstr>Networking with Windows Server 2016</vt:lpstr>
      <vt:lpstr>Networking with Windows Server 2016</vt:lpstr>
      <vt:lpstr>Networking with Windows Server 2016</vt:lpstr>
      <vt:lpstr>Exploring IPv4 and IPv6 Protocols </vt:lpstr>
      <vt:lpstr>Networking with Windows Server 2016</vt:lpstr>
      <vt:lpstr>Using the Default Gateway</vt:lpstr>
      <vt:lpstr>Understanding Name Resolution</vt:lpstr>
      <vt:lpstr>Configuring IP Settings and Name Resolution Settings </vt:lpstr>
      <vt:lpstr>Configuring IP Settings and Name Resolution Settings </vt:lpstr>
      <vt:lpstr>Define a Static IPv4 Address </vt:lpstr>
      <vt:lpstr>Define a Static IPv4 Address </vt:lpstr>
      <vt:lpstr>Define a Static IPv4 Address </vt:lpstr>
      <vt:lpstr>Define a Static IPv6 Address </vt:lpstr>
      <vt:lpstr>Define a Static IPv6 Address </vt:lpstr>
      <vt:lpstr>Introducing Windows PowerShell </vt:lpstr>
      <vt:lpstr>Introducing Windows PowerShell </vt:lpstr>
      <vt:lpstr>Introducing Windows PowerShell </vt:lpstr>
      <vt:lpstr>Run a Cmdlet in Windows PowerShell </vt:lpstr>
      <vt:lpstr>Run a Cmdlet in Windows PowerShell </vt:lpstr>
      <vt:lpstr>Run a Cmdlet in Windows PowerShell </vt:lpstr>
      <vt:lpstr>Lesson Summary</vt:lpstr>
      <vt:lpstr>Lesson Summary</vt:lpstr>
      <vt:lpstr>Lesson Summary</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Box Twelve Communications</cp:lastModifiedBy>
  <cp:revision>244</cp:revision>
  <cp:lastPrinted>2012-11-11T22:27:03Z</cp:lastPrinted>
  <dcterms:created xsi:type="dcterms:W3CDTF">2012-09-05T19:13:01Z</dcterms:created>
  <dcterms:modified xsi:type="dcterms:W3CDTF">2017-03-03T16:01:23Z</dcterms:modified>
  <cp:category/>
</cp:coreProperties>
</file>