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sldIdLst>
    <p:sldId id="256" r:id="rId2"/>
    <p:sldId id="257" r:id="rId3"/>
    <p:sldId id="478" r:id="rId4"/>
    <p:sldId id="490" r:id="rId5"/>
    <p:sldId id="547" r:id="rId6"/>
    <p:sldId id="548" r:id="rId7"/>
    <p:sldId id="549" r:id="rId8"/>
    <p:sldId id="550" r:id="rId9"/>
    <p:sldId id="551" r:id="rId10"/>
    <p:sldId id="552" r:id="rId11"/>
    <p:sldId id="553" r:id="rId12"/>
    <p:sldId id="554" r:id="rId13"/>
    <p:sldId id="555" r:id="rId14"/>
    <p:sldId id="556" r:id="rId15"/>
    <p:sldId id="557" r:id="rId16"/>
    <p:sldId id="558" r:id="rId17"/>
    <p:sldId id="559" r:id="rId18"/>
    <p:sldId id="560" r:id="rId19"/>
    <p:sldId id="561" r:id="rId20"/>
    <p:sldId id="562" r:id="rId21"/>
    <p:sldId id="563" r:id="rId22"/>
    <p:sldId id="564" r:id="rId23"/>
    <p:sldId id="565" r:id="rId24"/>
    <p:sldId id="566" r:id="rId25"/>
    <p:sldId id="567" r:id="rId26"/>
    <p:sldId id="568" r:id="rId27"/>
    <p:sldId id="569" r:id="rId28"/>
    <p:sldId id="570" r:id="rId29"/>
    <p:sldId id="571" r:id="rId30"/>
    <p:sldId id="572" r:id="rId31"/>
    <p:sldId id="573" r:id="rId32"/>
    <p:sldId id="574" r:id="rId33"/>
    <p:sldId id="575" r:id="rId34"/>
    <p:sldId id="576" r:id="rId35"/>
    <p:sldId id="577" r:id="rId36"/>
    <p:sldId id="578" r:id="rId37"/>
    <p:sldId id="579" r:id="rId38"/>
    <p:sldId id="580" r:id="rId39"/>
    <p:sldId id="581" r:id="rId40"/>
    <p:sldId id="582" r:id="rId41"/>
    <p:sldId id="583" r:id="rId42"/>
    <p:sldId id="584" r:id="rId43"/>
    <p:sldId id="585" r:id="rId44"/>
    <p:sldId id="586" r:id="rId45"/>
    <p:sldId id="587" r:id="rId46"/>
    <p:sldId id="588" r:id="rId47"/>
    <p:sldId id="589" r:id="rId48"/>
    <p:sldId id="590" r:id="rId49"/>
    <p:sldId id="591" r:id="rId50"/>
    <p:sldId id="592" r:id="rId51"/>
    <p:sldId id="593" r:id="rId52"/>
    <p:sldId id="594" r:id="rId53"/>
    <p:sldId id="595" r:id="rId54"/>
    <p:sldId id="596" r:id="rId55"/>
    <p:sldId id="597" r:id="rId56"/>
    <p:sldId id="598" r:id="rId57"/>
    <p:sldId id="599" r:id="rId58"/>
    <p:sldId id="600" r:id="rId59"/>
    <p:sldId id="601" r:id="rId60"/>
    <p:sldId id="602" r:id="rId61"/>
    <p:sldId id="603" r:id="rId62"/>
    <p:sldId id="604" r:id="rId63"/>
    <p:sldId id="605" r:id="rId64"/>
    <p:sldId id="606" r:id="rId65"/>
    <p:sldId id="607" r:id="rId66"/>
    <p:sldId id="608" r:id="rId67"/>
    <p:sldId id="609" r:id="rId68"/>
    <p:sldId id="610" r:id="rId69"/>
    <p:sldId id="611" r:id="rId70"/>
    <p:sldId id="612" r:id="rId71"/>
    <p:sldId id="613" r:id="rId72"/>
    <p:sldId id="614" r:id="rId73"/>
    <p:sldId id="615" r:id="rId74"/>
    <p:sldId id="616" r:id="rId75"/>
    <p:sldId id="617" r:id="rId76"/>
    <p:sldId id="618" r:id="rId77"/>
    <p:sldId id="619" r:id="rId78"/>
    <p:sldId id="620" r:id="rId79"/>
    <p:sldId id="621" r:id="rId80"/>
    <p:sldId id="622" r:id="rId81"/>
    <p:sldId id="623" r:id="rId82"/>
    <p:sldId id="488" r:id="rId83"/>
    <p:sldId id="489" r:id="rId84"/>
    <p:sldId id="624" r:id="rId85"/>
    <p:sldId id="264" r:id="rId86"/>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52">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 initials="P"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84" autoAdjust="0"/>
  </p:normalViewPr>
  <p:slideViewPr>
    <p:cSldViewPr snapToGrid="0">
      <p:cViewPr varScale="1">
        <p:scale>
          <a:sx n="93" d="100"/>
          <a:sy n="93" d="100"/>
        </p:scale>
        <p:origin x="-194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02" y="-84"/>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BA1C3222-B412-4ABB-89D4-2A6AB69FE23C}" type="datetimeFigureOut">
              <a:rPr lang="en-US" smtClean="0"/>
              <a:pPr/>
              <a:t>3/9/17</a:t>
            </a:fld>
            <a:endParaRPr lang="en-US"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E75B6552-A50C-44EE-8B6A-2A4E0DCBE81F}" type="slidenum">
              <a:rPr lang="en-US" smtClean="0"/>
              <a:pPr/>
              <a:t>‹#›</a:t>
            </a:fld>
            <a:endParaRPr lang="en-US" dirty="0"/>
          </a:p>
        </p:txBody>
      </p:sp>
    </p:spTree>
    <p:extLst>
      <p:ext uri="{BB962C8B-B14F-4D97-AF65-F5344CB8AC3E}">
        <p14:creationId xmlns:p14="http://schemas.microsoft.com/office/powerpoint/2010/main" val="57978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a:t>
            </a:fld>
            <a:endParaRPr lang="en-US" dirty="0"/>
          </a:p>
        </p:txBody>
      </p:sp>
    </p:spTree>
    <p:extLst>
      <p:ext uri="{BB962C8B-B14F-4D97-AF65-F5344CB8AC3E}">
        <p14:creationId xmlns:p14="http://schemas.microsoft.com/office/powerpoint/2010/main" val="112345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Selecting snap-ins for a custom MMC</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36</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notes go here</a:t>
            </a:r>
          </a:p>
        </p:txBody>
      </p:sp>
      <p:sp>
        <p:nvSpPr>
          <p:cNvPr id="4" name="Slide Number Placeholder 3"/>
          <p:cNvSpPr>
            <a:spLocks noGrp="1"/>
          </p:cNvSpPr>
          <p:nvPr>
            <p:ph type="sldNum" sz="quarter" idx="10"/>
          </p:nvPr>
        </p:nvSpPr>
        <p:spPr/>
        <p:txBody>
          <a:bodyPr/>
          <a:lstStyle/>
          <a:p>
            <a:fld id="{E75B6552-A50C-44EE-8B6A-2A4E0DCBE81F}" type="slidenum">
              <a:rPr lang="en-US" smtClean="0"/>
              <a:pPr/>
              <a:t>2</a:t>
            </a:fld>
            <a:endParaRPr lang="en-US" dirty="0"/>
          </a:p>
        </p:txBody>
      </p:sp>
    </p:spTree>
    <p:extLst>
      <p:ext uri="{BB962C8B-B14F-4D97-AF65-F5344CB8AC3E}">
        <p14:creationId xmlns:p14="http://schemas.microsoft.com/office/powerpoint/2010/main" val="1045051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46</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Where Do You Want to Install Windows? page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14</a:t>
            </a:fld>
            <a:endParaRPr lang="en-US" dirty="0"/>
          </a:p>
        </p:txBody>
      </p:sp>
    </p:spTree>
    <p:extLst>
      <p:ext uri="{BB962C8B-B14F-4D97-AF65-F5344CB8AC3E}">
        <p14:creationId xmlns:p14="http://schemas.microsoft.com/office/powerpoint/2010/main" val="1250275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56</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Selecting server roles</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66</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72</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76</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23</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77</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78</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79</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80</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81</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82</a:t>
            </a:fld>
            <a:endParaRPr lang="en-US" dirty="0"/>
          </a:p>
        </p:txBody>
      </p:sp>
    </p:spTree>
    <p:extLst>
      <p:ext uri="{BB962C8B-B14F-4D97-AF65-F5344CB8AC3E}">
        <p14:creationId xmlns:p14="http://schemas.microsoft.com/office/powerpoint/2010/main" val="86557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83</a:t>
            </a:fld>
            <a:endParaRPr lang="en-US" dirty="0"/>
          </a:p>
        </p:txBody>
      </p:sp>
    </p:spTree>
    <p:extLst>
      <p:ext uri="{BB962C8B-B14F-4D97-AF65-F5344CB8AC3E}">
        <p14:creationId xmlns:p14="http://schemas.microsoft.com/office/powerpoint/2010/main" val="4333010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84</a:t>
            </a:fld>
            <a:endParaRPr lang="en-US" dirty="0"/>
          </a:p>
        </p:txBody>
      </p:sp>
    </p:spTree>
    <p:extLst>
      <p:ext uri="{BB962C8B-B14F-4D97-AF65-F5344CB8AC3E}">
        <p14:creationId xmlns:p14="http://schemas.microsoft.com/office/powerpoint/2010/main" val="4333010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85</a:t>
            </a:fld>
            <a:endParaRPr lang="en-US" dirty="0"/>
          </a:p>
        </p:txBody>
      </p:sp>
    </p:spTree>
    <p:extLst>
      <p:ext uri="{BB962C8B-B14F-4D97-AF65-F5344CB8AC3E}">
        <p14:creationId xmlns:p14="http://schemas.microsoft.com/office/powerpoint/2010/main" val="144794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24</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25</a:t>
            </a:fld>
            <a:endParaRPr lang="en-US" dirty="0"/>
          </a:p>
        </p:txBody>
      </p:sp>
    </p:spTree>
    <p:extLst>
      <p:ext uri="{BB962C8B-B14F-4D97-AF65-F5344CB8AC3E}">
        <p14:creationId xmlns:p14="http://schemas.microsoft.com/office/powerpoint/2010/main" val="232876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26</a:t>
            </a:fld>
            <a:endParaRPr lang="en-US" dirty="0"/>
          </a:p>
        </p:txBody>
      </p:sp>
    </p:spTree>
    <p:extLst>
      <p:ext uri="{BB962C8B-B14F-4D97-AF65-F5344CB8AC3E}">
        <p14:creationId xmlns:p14="http://schemas.microsoft.com/office/powerpoint/2010/main" val="232876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dirty="0"/>
              <a:t>Click to edit Master title style</a:t>
            </a:r>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3EF2E70-E7C6-4AD7-AEA5-90837A95C90A}" type="datetime1">
              <a:rPr lang="en-US" smtClean="0"/>
              <a:pPr/>
              <a:t>3/9/17</a:t>
            </a:fld>
            <a:endParaRPr lang="en-US" dirty="0"/>
          </a:p>
        </p:txBody>
      </p:sp>
      <p:sp>
        <p:nvSpPr>
          <p:cNvPr id="8" name="Slide Number Placeholder 7"/>
          <p:cNvSpPr>
            <a:spLocks noGrp="1"/>
          </p:cNvSpPr>
          <p:nvPr>
            <p:ph type="sldNum" sz="quarter" idx="11"/>
          </p:nvPr>
        </p:nvSpPr>
        <p:spPr/>
        <p:txBody>
          <a:bodyPr/>
          <a:lstStyle/>
          <a:p>
            <a:fld id="{0FFCD9FE-85A8-4732-8641-B4CD942B9CFA}"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 </a:t>
            </a:r>
            <a:r>
              <a:rPr lang="de-DE" dirty="0" smtClean="0"/>
              <a:t>2017 John</a:t>
            </a:r>
            <a:r>
              <a:rPr lang="en-US" dirty="0" smtClean="0"/>
              <a:t> </a:t>
            </a:r>
            <a:r>
              <a:rPr lang="en-US" dirty="0"/>
              <a:t>Wiley &amp; Sons, Inc.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3F130-A705-4DEA-A0AC-C4F98437935B}" type="datetime1">
              <a:rPr lang="en-US" smtClean="0"/>
              <a:pPr/>
              <a:t>3/9/17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8CC80-FABA-4ABC-8CED-DB8A8C4DF454}" type="datetime1">
              <a:rPr lang="en-US" smtClean="0"/>
              <a:pPr/>
              <a:t>3/9/17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vl5pPr>
              <a:defRPr sz="2400"/>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EBDD44-19AD-43F0-946D-42DC3CACB577}" type="datetime1">
              <a:rPr lang="en-US" smtClean="0"/>
              <a:pPr/>
              <a:t>3/9/17</a:t>
            </a:fld>
            <a:endParaRPr lang="en-US" dirty="0"/>
          </a:p>
        </p:txBody>
      </p:sp>
      <p:sp>
        <p:nvSpPr>
          <p:cNvPr id="5" name="Footer Placeholder 4"/>
          <p:cNvSpPr>
            <a:spLocks noGrp="1"/>
          </p:cNvSpPr>
          <p:nvPr>
            <p:ph type="ftr" sz="quarter" idx="11"/>
          </p:nvPr>
        </p:nvSpPr>
        <p:spPr>
          <a:xfrm>
            <a:off x="659165" y="6324600"/>
            <a:ext cx="2847975" cy="365125"/>
          </a:xfrm>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A4A0B-1087-44C1-9D37-DC20ACAD1033}" type="datetime1">
              <a:rPr lang="en-US" smtClean="0"/>
              <a:pPr/>
              <a:t>3/9/17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D84B1D3-6D49-472E-BC6F-99489766C9E7}" type="datetime1">
              <a:rPr lang="en-US" smtClean="0"/>
              <a:pPr/>
              <a:t>3/9/17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67BE45E-64B4-4872-8B75-0432BAABF59F}" type="datetime1">
              <a:rPr lang="en-US" smtClean="0"/>
              <a:pPr/>
              <a:t>3/9/17</a:t>
            </a:fld>
            <a:endParaRPr lang="en-US" dirty="0"/>
          </a:p>
        </p:txBody>
      </p:sp>
      <p:sp>
        <p:nvSpPr>
          <p:cNvPr id="8" name="Footer Placeholder 7"/>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9" name="Slide Number Placeholder 8"/>
          <p:cNvSpPr>
            <a:spLocks noGrp="1"/>
          </p:cNvSpPr>
          <p:nvPr>
            <p:ph type="sldNum" sz="quarter" idx="12"/>
          </p:nvPr>
        </p:nvSpPr>
        <p:spPr/>
        <p:txBody>
          <a:bodyPr/>
          <a:lstStyle/>
          <a:p>
            <a:fld id="{0FFCD9FE-85A8-4732-8641-B4CD942B9CFA}"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672584" y="2212848"/>
            <a:ext cx="4041648" cy="3913187"/>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B4DF8-C030-4875-9D2B-AE84F01AF6E0}" type="datetime1">
              <a:rPr lang="en-US" smtClean="0"/>
              <a:pPr/>
              <a:t>3/9/17</a:t>
            </a:fld>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60964-C561-4D09-A2EC-48F9564EDE48}" type="datetime1">
              <a:rPr lang="en-US" smtClean="0"/>
              <a:pPr/>
              <a:t>3/9/17</a:t>
            </a:fld>
            <a:endParaRPr lang="en-US" dirty="0"/>
          </a:p>
        </p:txBody>
      </p:sp>
      <p:sp>
        <p:nvSpPr>
          <p:cNvPr id="3" name="Footer Placeholder 2"/>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4" name="Slide Number Placeholder 3"/>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673B4F-365D-4034-9398-D76F5F48DE8F}" type="datetime1">
              <a:rPr lang="en-US" smtClean="0"/>
              <a:pPr/>
              <a:t>3/9/17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57C48-3A46-4A9B-A872-03B3A9C260CB}" type="datetime1">
              <a:rPr lang="en-US" smtClean="0"/>
              <a:pPr/>
              <a:t>3/9/17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FCE91DE-C508-4633-94A9-79DABFF485B5}" type="datetime1">
              <a:rPr lang="en-US" smtClean="0"/>
              <a:pPr/>
              <a:t>3/9/17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FFCD9FE-85A8-4732-8641-B4CD942B9CFA}"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24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24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286000"/>
          </a:xfrm>
        </p:spPr>
        <p:txBody>
          <a:bodyPr>
            <a:normAutofit fontScale="90000"/>
          </a:bodyPr>
          <a:lstStyle/>
          <a:p>
            <a:r>
              <a:rPr lang="en-US" sz="4800" dirty="0" smtClean="0">
                <a:effectLst/>
              </a:rPr>
              <a:t>Lesson 2: Installing</a:t>
            </a:r>
            <a:r>
              <a:rPr lang="en-US" sz="4800" dirty="0">
                <a:effectLst/>
              </a:rPr>
              <a:t>, Upgrading, and Migrating Servers and Workloads </a:t>
            </a:r>
            <a:endParaRPr lang="en-US" sz="4800" dirty="0"/>
          </a:p>
        </p:txBody>
      </p:sp>
      <p:sp>
        <p:nvSpPr>
          <p:cNvPr id="3" name="Subtitle 2"/>
          <p:cNvSpPr>
            <a:spLocks noGrp="1"/>
          </p:cNvSpPr>
          <p:nvPr>
            <p:ph type="subTitle" idx="1"/>
          </p:nvPr>
        </p:nvSpPr>
        <p:spPr>
          <a:xfrm>
            <a:off x="1371600" y="3581399"/>
            <a:ext cx="6400800" cy="1219200"/>
          </a:xfrm>
        </p:spPr>
        <p:txBody>
          <a:bodyPr/>
          <a:lstStyle/>
          <a:p>
            <a:r>
              <a:rPr lang="en-US" dirty="0"/>
              <a:t>MOAC 70</a:t>
            </a:r>
            <a:r>
              <a:rPr lang="en-US" dirty="0" smtClean="0"/>
              <a:t>-740: Installation, Storage and Compute with Windows Server 2016</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642" y="6277372"/>
            <a:ext cx="1447800" cy="5806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6280935"/>
            <a:ext cx="1828799" cy="424665"/>
          </a:xfrm>
          <a:prstGeom prst="rect">
            <a:avLst/>
          </a:prstGeom>
        </p:spPr>
      </p:pic>
    </p:spTree>
    <p:extLst>
      <p:ext uri="{BB962C8B-B14F-4D97-AF65-F5344CB8AC3E}">
        <p14:creationId xmlns:p14="http://schemas.microsoft.com/office/powerpoint/2010/main" val="251955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Installing Windows Server 2016—Full Version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10</a:t>
            </a:fld>
            <a:endParaRPr lang="en-US" dirty="0"/>
          </a:p>
        </p:txBody>
      </p:sp>
      <p:sp>
        <p:nvSpPr>
          <p:cNvPr id="3" name="Content Placeholder 2"/>
          <p:cNvSpPr>
            <a:spLocks noGrp="1"/>
          </p:cNvSpPr>
          <p:nvPr>
            <p:ph idx="1"/>
          </p:nvPr>
        </p:nvSpPr>
        <p:spPr/>
        <p:txBody>
          <a:bodyPr>
            <a:normAutofit/>
          </a:bodyPr>
          <a:lstStyle/>
          <a:p>
            <a:pPr lvl="0"/>
            <a:r>
              <a:rPr lang="en-US" dirty="0"/>
              <a:t>To boot from a DVD drive, </a:t>
            </a:r>
            <a:r>
              <a:rPr lang="en-US" dirty="0" smtClean="0"/>
              <a:t>insert </a:t>
            </a:r>
            <a:r>
              <a:rPr lang="en-US" dirty="0"/>
              <a:t>the DVD into your DVD/Blu-ray drive and turn on the computer. </a:t>
            </a:r>
            <a:endParaRPr lang="en-US" dirty="0" smtClean="0"/>
          </a:p>
          <a:p>
            <a:pPr lvl="0"/>
            <a:r>
              <a:rPr lang="en-US" dirty="0" smtClean="0"/>
              <a:t>If </a:t>
            </a:r>
            <a:r>
              <a:rPr lang="en-US" dirty="0"/>
              <a:t>the system does not boot from the DVD, you might need to configure the BIOS Setup program to boot from the DVD/Blu-ray drive and you might need to configure the boot order so that the DVD/Blu-ray drive booting will occur before any other boot drives. </a:t>
            </a:r>
          </a:p>
        </p:txBody>
      </p:sp>
    </p:spTree>
    <p:extLst>
      <p:ext uri="{BB962C8B-B14F-4D97-AF65-F5344CB8AC3E}">
        <p14:creationId xmlns:p14="http://schemas.microsoft.com/office/powerpoint/2010/main" val="7504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Windows Server </a:t>
            </a:r>
            <a:r>
              <a:rPr lang="en-US" dirty="0" smtClean="0">
                <a:effectLst/>
              </a:rPr>
              <a:t>2016</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11</a:t>
            </a:fld>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GET READY.</a:t>
            </a:r>
            <a:r>
              <a:rPr lang="en-US" dirty="0"/>
              <a:t> To install Windows Server 2016 with Desktop </a:t>
            </a:r>
            <a:r>
              <a:rPr lang="en-US" dirty="0" smtClean="0"/>
              <a:t>Experience:</a:t>
            </a:r>
          </a:p>
          <a:p>
            <a:pPr marL="514350" indent="-514350">
              <a:buFont typeface="+mj-lt"/>
              <a:buAutoNum type="arabicPeriod"/>
            </a:pPr>
            <a:r>
              <a:rPr lang="en-US" dirty="0" smtClean="0"/>
              <a:t>Insert </a:t>
            </a:r>
            <a:r>
              <a:rPr lang="en-US" dirty="0"/>
              <a:t>the Windows Server 2016 disc into the DVD drive and turn on the computer. Press any key to boot from the DVD (if necessary).  </a:t>
            </a:r>
          </a:p>
          <a:p>
            <a:pPr marL="514350" indent="-514350">
              <a:buFont typeface="+mj-lt"/>
              <a:buAutoNum type="arabicPeriod"/>
            </a:pPr>
            <a:r>
              <a:rPr lang="en-US" dirty="0" smtClean="0"/>
              <a:t>Using </a:t>
            </a:r>
            <a:r>
              <a:rPr lang="en-US" dirty="0"/>
              <a:t>the drop-down lists provided, select the appropriate language to install, the time and currency format, and the keyboard or input method. Then, click </a:t>
            </a:r>
            <a:r>
              <a:rPr lang="en-US" b="1" dirty="0"/>
              <a:t>Next</a:t>
            </a:r>
            <a:r>
              <a:rPr lang="en-US" dirty="0"/>
              <a:t>. </a:t>
            </a:r>
          </a:p>
          <a:p>
            <a:pPr marL="0" indent="0">
              <a:buNone/>
            </a:pPr>
            <a:endParaRPr lang="en-US" dirty="0" smtClean="0"/>
          </a:p>
          <a:p>
            <a:pPr marL="0" indent="0">
              <a:buNone/>
            </a:pPr>
            <a:endParaRPr lang="en-US" dirty="0"/>
          </a:p>
          <a:p>
            <a:pPr lvl="0"/>
            <a:endParaRPr lang="en-US" dirty="0"/>
          </a:p>
        </p:txBody>
      </p:sp>
    </p:spTree>
    <p:extLst>
      <p:ext uri="{BB962C8B-B14F-4D97-AF65-F5344CB8AC3E}">
        <p14:creationId xmlns:p14="http://schemas.microsoft.com/office/powerpoint/2010/main" val="314638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Windows Server </a:t>
            </a:r>
            <a:r>
              <a:rPr lang="en-US" dirty="0" smtClean="0">
                <a:effectLst/>
              </a:rPr>
              <a:t>2016</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12</a:t>
            </a:fld>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3"/>
            </a:pPr>
            <a:r>
              <a:rPr lang="en-US" dirty="0" smtClean="0"/>
              <a:t>On </a:t>
            </a:r>
            <a:r>
              <a:rPr lang="en-US" dirty="0"/>
              <a:t>the Windows Server 2016 Install Now page, click </a:t>
            </a:r>
            <a:r>
              <a:rPr lang="en-US" b="1" dirty="0"/>
              <a:t>Install now</a:t>
            </a:r>
            <a:r>
              <a:rPr lang="en-US" dirty="0"/>
              <a:t>.</a:t>
            </a:r>
          </a:p>
          <a:p>
            <a:pPr marL="514350" indent="-514350">
              <a:buFont typeface="+mj-lt"/>
              <a:buAutoNum type="arabicPeriod" startAt="3"/>
            </a:pPr>
            <a:r>
              <a:rPr lang="en-US" dirty="0" smtClean="0"/>
              <a:t>When </a:t>
            </a:r>
            <a:r>
              <a:rPr lang="en-US" dirty="0"/>
              <a:t>the Activate Windows page appears, in the text box, type the Windows Server 2016 activation key and then click </a:t>
            </a:r>
            <a:r>
              <a:rPr lang="en-US" b="1" dirty="0"/>
              <a:t>Next</a:t>
            </a:r>
            <a:r>
              <a:rPr lang="en-US" dirty="0"/>
              <a:t>.</a:t>
            </a:r>
          </a:p>
          <a:p>
            <a:pPr marL="514350" indent="-514350">
              <a:buFont typeface="+mj-lt"/>
              <a:buAutoNum type="arabicPeriod" startAt="3"/>
            </a:pPr>
            <a:r>
              <a:rPr lang="en-US" dirty="0" smtClean="0"/>
              <a:t>On </a:t>
            </a:r>
            <a:r>
              <a:rPr lang="en-US" dirty="0"/>
              <a:t>the Select the Operating System to Install </a:t>
            </a:r>
            <a:r>
              <a:rPr lang="en-US" dirty="0" smtClean="0"/>
              <a:t>page, </a:t>
            </a:r>
            <a:r>
              <a:rPr lang="en-US" dirty="0"/>
              <a:t>select </a:t>
            </a:r>
            <a:r>
              <a:rPr lang="en-US" b="1" dirty="0"/>
              <a:t>Windows Server 2016 Datacenter (Desktop Experience)</a:t>
            </a:r>
            <a:r>
              <a:rPr lang="en-US" dirty="0"/>
              <a:t>. Click </a:t>
            </a:r>
            <a:r>
              <a:rPr lang="en-US" b="1" dirty="0"/>
              <a:t>Next</a:t>
            </a:r>
            <a:r>
              <a:rPr lang="en-US" dirty="0"/>
              <a:t>.</a:t>
            </a:r>
          </a:p>
          <a:p>
            <a:pPr marL="0" indent="0">
              <a:buNone/>
            </a:pPr>
            <a:endParaRPr lang="en-US" dirty="0"/>
          </a:p>
          <a:p>
            <a:pPr lvl="0"/>
            <a:endParaRPr lang="en-US" dirty="0"/>
          </a:p>
        </p:txBody>
      </p:sp>
    </p:spTree>
    <p:extLst>
      <p:ext uri="{BB962C8B-B14F-4D97-AF65-F5344CB8AC3E}">
        <p14:creationId xmlns:p14="http://schemas.microsoft.com/office/powerpoint/2010/main" val="192889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Windows Server </a:t>
            </a:r>
            <a:r>
              <a:rPr lang="en-US" dirty="0" smtClean="0">
                <a:effectLst/>
              </a:rPr>
              <a:t>2016</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13</a:t>
            </a:fld>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6"/>
            </a:pPr>
            <a:r>
              <a:rPr lang="en-US" dirty="0" smtClean="0"/>
              <a:t>On </a:t>
            </a:r>
            <a:r>
              <a:rPr lang="en-US" dirty="0"/>
              <a:t>the License Terms page, select the </a:t>
            </a:r>
            <a:r>
              <a:rPr lang="en-US" b="1" dirty="0"/>
              <a:t>I accept the license terms</a:t>
            </a:r>
            <a:r>
              <a:rPr lang="en-US" dirty="0"/>
              <a:t> option and then click </a:t>
            </a:r>
            <a:r>
              <a:rPr lang="en-US" b="1" dirty="0"/>
              <a:t>Next</a:t>
            </a:r>
            <a:r>
              <a:rPr lang="en-US" dirty="0"/>
              <a:t>.</a:t>
            </a:r>
          </a:p>
          <a:p>
            <a:pPr marL="514350" indent="-514350">
              <a:buFont typeface="+mj-lt"/>
              <a:buAutoNum type="arabicPeriod" startAt="6"/>
            </a:pPr>
            <a:r>
              <a:rPr lang="en-US" dirty="0" smtClean="0"/>
              <a:t>Click </a:t>
            </a:r>
            <a:r>
              <a:rPr lang="en-US" dirty="0"/>
              <a:t>the </a:t>
            </a:r>
            <a:r>
              <a:rPr lang="en-US" b="1" dirty="0"/>
              <a:t>Custom: Install Windows only (advanced)</a:t>
            </a:r>
            <a:r>
              <a:rPr lang="en-US" dirty="0"/>
              <a:t> option.</a:t>
            </a:r>
          </a:p>
          <a:p>
            <a:pPr marL="514350" indent="-514350">
              <a:buFont typeface="+mj-lt"/>
              <a:buAutoNum type="arabicPeriod" startAt="6"/>
            </a:pPr>
            <a:r>
              <a:rPr lang="en-US" dirty="0" smtClean="0"/>
              <a:t>The </a:t>
            </a:r>
            <a:r>
              <a:rPr lang="en-US" dirty="0"/>
              <a:t>Where Do You Want to Install Windows? page appears, as shown </a:t>
            </a:r>
            <a:r>
              <a:rPr lang="en-US" dirty="0" smtClean="0"/>
              <a:t>on next slide. </a:t>
            </a:r>
            <a:r>
              <a:rPr lang="en-US" dirty="0"/>
              <a:t>From the list provided, select the partition on which you want to install Windows Server 2016, or select an area of unallocated disk space where the Setup program can create a new partition. Then click </a:t>
            </a:r>
            <a:r>
              <a:rPr lang="en-US" b="1" dirty="0"/>
              <a:t>Next</a:t>
            </a:r>
            <a:r>
              <a:rPr lang="en-US" dirty="0"/>
              <a:t>.</a:t>
            </a:r>
          </a:p>
          <a:p>
            <a:pPr marL="0" indent="0">
              <a:buNone/>
            </a:pPr>
            <a:endParaRPr lang="en-US" dirty="0"/>
          </a:p>
          <a:p>
            <a:pPr lvl="0"/>
            <a:endParaRPr lang="en-US" dirty="0"/>
          </a:p>
        </p:txBody>
      </p:sp>
    </p:spTree>
    <p:extLst>
      <p:ext uri="{BB962C8B-B14F-4D97-AF65-F5344CB8AC3E}">
        <p14:creationId xmlns:p14="http://schemas.microsoft.com/office/powerpoint/2010/main" val="414497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Windows Server </a:t>
            </a:r>
            <a:r>
              <a:rPr lang="en-US" dirty="0" smtClean="0">
                <a:effectLst/>
              </a:rPr>
              <a:t>2016</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14</a:t>
            </a:fld>
            <a:endParaRPr lang="en-US" dirty="0"/>
          </a:p>
        </p:txBody>
      </p:sp>
      <p:pic>
        <p:nvPicPr>
          <p:cNvPr id="6" name="Content Placeholder 5" descr="F0203.jpg"/>
          <p:cNvPicPr>
            <a:picLocks noGrp="1" noChangeAspect="1"/>
          </p:cNvPicPr>
          <p:nvPr>
            <p:ph idx="1"/>
          </p:nvPr>
        </p:nvPicPr>
        <p:blipFill>
          <a:blip r:embed="rId3">
            <a:extLst>
              <a:ext uri="{28A0092B-C50C-407E-A947-70E740481C1C}">
                <a14:useLocalDpi xmlns:a14="http://schemas.microsoft.com/office/drawing/2010/main" val="0"/>
              </a:ext>
            </a:extLst>
          </a:blip>
          <a:srcRect t="13312" b="13312"/>
          <a:stretch>
            <a:fillRect/>
          </a:stretch>
        </p:blipFill>
        <p:spPr>
          <a:xfrm>
            <a:off x="457200" y="1733884"/>
            <a:ext cx="8229600" cy="4525963"/>
          </a:xfrm>
        </p:spPr>
      </p:pic>
    </p:spTree>
    <p:extLst>
      <p:ext uri="{BB962C8B-B14F-4D97-AF65-F5344CB8AC3E}">
        <p14:creationId xmlns:p14="http://schemas.microsoft.com/office/powerpoint/2010/main" val="209361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Windows Server </a:t>
            </a:r>
            <a:r>
              <a:rPr lang="en-US" dirty="0" smtClean="0">
                <a:effectLst/>
              </a:rPr>
              <a:t>2016</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15</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smtClean="0"/>
              <a:t>After </a:t>
            </a:r>
            <a:r>
              <a:rPr lang="en-US" dirty="0"/>
              <a:t>several minutes, during which the Setup program installs Windows Server 2016, the computer reboots. When the Customize Settings page appears, in the Password and Reenter password text boxes, </a:t>
            </a:r>
            <a:r>
              <a:rPr lang="en-US" dirty="0" smtClean="0"/>
              <a:t>type</a:t>
            </a:r>
            <a:br>
              <a:rPr lang="en-US" dirty="0" smtClean="0"/>
            </a:br>
            <a:r>
              <a:rPr lang="en-US" b="1" dirty="0" smtClean="0"/>
              <a:t>Pa</a:t>
            </a:r>
            <a:r>
              <a:rPr lang="en-US" b="1" dirty="0"/>
              <a:t>$$w0rd</a:t>
            </a:r>
            <a:r>
              <a:rPr lang="en-US" dirty="0"/>
              <a:t>. Click </a:t>
            </a:r>
            <a:r>
              <a:rPr lang="en-US" b="1" dirty="0"/>
              <a:t>Finish</a:t>
            </a:r>
            <a:r>
              <a:rPr lang="en-US" dirty="0"/>
              <a:t>.</a:t>
            </a:r>
          </a:p>
          <a:p>
            <a:pPr marL="514350" indent="-514350">
              <a:buFont typeface="+mj-lt"/>
              <a:buAutoNum type="arabicPeriod" startAt="9"/>
            </a:pPr>
            <a:endParaRPr lang="en-US" dirty="0"/>
          </a:p>
          <a:p>
            <a:pPr lvl="0"/>
            <a:endParaRPr lang="en-US" dirty="0"/>
          </a:p>
        </p:txBody>
      </p:sp>
    </p:spTree>
    <p:extLst>
      <p:ext uri="{BB962C8B-B14F-4D97-AF65-F5344CB8AC3E}">
        <p14:creationId xmlns:p14="http://schemas.microsoft.com/office/powerpoint/2010/main" val="16153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Post</a:t>
            </a:r>
            <a:r>
              <a:rPr lang="en-US" dirty="0">
                <a:effectLst/>
              </a:rPr>
              <a:t>-Installation Configuration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16</a:t>
            </a:fld>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After you have installed Windows Server 2016, you typically should complete the following:</a:t>
            </a:r>
          </a:p>
          <a:p>
            <a:pPr lvl="0"/>
            <a:r>
              <a:rPr lang="en-US" dirty="0"/>
              <a:t>Configure the IP address.</a:t>
            </a:r>
          </a:p>
          <a:p>
            <a:pPr lvl="0"/>
            <a:r>
              <a:rPr lang="en-US" dirty="0"/>
              <a:t>Set the computer name.</a:t>
            </a:r>
          </a:p>
          <a:p>
            <a:pPr lvl="0"/>
            <a:r>
              <a:rPr lang="en-US" dirty="0"/>
              <a:t>Join an Active Directory domain.</a:t>
            </a:r>
          </a:p>
          <a:p>
            <a:pPr lvl="0"/>
            <a:r>
              <a:rPr lang="en-US" dirty="0"/>
              <a:t>Configure the time zone.</a:t>
            </a:r>
          </a:p>
          <a:p>
            <a:pPr lvl="0"/>
            <a:r>
              <a:rPr lang="en-US" dirty="0"/>
              <a:t>Load additional drivers that were not installed during installation.</a:t>
            </a:r>
          </a:p>
          <a:p>
            <a:pPr lvl="0"/>
            <a:r>
              <a:rPr lang="en-US" dirty="0"/>
              <a:t>Activate Windows.</a:t>
            </a:r>
          </a:p>
          <a:p>
            <a:pPr lvl="0"/>
            <a:r>
              <a:rPr lang="en-US" dirty="0"/>
              <a:t>Enable automatic updates.</a:t>
            </a:r>
          </a:p>
          <a:p>
            <a:pPr lvl="0"/>
            <a:r>
              <a:rPr lang="en-US" dirty="0"/>
              <a:t>Download and install updates.</a:t>
            </a:r>
          </a:p>
          <a:p>
            <a:pPr marL="0" lvl="0" indent="0">
              <a:buNone/>
            </a:pPr>
            <a:r>
              <a:rPr lang="en-US" dirty="0" smtClean="0"/>
              <a:t>(continued)</a:t>
            </a:r>
            <a:endParaRPr lang="en-US" dirty="0"/>
          </a:p>
          <a:p>
            <a:pPr lvl="0"/>
            <a:endParaRPr lang="en-US" dirty="0"/>
          </a:p>
        </p:txBody>
      </p:sp>
    </p:spTree>
    <p:extLst>
      <p:ext uri="{BB962C8B-B14F-4D97-AF65-F5344CB8AC3E}">
        <p14:creationId xmlns:p14="http://schemas.microsoft.com/office/powerpoint/2010/main" val="262981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Post</a:t>
            </a:r>
            <a:r>
              <a:rPr lang="en-US" dirty="0">
                <a:effectLst/>
              </a:rPr>
              <a:t>-Installation Configuration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17</a:t>
            </a:fld>
            <a:endParaRPr lang="en-US" dirty="0"/>
          </a:p>
        </p:txBody>
      </p:sp>
      <p:sp>
        <p:nvSpPr>
          <p:cNvPr id="3" name="Content Placeholder 2"/>
          <p:cNvSpPr>
            <a:spLocks noGrp="1"/>
          </p:cNvSpPr>
          <p:nvPr>
            <p:ph idx="1"/>
          </p:nvPr>
        </p:nvSpPr>
        <p:spPr>
          <a:xfrm>
            <a:off x="457200" y="1778000"/>
            <a:ext cx="8229600" cy="4348163"/>
          </a:xfrm>
        </p:spPr>
        <p:txBody>
          <a:bodyPr>
            <a:normAutofit/>
          </a:bodyPr>
          <a:lstStyle/>
          <a:p>
            <a:pPr lvl="0"/>
            <a:r>
              <a:rPr lang="en-US" dirty="0"/>
              <a:t>Add and configure roles and features. </a:t>
            </a:r>
            <a:endParaRPr lang="en-US" dirty="0" smtClean="0"/>
          </a:p>
          <a:p>
            <a:pPr lvl="0"/>
            <a:r>
              <a:rPr lang="en-US" dirty="0" smtClean="0"/>
              <a:t>Enable </a:t>
            </a:r>
            <a:r>
              <a:rPr lang="en-US" dirty="0"/>
              <a:t>the Remote Desktop feature.</a:t>
            </a:r>
          </a:p>
          <a:p>
            <a:pPr lvl="0"/>
            <a:r>
              <a:rPr lang="en-US" dirty="0"/>
              <a:t>Configure Windows Firewall settings.</a:t>
            </a:r>
          </a:p>
          <a:p>
            <a:pPr lvl="0"/>
            <a:r>
              <a:rPr lang="en-US" dirty="0"/>
              <a:t>Install and configure additional applications.</a:t>
            </a:r>
          </a:p>
          <a:p>
            <a:pPr lvl="0"/>
            <a:r>
              <a:rPr lang="en-US" dirty="0"/>
              <a:t>Grant access to the server</a:t>
            </a:r>
            <a:r>
              <a:rPr lang="en-US" dirty="0" smtClean="0"/>
              <a:t>.</a:t>
            </a:r>
            <a:endParaRPr lang="en-US" dirty="0"/>
          </a:p>
        </p:txBody>
      </p:sp>
    </p:spTree>
    <p:extLst>
      <p:ext uri="{BB962C8B-B14F-4D97-AF65-F5344CB8AC3E}">
        <p14:creationId xmlns:p14="http://schemas.microsoft.com/office/powerpoint/2010/main" val="268829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Installing </a:t>
            </a:r>
            <a:r>
              <a:rPr lang="en-US" dirty="0" smtClean="0">
                <a:effectLst/>
              </a:rPr>
              <a:t>Features </a:t>
            </a:r>
            <a:r>
              <a:rPr lang="en-US" dirty="0">
                <a:effectLst/>
              </a:rPr>
              <a:t>and Roles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18</a:t>
            </a:fld>
            <a:endParaRPr lang="en-US" dirty="0"/>
          </a:p>
        </p:txBody>
      </p:sp>
      <p:sp>
        <p:nvSpPr>
          <p:cNvPr id="3" name="Content Placeholder 2"/>
          <p:cNvSpPr>
            <a:spLocks noGrp="1"/>
          </p:cNvSpPr>
          <p:nvPr>
            <p:ph idx="1"/>
          </p:nvPr>
        </p:nvSpPr>
        <p:spPr>
          <a:xfrm>
            <a:off x="457200" y="1778000"/>
            <a:ext cx="8229600" cy="4348163"/>
          </a:xfrm>
        </p:spPr>
        <p:txBody>
          <a:bodyPr>
            <a:normAutofit fontScale="92500" lnSpcReduction="10000"/>
          </a:bodyPr>
          <a:lstStyle/>
          <a:p>
            <a:pPr lvl="0"/>
            <a:r>
              <a:rPr lang="en-US" dirty="0"/>
              <a:t>A </a:t>
            </a:r>
            <a:r>
              <a:rPr lang="en-US" b="1" i="1" dirty="0"/>
              <a:t>server role</a:t>
            </a:r>
            <a:r>
              <a:rPr lang="en-US" dirty="0"/>
              <a:t> is a set of software programs that perform a specific function as a network service for multiple users</a:t>
            </a:r>
            <a:r>
              <a:rPr lang="en-US" dirty="0" smtClean="0"/>
              <a:t>.</a:t>
            </a:r>
          </a:p>
          <a:p>
            <a:pPr lvl="0"/>
            <a:r>
              <a:rPr lang="en-US" b="1" i="1" dirty="0" smtClean="0"/>
              <a:t>Role </a:t>
            </a:r>
            <a:r>
              <a:rPr lang="en-US" b="1" i="1" dirty="0"/>
              <a:t>services</a:t>
            </a:r>
            <a:r>
              <a:rPr lang="en-US" dirty="0"/>
              <a:t> are made up of one or more role services that provide the functionality of the server role. </a:t>
            </a:r>
            <a:endParaRPr lang="en-US" dirty="0" smtClean="0"/>
          </a:p>
          <a:p>
            <a:pPr lvl="0"/>
            <a:r>
              <a:rPr lang="en-US" dirty="0" smtClean="0"/>
              <a:t>A </a:t>
            </a:r>
            <a:r>
              <a:rPr lang="en-US" b="1" i="1" dirty="0"/>
              <a:t>feature</a:t>
            </a:r>
            <a:r>
              <a:rPr lang="en-US" dirty="0"/>
              <a:t> is a software program that is not directly part of a server role, but can support or augment the functionality of a server role. To add, remove, or manage server roles and features, you use Server Manager. </a:t>
            </a:r>
          </a:p>
        </p:txBody>
      </p:sp>
    </p:spTree>
    <p:extLst>
      <p:ext uri="{BB962C8B-B14F-4D97-AF65-F5344CB8AC3E}">
        <p14:creationId xmlns:p14="http://schemas.microsoft.com/office/powerpoint/2010/main" val="303234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Features </a:t>
            </a:r>
            <a:r>
              <a:rPr lang="en-US" dirty="0">
                <a:effectLst/>
              </a:rPr>
              <a:t>and Roles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19</a:t>
            </a:fld>
            <a:endParaRPr lang="en-US" dirty="0"/>
          </a:p>
        </p:txBody>
      </p:sp>
      <p:sp>
        <p:nvSpPr>
          <p:cNvPr id="3" name="Content Placeholder 2"/>
          <p:cNvSpPr>
            <a:spLocks noGrp="1"/>
          </p:cNvSpPr>
          <p:nvPr>
            <p:ph idx="1"/>
          </p:nvPr>
        </p:nvSpPr>
        <p:spPr>
          <a:xfrm>
            <a:off x="457200" y="1778000"/>
            <a:ext cx="8229600" cy="4348163"/>
          </a:xfrm>
        </p:spPr>
        <p:txBody>
          <a:bodyPr>
            <a:normAutofit fontScale="92500" lnSpcReduction="10000"/>
          </a:bodyPr>
          <a:lstStyle/>
          <a:p>
            <a:pPr marL="0" indent="0">
              <a:buNone/>
            </a:pPr>
            <a:r>
              <a:rPr lang="en-US" b="1" dirty="0"/>
              <a:t>GET READY.</a:t>
            </a:r>
            <a:r>
              <a:rPr lang="en-US" dirty="0"/>
              <a:t> To install Windows Server 2016 server roles and features, perform the following steps.</a:t>
            </a:r>
          </a:p>
          <a:p>
            <a:pPr marL="514350" lvl="0" indent="-514350">
              <a:buFont typeface="+mj-lt"/>
              <a:buAutoNum type="arabicPeriod"/>
            </a:pPr>
            <a:r>
              <a:rPr lang="en-US" dirty="0"/>
              <a:t>Log on to </a:t>
            </a:r>
            <a:r>
              <a:rPr lang="en-US" b="1" dirty="0"/>
              <a:t>LON-SVR1</a:t>
            </a:r>
            <a:r>
              <a:rPr lang="en-US" dirty="0"/>
              <a:t> as </a:t>
            </a:r>
            <a:r>
              <a:rPr lang="en-US" b="1" dirty="0" err="1"/>
              <a:t>adatum</a:t>
            </a:r>
            <a:r>
              <a:rPr lang="en-US" b="1" dirty="0"/>
              <a:t>\administrator</a:t>
            </a:r>
            <a:r>
              <a:rPr lang="en-US" dirty="0"/>
              <a:t> with the password of </a:t>
            </a:r>
            <a:r>
              <a:rPr lang="en-US" b="1" dirty="0"/>
              <a:t>Pa$$w0rd</a:t>
            </a:r>
            <a:r>
              <a:rPr lang="en-US" dirty="0"/>
              <a:t>. </a:t>
            </a:r>
          </a:p>
          <a:p>
            <a:pPr marL="514350" lvl="0" indent="-514350">
              <a:buFont typeface="+mj-lt"/>
              <a:buAutoNum type="arabicPeriod"/>
            </a:pPr>
            <a:r>
              <a:rPr lang="en-US" dirty="0"/>
              <a:t>On LON-SVR1, to open Server Manager, click </a:t>
            </a:r>
            <a:r>
              <a:rPr lang="en-US" b="1" dirty="0"/>
              <a:t>Start</a:t>
            </a:r>
            <a:r>
              <a:rPr lang="en-US" dirty="0"/>
              <a:t> and then click the </a:t>
            </a:r>
            <a:r>
              <a:rPr lang="en-US" b="1" dirty="0"/>
              <a:t>Server Manager</a:t>
            </a:r>
            <a:r>
              <a:rPr lang="en-US" dirty="0"/>
              <a:t> tile.</a:t>
            </a:r>
          </a:p>
          <a:p>
            <a:pPr marL="514350" lvl="0" indent="-514350">
              <a:buFont typeface="+mj-lt"/>
              <a:buAutoNum type="arabicPeriod"/>
            </a:pPr>
            <a:r>
              <a:rPr lang="en-US" dirty="0"/>
              <a:t>When Server Manager opens, </a:t>
            </a:r>
            <a:r>
              <a:rPr lang="en-US" dirty="0" smtClean="0"/>
              <a:t>click </a:t>
            </a:r>
            <a:r>
              <a:rPr lang="en-US" b="1" dirty="0" smtClean="0"/>
              <a:t>Manage</a:t>
            </a:r>
            <a:r>
              <a:rPr lang="en-US" dirty="0" smtClean="0"/>
              <a:t> &gt; </a:t>
            </a:r>
            <a:r>
              <a:rPr lang="en-US" b="1" dirty="0" smtClean="0"/>
              <a:t>Add </a:t>
            </a:r>
            <a:r>
              <a:rPr lang="en-US" b="1" dirty="0"/>
              <a:t>Roles and Features</a:t>
            </a:r>
            <a:r>
              <a:rPr lang="en-US" dirty="0"/>
              <a:t>.</a:t>
            </a:r>
          </a:p>
          <a:p>
            <a:pPr marL="514350" lvl="0" indent="-514350">
              <a:buFont typeface="+mj-lt"/>
              <a:buAutoNum type="arabicPeriod"/>
            </a:pPr>
            <a:r>
              <a:rPr lang="en-US" dirty="0" smtClean="0"/>
              <a:t>In the </a:t>
            </a:r>
            <a:r>
              <a:rPr lang="en-US" dirty="0"/>
              <a:t>Add Roles and Features </a:t>
            </a:r>
            <a:r>
              <a:rPr lang="en-US" dirty="0" smtClean="0"/>
              <a:t>Wizard, </a:t>
            </a:r>
            <a:r>
              <a:rPr lang="en-US" dirty="0"/>
              <a:t>on the Before You Begin page, click </a:t>
            </a:r>
            <a:r>
              <a:rPr lang="en-US" b="1" dirty="0"/>
              <a:t>Next</a:t>
            </a:r>
            <a:r>
              <a:rPr lang="en-US" dirty="0"/>
              <a:t>.</a:t>
            </a:r>
          </a:p>
          <a:p>
            <a:pPr lvl="0"/>
            <a:endParaRPr lang="en-US" dirty="0"/>
          </a:p>
        </p:txBody>
      </p:sp>
    </p:spTree>
    <p:extLst>
      <p:ext uri="{BB962C8B-B14F-4D97-AF65-F5344CB8AC3E}">
        <p14:creationId xmlns:p14="http://schemas.microsoft.com/office/powerpoint/2010/main" val="48605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Objective 1.1 — </a:t>
            </a:r>
            <a:r>
              <a:rPr lang="en-US" dirty="0"/>
              <a:t>Install, upgrade, and migrate servers and workloads. </a:t>
            </a:r>
            <a:endParaRPr lang="en-US" dirty="0" smtClean="0"/>
          </a:p>
          <a:p>
            <a:r>
              <a:rPr lang="en-US" dirty="0" smtClean="0"/>
              <a:t>Determine </a:t>
            </a:r>
            <a:r>
              <a:rPr lang="en-US" dirty="0"/>
              <a:t>Windows Server 2016 installation </a:t>
            </a:r>
            <a:r>
              <a:rPr lang="en-US" dirty="0" smtClean="0"/>
              <a:t>requirements</a:t>
            </a:r>
          </a:p>
          <a:p>
            <a:r>
              <a:rPr lang="en-US" dirty="0"/>
              <a:t>D</a:t>
            </a:r>
            <a:r>
              <a:rPr lang="en-US" dirty="0" smtClean="0"/>
              <a:t>etermine </a:t>
            </a:r>
            <a:r>
              <a:rPr lang="en-US" dirty="0"/>
              <a:t>appropriate Windows Server 2016 editions per </a:t>
            </a:r>
            <a:r>
              <a:rPr lang="en-US" dirty="0" smtClean="0"/>
              <a:t>workloads</a:t>
            </a:r>
            <a:endParaRPr lang="en-US" dirty="0"/>
          </a:p>
          <a:p>
            <a:r>
              <a:rPr lang="en-US" dirty="0" smtClean="0"/>
              <a:t>Install </a:t>
            </a:r>
            <a:r>
              <a:rPr lang="en-US" dirty="0"/>
              <a:t>Windows Server </a:t>
            </a:r>
            <a:r>
              <a:rPr lang="en-US" dirty="0" smtClean="0"/>
              <a:t>2016</a:t>
            </a:r>
            <a:endParaRPr lang="en-US" dirty="0"/>
          </a:p>
          <a:p>
            <a:r>
              <a:rPr lang="en-US" dirty="0" smtClean="0"/>
              <a:t>Install </a:t>
            </a:r>
            <a:r>
              <a:rPr lang="en-US" dirty="0"/>
              <a:t>Windows Server 2016 features and </a:t>
            </a:r>
            <a:r>
              <a:rPr lang="en-US" dirty="0" smtClean="0"/>
              <a:t>roles</a:t>
            </a:r>
            <a:endParaRPr lang="en-US" dirty="0"/>
          </a:p>
          <a:p>
            <a:r>
              <a:rPr lang="en-US" dirty="0" smtClean="0"/>
              <a:t>Install </a:t>
            </a:r>
            <a:r>
              <a:rPr lang="en-US" dirty="0"/>
              <a:t>and configure Windows Server </a:t>
            </a:r>
            <a:r>
              <a:rPr lang="en-US" dirty="0" smtClean="0"/>
              <a:t>Core</a:t>
            </a:r>
            <a:endParaRPr lang="en-US" dirty="0"/>
          </a:p>
          <a:p>
            <a:r>
              <a:rPr lang="en-US" dirty="0" smtClean="0"/>
              <a:t>Manage </a:t>
            </a:r>
            <a:r>
              <a:rPr lang="en-US" dirty="0"/>
              <a:t>Windows Server Core installations using Windows PowerShell, command line, and remote management </a:t>
            </a:r>
            <a:r>
              <a:rPr lang="en-US" dirty="0" smtClean="0"/>
              <a:t>capabilities</a:t>
            </a:r>
            <a:endParaRPr lang="en-US" dirty="0"/>
          </a:p>
          <a:p>
            <a:r>
              <a:rPr lang="en-US" dirty="0" smtClean="0"/>
              <a:t>Implement </a:t>
            </a:r>
            <a:r>
              <a:rPr lang="en-US" dirty="0"/>
              <a:t>Windows PowerShell Desired State Configuration (DSC) to install and maintain integrity of installed </a:t>
            </a:r>
            <a:r>
              <a:rPr lang="en-US" dirty="0" smtClean="0"/>
              <a:t>environments</a:t>
            </a:r>
            <a:endParaRPr lang="en-US" dirty="0"/>
          </a:p>
          <a:p>
            <a:r>
              <a:rPr lang="en-US" dirty="0" smtClean="0"/>
              <a:t>Perform </a:t>
            </a:r>
            <a:r>
              <a:rPr lang="en-US" dirty="0"/>
              <a:t>upgrades and migrations of servers and core workloads from Windows Server 2008 and Windows Server 2012 to Windows Server </a:t>
            </a:r>
            <a:r>
              <a:rPr lang="en-US" dirty="0" smtClean="0"/>
              <a:t>2016</a:t>
            </a:r>
            <a:endParaRPr lang="en-US" dirty="0"/>
          </a:p>
          <a:p>
            <a:r>
              <a:rPr lang="en-US" smtClean="0"/>
              <a:t>Determine </a:t>
            </a:r>
            <a:r>
              <a:rPr lang="en-US" dirty="0"/>
              <a:t>the appropriate activation model for server installation, such as Automatic Virtual Machine Activation (AVMA), Key Management Service (KMS), and Active Directory–based Activation.</a:t>
            </a:r>
            <a:r>
              <a:rPr lang="en-US" dirty="0"/>
              <a:t> </a:t>
            </a:r>
            <a:r>
              <a:rPr lang="en-US" dirty="0" smtClean="0"/>
              <a:t> </a:t>
            </a:r>
            <a:endParaRPr lang="en-US" dirty="0"/>
          </a:p>
        </p:txBody>
      </p:sp>
      <p:sp>
        <p:nvSpPr>
          <p:cNvPr id="10" name="Footer Placeholder 9"/>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11" name="Slide Number Placeholder 10"/>
          <p:cNvSpPr>
            <a:spLocks noGrp="1"/>
          </p:cNvSpPr>
          <p:nvPr>
            <p:ph type="sldNum" sz="quarter" idx="12"/>
          </p:nvPr>
        </p:nvSpPr>
        <p:spPr/>
        <p:txBody>
          <a:bodyPr/>
          <a:lstStyle/>
          <a:p>
            <a:fld id="{0FFCD9FE-85A8-4732-8641-B4CD942B9CFA}" type="slidenum">
              <a:rPr lang="en-US" smtClean="0"/>
              <a:pPr/>
              <a:t>2</a:t>
            </a:fld>
            <a:endParaRPr lang="en-US" dirty="0"/>
          </a:p>
        </p:txBody>
      </p:sp>
    </p:spTree>
    <p:extLst>
      <p:ext uri="{BB962C8B-B14F-4D97-AF65-F5344CB8AC3E}">
        <p14:creationId xmlns:p14="http://schemas.microsoft.com/office/powerpoint/2010/main" val="209366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Features </a:t>
            </a:r>
            <a:r>
              <a:rPr lang="en-US" dirty="0">
                <a:effectLst/>
              </a:rPr>
              <a:t>and Roles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20</a:t>
            </a:fld>
            <a:endParaRPr lang="en-US" dirty="0"/>
          </a:p>
        </p:txBody>
      </p:sp>
      <p:sp>
        <p:nvSpPr>
          <p:cNvPr id="3" name="Content Placeholder 2"/>
          <p:cNvSpPr>
            <a:spLocks noGrp="1"/>
          </p:cNvSpPr>
          <p:nvPr>
            <p:ph idx="1"/>
          </p:nvPr>
        </p:nvSpPr>
        <p:spPr>
          <a:xfrm>
            <a:off x="457200" y="1778000"/>
            <a:ext cx="8229600" cy="4348163"/>
          </a:xfrm>
        </p:spPr>
        <p:txBody>
          <a:bodyPr>
            <a:normAutofit fontScale="92500" lnSpcReduction="20000"/>
          </a:bodyPr>
          <a:lstStyle/>
          <a:p>
            <a:pPr marL="514350" lvl="0" indent="-514350">
              <a:buFont typeface="+mj-lt"/>
              <a:buAutoNum type="arabicPeriod" startAt="5"/>
            </a:pPr>
            <a:r>
              <a:rPr lang="en-US" dirty="0"/>
              <a:t>On the Select Installation Type page, Role-based or feature-based installation is already selected. Click </a:t>
            </a:r>
            <a:r>
              <a:rPr lang="en-US" b="1" dirty="0"/>
              <a:t>Next</a:t>
            </a:r>
            <a:r>
              <a:rPr lang="en-US" dirty="0"/>
              <a:t>.</a:t>
            </a:r>
          </a:p>
          <a:p>
            <a:pPr marL="514350" lvl="0" indent="-514350">
              <a:buFont typeface="+mj-lt"/>
              <a:buAutoNum type="arabicPeriod" startAt="6"/>
            </a:pPr>
            <a:r>
              <a:rPr lang="en-US" dirty="0"/>
              <a:t>On the Server Selection page, select the desired server. Most of the time, the local server will already be selected. Click </a:t>
            </a:r>
            <a:r>
              <a:rPr lang="en-US" b="1" dirty="0"/>
              <a:t>Next</a:t>
            </a:r>
            <a:r>
              <a:rPr lang="en-US" dirty="0"/>
              <a:t>.</a:t>
            </a:r>
          </a:p>
          <a:p>
            <a:pPr marL="514350" lvl="0" indent="-514350">
              <a:buFont typeface="+mj-lt"/>
              <a:buAutoNum type="arabicPeriod" startAt="6"/>
            </a:pPr>
            <a:r>
              <a:rPr lang="en-US" dirty="0"/>
              <a:t>On the Select Server Roles </a:t>
            </a:r>
            <a:r>
              <a:rPr lang="en-US" dirty="0" smtClean="0"/>
              <a:t>page (see next slide), </a:t>
            </a:r>
            <a:r>
              <a:rPr lang="en-US" dirty="0"/>
              <a:t>select the desired server role. If the server role is already installed, expand the server role to select specific role services. If you are prompted to add or remove any features, click the </a:t>
            </a:r>
            <a:r>
              <a:rPr lang="en-US" b="1" dirty="0"/>
              <a:t>Add Features</a:t>
            </a:r>
            <a:r>
              <a:rPr lang="en-US" dirty="0"/>
              <a:t> button. Click </a:t>
            </a:r>
            <a:r>
              <a:rPr lang="en-US" b="1" dirty="0"/>
              <a:t>Next</a:t>
            </a:r>
            <a:r>
              <a:rPr lang="en-US" dirty="0"/>
              <a:t>.</a:t>
            </a:r>
          </a:p>
          <a:p>
            <a:pPr lvl="0"/>
            <a:endParaRPr lang="en-US" dirty="0"/>
          </a:p>
        </p:txBody>
      </p:sp>
    </p:spTree>
    <p:extLst>
      <p:ext uri="{BB962C8B-B14F-4D97-AF65-F5344CB8AC3E}">
        <p14:creationId xmlns:p14="http://schemas.microsoft.com/office/powerpoint/2010/main" val="258152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Features </a:t>
            </a:r>
            <a:r>
              <a:rPr lang="en-US" dirty="0">
                <a:effectLst/>
              </a:rPr>
              <a:t>and Roles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21</a:t>
            </a:fld>
            <a:endParaRPr lang="en-US" dirty="0"/>
          </a:p>
        </p:txBody>
      </p:sp>
      <p:pic>
        <p:nvPicPr>
          <p:cNvPr id="6" name="Content Placeholder 5" descr="F0204.jpg"/>
          <p:cNvPicPr>
            <a:picLocks noGrp="1" noChangeAspect="1"/>
          </p:cNvPicPr>
          <p:nvPr>
            <p:ph idx="1"/>
          </p:nvPr>
        </p:nvPicPr>
        <p:blipFill>
          <a:blip r:embed="rId3">
            <a:extLst>
              <a:ext uri="{28A0092B-C50C-407E-A947-70E740481C1C}">
                <a14:useLocalDpi xmlns:a14="http://schemas.microsoft.com/office/drawing/2010/main" val="0"/>
              </a:ext>
            </a:extLst>
          </a:blip>
          <a:srcRect t="14730" b="14730"/>
          <a:stretch>
            <a:fillRect/>
          </a:stretch>
        </p:blipFill>
        <p:spPr>
          <a:xfrm>
            <a:off x="1005306" y="2058736"/>
            <a:ext cx="7002379" cy="3699753"/>
          </a:xfrm>
        </p:spPr>
      </p:pic>
    </p:spTree>
    <p:extLst>
      <p:ext uri="{BB962C8B-B14F-4D97-AF65-F5344CB8AC3E}">
        <p14:creationId xmlns:p14="http://schemas.microsoft.com/office/powerpoint/2010/main" val="345824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Features </a:t>
            </a:r>
            <a:r>
              <a:rPr lang="en-US" dirty="0">
                <a:effectLst/>
              </a:rPr>
              <a:t>and Roles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22</a:t>
            </a:fld>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8"/>
            </a:pPr>
            <a:r>
              <a:rPr lang="en-US" dirty="0"/>
              <a:t>On the Select Features </a:t>
            </a:r>
            <a:r>
              <a:rPr lang="en-US" dirty="0" smtClean="0"/>
              <a:t>page, </a:t>
            </a:r>
            <a:r>
              <a:rPr lang="en-US" dirty="0"/>
              <a:t>select the appropriate features and then click </a:t>
            </a:r>
            <a:r>
              <a:rPr lang="en-US" b="1" dirty="0"/>
              <a:t>Next</a:t>
            </a:r>
            <a:r>
              <a:rPr lang="en-US" dirty="0" smtClean="0"/>
              <a:t>.</a:t>
            </a:r>
          </a:p>
          <a:p>
            <a:pPr marL="514350" lvl="0" indent="-514350">
              <a:buFont typeface="+mj-lt"/>
              <a:buAutoNum type="arabicPeriod" startAt="9"/>
            </a:pPr>
            <a:r>
              <a:rPr lang="en-US" dirty="0"/>
              <a:t>On the Confirmation page, you can select the </a:t>
            </a:r>
            <a:r>
              <a:rPr lang="en-US" b="1" dirty="0"/>
              <a:t>Restart the destination server automatically if required</a:t>
            </a:r>
            <a:r>
              <a:rPr lang="en-US" dirty="0"/>
              <a:t> option, if desired. In either case, click </a:t>
            </a:r>
            <a:r>
              <a:rPr lang="en-US" b="1" dirty="0"/>
              <a:t>Install</a:t>
            </a:r>
            <a:r>
              <a:rPr lang="en-US" dirty="0"/>
              <a:t>. </a:t>
            </a:r>
          </a:p>
          <a:p>
            <a:pPr lvl="0"/>
            <a:r>
              <a:rPr lang="en-US" dirty="0"/>
              <a:t>When the feature or role is installed, click </a:t>
            </a:r>
            <a:r>
              <a:rPr lang="en-US" b="1" dirty="0"/>
              <a:t>Close</a:t>
            </a:r>
            <a:r>
              <a:rPr lang="en-US" dirty="0"/>
              <a:t>. </a:t>
            </a:r>
          </a:p>
          <a:p>
            <a:pPr marL="514350" lvl="0" indent="-514350">
              <a:buFont typeface="+mj-lt"/>
              <a:buAutoNum type="arabicPeriod" startAt="8"/>
            </a:pPr>
            <a:endParaRPr lang="en-US" dirty="0"/>
          </a:p>
          <a:p>
            <a:endParaRPr lang="en-US" dirty="0"/>
          </a:p>
        </p:txBody>
      </p:sp>
    </p:spTree>
    <p:extLst>
      <p:ext uri="{BB962C8B-B14F-4D97-AF65-F5344CB8AC3E}">
        <p14:creationId xmlns:p14="http://schemas.microsoft.com/office/powerpoint/2010/main" val="338724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Installing and Configuring Windows Server </a:t>
            </a:r>
            <a:r>
              <a:rPr lang="en-US" sz="4800" dirty="0" smtClean="0">
                <a:effectLst/>
              </a:rPr>
              <a:t>Core</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23</a:t>
            </a:fld>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Server </a:t>
            </a:r>
            <a:r>
              <a:rPr lang="en-US" dirty="0"/>
              <a:t>Core is the Windows Server 2016 installation option that provides a command-line management interface. </a:t>
            </a:r>
            <a:endParaRPr lang="en-US" dirty="0" smtClean="0"/>
          </a:p>
          <a:p>
            <a:r>
              <a:rPr lang="en-US" dirty="0" smtClean="0"/>
              <a:t>Because </a:t>
            </a:r>
            <a:r>
              <a:rPr lang="en-US" dirty="0"/>
              <a:t>it does not have a GUI interface, it uses fewer hardware resources. </a:t>
            </a:r>
            <a:endParaRPr lang="en-US" dirty="0" smtClean="0"/>
          </a:p>
          <a:p>
            <a:r>
              <a:rPr lang="en-US" dirty="0" smtClean="0"/>
              <a:t>In </a:t>
            </a:r>
            <a:r>
              <a:rPr lang="en-US" dirty="0"/>
              <a:t>addition, because it has fewer running components, there are fewer components that can be compromised and it requires fewer updates. </a:t>
            </a:r>
            <a:endParaRPr lang="en-US" dirty="0" smtClean="0"/>
          </a:p>
          <a:p>
            <a:r>
              <a:rPr lang="en-US" dirty="0" smtClean="0"/>
              <a:t>When </a:t>
            </a:r>
            <a:r>
              <a:rPr lang="en-US" dirty="0"/>
              <a:t>you install Windows Server 2016, the Server Core is the default installation. </a:t>
            </a:r>
          </a:p>
        </p:txBody>
      </p:sp>
    </p:spTree>
    <p:extLst>
      <p:ext uri="{BB962C8B-B14F-4D97-AF65-F5344CB8AC3E}">
        <p14:creationId xmlns:p14="http://schemas.microsoft.com/office/powerpoint/2010/main" val="162769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Installing and Configuring Windows Server </a:t>
            </a:r>
            <a:r>
              <a:rPr lang="en-US" sz="4800" dirty="0" smtClean="0">
                <a:effectLst/>
              </a:rPr>
              <a:t>Core</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24</a:t>
            </a:fld>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following server roles are available on Server Core deployments:</a:t>
            </a:r>
          </a:p>
          <a:p>
            <a:pPr lvl="0"/>
            <a:r>
              <a:rPr lang="en-US" dirty="0"/>
              <a:t>Active Directory Certificate Services (AD CS)</a:t>
            </a:r>
          </a:p>
          <a:p>
            <a:pPr lvl="0"/>
            <a:r>
              <a:rPr lang="en-US" dirty="0"/>
              <a:t>Active Directory Domain Services (AD DS)</a:t>
            </a:r>
          </a:p>
          <a:p>
            <a:pPr lvl="0"/>
            <a:r>
              <a:rPr lang="en-US" dirty="0"/>
              <a:t>Dynamic Host Configuration Protocol (DHCP) Server</a:t>
            </a:r>
          </a:p>
          <a:p>
            <a:pPr lvl="0"/>
            <a:r>
              <a:rPr lang="en-US" dirty="0"/>
              <a:t>Domain Name System (DNS) Server</a:t>
            </a:r>
          </a:p>
          <a:p>
            <a:pPr lvl="0"/>
            <a:r>
              <a:rPr lang="en-US" dirty="0"/>
              <a:t>File Services (including File Server Resource Manager)</a:t>
            </a:r>
          </a:p>
          <a:p>
            <a:pPr lvl="0"/>
            <a:r>
              <a:rPr lang="en-US" dirty="0"/>
              <a:t>Active Directory Lightweight Directory Services (AD LDS)</a:t>
            </a:r>
          </a:p>
          <a:p>
            <a:pPr lvl="0"/>
            <a:r>
              <a:rPr lang="en-US" dirty="0"/>
              <a:t>Hyper-V</a:t>
            </a:r>
          </a:p>
          <a:p>
            <a:pPr lvl="0"/>
            <a:r>
              <a:rPr lang="en-US" dirty="0"/>
              <a:t>Print and Document </a:t>
            </a:r>
            <a:r>
              <a:rPr lang="en-US" dirty="0" smtClean="0"/>
              <a:t>Services</a:t>
            </a:r>
          </a:p>
          <a:p>
            <a:pPr lvl="0"/>
            <a:endParaRPr lang="en-US" dirty="0" smtClean="0"/>
          </a:p>
          <a:p>
            <a:pPr marL="0" lvl="0" indent="0">
              <a:buNone/>
            </a:pPr>
            <a:r>
              <a:rPr lang="en-US" dirty="0" smtClean="0"/>
              <a:t>(continued)</a:t>
            </a:r>
            <a:endParaRPr lang="en-US" dirty="0"/>
          </a:p>
        </p:txBody>
      </p:sp>
    </p:spTree>
    <p:extLst>
      <p:ext uri="{BB962C8B-B14F-4D97-AF65-F5344CB8AC3E}">
        <p14:creationId xmlns:p14="http://schemas.microsoft.com/office/powerpoint/2010/main" val="416892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Installing and Configuring Windows Server </a:t>
            </a:r>
            <a:r>
              <a:rPr lang="en-US" sz="4800" dirty="0" smtClean="0">
                <a:effectLst/>
              </a:rPr>
              <a:t>Core</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25</a:t>
            </a:fld>
            <a:endParaRPr lang="en-US" dirty="0"/>
          </a:p>
        </p:txBody>
      </p:sp>
      <p:sp>
        <p:nvSpPr>
          <p:cNvPr id="3" name="Content Placeholder 2"/>
          <p:cNvSpPr>
            <a:spLocks noGrp="1"/>
          </p:cNvSpPr>
          <p:nvPr>
            <p:ph idx="1"/>
          </p:nvPr>
        </p:nvSpPr>
        <p:spPr/>
        <p:txBody>
          <a:bodyPr>
            <a:normAutofit/>
          </a:bodyPr>
          <a:lstStyle/>
          <a:p>
            <a:pPr lvl="0"/>
            <a:r>
              <a:rPr lang="en-US" dirty="0"/>
              <a:t>Streaming Media Services</a:t>
            </a:r>
          </a:p>
          <a:p>
            <a:pPr lvl="0"/>
            <a:r>
              <a:rPr lang="en-US" dirty="0"/>
              <a:t>Web Server (including a subset of ASP.NET)</a:t>
            </a:r>
          </a:p>
          <a:p>
            <a:pPr lvl="0"/>
            <a:r>
              <a:rPr lang="en-US" dirty="0"/>
              <a:t>Windows Server Update Server</a:t>
            </a:r>
          </a:p>
          <a:p>
            <a:pPr lvl="0"/>
            <a:r>
              <a:rPr lang="en-US" dirty="0"/>
              <a:t>Active Directory Rights Management Server</a:t>
            </a:r>
          </a:p>
          <a:p>
            <a:pPr lvl="0"/>
            <a:r>
              <a:rPr lang="en-US" dirty="0"/>
              <a:t>Routing and Remote Access Server and the following </a:t>
            </a:r>
            <a:r>
              <a:rPr lang="en-US" dirty="0" err="1"/>
              <a:t>subroles</a:t>
            </a:r>
            <a:r>
              <a:rPr lang="en-US" dirty="0"/>
              <a:t>:</a:t>
            </a:r>
          </a:p>
          <a:p>
            <a:pPr lvl="1"/>
            <a:r>
              <a:rPr lang="en-US" dirty="0"/>
              <a:t>Remote Desktop Connection Broker</a:t>
            </a:r>
          </a:p>
          <a:p>
            <a:pPr lvl="1"/>
            <a:r>
              <a:rPr lang="en-US" dirty="0"/>
              <a:t>Licensing</a:t>
            </a:r>
          </a:p>
          <a:p>
            <a:pPr lvl="1"/>
            <a:r>
              <a:rPr lang="en-US" dirty="0"/>
              <a:t>Virtualization</a:t>
            </a:r>
          </a:p>
        </p:txBody>
      </p:sp>
    </p:spTree>
    <p:extLst>
      <p:ext uri="{BB962C8B-B14F-4D97-AF65-F5344CB8AC3E}">
        <p14:creationId xmlns:p14="http://schemas.microsoft.com/office/powerpoint/2010/main" val="220855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Installing and Configuring Windows Server </a:t>
            </a:r>
            <a:r>
              <a:rPr lang="en-US" sz="4800" dirty="0" smtClean="0">
                <a:effectLst/>
              </a:rPr>
              <a:t>Core</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26</a:t>
            </a:fld>
            <a:endParaRPr lang="en-US" dirty="0"/>
          </a:p>
        </p:txBody>
      </p:sp>
      <p:sp>
        <p:nvSpPr>
          <p:cNvPr id="3" name="Content Placeholder 2"/>
          <p:cNvSpPr>
            <a:spLocks noGrp="1"/>
          </p:cNvSpPr>
          <p:nvPr>
            <p:ph idx="1"/>
          </p:nvPr>
        </p:nvSpPr>
        <p:spPr/>
        <p:txBody>
          <a:bodyPr>
            <a:normAutofit/>
          </a:bodyPr>
          <a:lstStyle/>
          <a:p>
            <a:pPr marL="0" indent="0">
              <a:buNone/>
            </a:pPr>
            <a:r>
              <a:rPr lang="en-US" dirty="0"/>
              <a:t>Because Server Core does not have a GUI interface, you will have to manage it with one of the following methods:</a:t>
            </a:r>
          </a:p>
          <a:p>
            <a:pPr lvl="0"/>
            <a:r>
              <a:rPr lang="en-US" dirty="0"/>
              <a:t>Locally with Windows PowerShell or a command-line interface</a:t>
            </a:r>
          </a:p>
          <a:p>
            <a:pPr lvl="0"/>
            <a:r>
              <a:rPr lang="en-US" dirty="0"/>
              <a:t>Remotely with a remote management option</a:t>
            </a:r>
          </a:p>
        </p:txBody>
      </p:sp>
    </p:spTree>
    <p:extLst>
      <p:ext uri="{BB962C8B-B14F-4D97-AF65-F5344CB8AC3E}">
        <p14:creationId xmlns:p14="http://schemas.microsoft.com/office/powerpoint/2010/main" val="188622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a:t>
            </a:r>
            <a:r>
              <a:rPr lang="en-US" dirty="0">
                <a:effectLst/>
              </a:rPr>
              <a:t>Windows Server </a:t>
            </a:r>
            <a:r>
              <a:rPr lang="en-US" dirty="0" smtClean="0">
                <a:effectLst/>
              </a:rPr>
              <a:t>Core</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27</a:t>
            </a:fld>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GET READY.</a:t>
            </a:r>
            <a:r>
              <a:rPr lang="en-US" dirty="0"/>
              <a:t> To install Windows Server 2016 Server Core, perform the following steps.</a:t>
            </a:r>
          </a:p>
          <a:p>
            <a:pPr marL="514350" indent="-514350">
              <a:buFont typeface="+mj-lt"/>
              <a:buAutoNum type="arabicPeriod"/>
            </a:pPr>
            <a:r>
              <a:rPr lang="en-US" dirty="0" smtClean="0"/>
              <a:t>Insert </a:t>
            </a:r>
            <a:r>
              <a:rPr lang="en-US" dirty="0"/>
              <a:t>the Windows Server 2016 disc into the DVD drive and turn on the computer. Press any key to boot from the DVD (if necessary).  </a:t>
            </a:r>
          </a:p>
          <a:p>
            <a:pPr marL="514350" indent="-514350">
              <a:buFont typeface="+mj-lt"/>
              <a:buAutoNum type="arabicPeriod"/>
            </a:pPr>
            <a:r>
              <a:rPr lang="en-US" dirty="0" smtClean="0"/>
              <a:t>The </a:t>
            </a:r>
            <a:r>
              <a:rPr lang="en-US" dirty="0"/>
              <a:t>computer switches to the Windows graphical interface and the Windows Setup page appears. Using the drop-down lists provided, select the appropriate language to install, the time and currency format, and the keyboard or input method. Then, click </a:t>
            </a:r>
            <a:r>
              <a:rPr lang="en-US" b="1" dirty="0"/>
              <a:t>Next</a:t>
            </a:r>
            <a:r>
              <a:rPr lang="en-US" dirty="0"/>
              <a:t>. </a:t>
            </a:r>
          </a:p>
        </p:txBody>
      </p:sp>
    </p:spTree>
    <p:extLst>
      <p:ext uri="{BB962C8B-B14F-4D97-AF65-F5344CB8AC3E}">
        <p14:creationId xmlns:p14="http://schemas.microsoft.com/office/powerpoint/2010/main" val="3097856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a:t>
            </a:r>
            <a:r>
              <a:rPr lang="en-US" dirty="0">
                <a:effectLst/>
              </a:rPr>
              <a:t>Windows Server </a:t>
            </a:r>
            <a:r>
              <a:rPr lang="en-US" dirty="0" smtClean="0">
                <a:effectLst/>
              </a:rPr>
              <a:t>Core</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28</a:t>
            </a:fld>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3"/>
            </a:pPr>
            <a:r>
              <a:rPr lang="en-US" dirty="0"/>
              <a:t>On the Windows Server 2016 Install Now page, click </a:t>
            </a:r>
            <a:r>
              <a:rPr lang="en-US" b="1" dirty="0"/>
              <a:t>Install now</a:t>
            </a:r>
            <a:r>
              <a:rPr lang="en-US" dirty="0"/>
              <a:t>.</a:t>
            </a:r>
          </a:p>
          <a:p>
            <a:pPr marL="514350" indent="-514350">
              <a:buFont typeface="+mj-lt"/>
              <a:buAutoNum type="arabicPeriod" startAt="3"/>
            </a:pPr>
            <a:r>
              <a:rPr lang="en-US" dirty="0" smtClean="0"/>
              <a:t>When </a:t>
            </a:r>
            <a:r>
              <a:rPr lang="en-US" dirty="0"/>
              <a:t>the Activate Windows page appears, in the text box, type the Windows Server 2016 activation key and then click </a:t>
            </a:r>
            <a:r>
              <a:rPr lang="en-US" b="1" dirty="0"/>
              <a:t>Next</a:t>
            </a:r>
            <a:r>
              <a:rPr lang="en-US" dirty="0"/>
              <a:t>.</a:t>
            </a:r>
          </a:p>
          <a:p>
            <a:pPr marL="514350" indent="-514350">
              <a:buFont typeface="+mj-lt"/>
              <a:buAutoNum type="arabicPeriod" startAt="3"/>
            </a:pPr>
            <a:r>
              <a:rPr lang="en-US" dirty="0" smtClean="0"/>
              <a:t>On </a:t>
            </a:r>
            <a:r>
              <a:rPr lang="en-US" dirty="0"/>
              <a:t>the Select the Operating System to Install page, select </a:t>
            </a:r>
            <a:r>
              <a:rPr lang="en-US" b="1" dirty="0"/>
              <a:t>Windows Server 2016 Datacenter</a:t>
            </a:r>
            <a:r>
              <a:rPr lang="en-US" dirty="0"/>
              <a:t>. Click </a:t>
            </a:r>
            <a:r>
              <a:rPr lang="en-US" b="1" dirty="0"/>
              <a:t>Next</a:t>
            </a:r>
            <a:r>
              <a:rPr lang="en-US" dirty="0"/>
              <a:t>.</a:t>
            </a:r>
          </a:p>
          <a:p>
            <a:pPr marL="514350" indent="-514350">
              <a:buFont typeface="+mj-lt"/>
              <a:buAutoNum type="arabicPeriod" startAt="3"/>
            </a:pPr>
            <a:r>
              <a:rPr lang="en-US" dirty="0" smtClean="0"/>
              <a:t>On </a:t>
            </a:r>
            <a:r>
              <a:rPr lang="en-US" dirty="0"/>
              <a:t>the License Terms page, select the </a:t>
            </a:r>
            <a:r>
              <a:rPr lang="en-US" b="1" dirty="0"/>
              <a:t>I accept the license terms</a:t>
            </a:r>
            <a:r>
              <a:rPr lang="en-US" dirty="0"/>
              <a:t> option and then click </a:t>
            </a:r>
            <a:r>
              <a:rPr lang="en-US" b="1" dirty="0"/>
              <a:t>Next</a:t>
            </a:r>
            <a:r>
              <a:rPr lang="en-US" dirty="0"/>
              <a:t>.</a:t>
            </a:r>
          </a:p>
          <a:p>
            <a:pPr marL="0" indent="0">
              <a:buNone/>
            </a:pPr>
            <a:endParaRPr lang="en-US" dirty="0"/>
          </a:p>
        </p:txBody>
      </p:sp>
    </p:spTree>
    <p:extLst>
      <p:ext uri="{BB962C8B-B14F-4D97-AF65-F5344CB8AC3E}">
        <p14:creationId xmlns:p14="http://schemas.microsoft.com/office/powerpoint/2010/main" val="427980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Install </a:t>
            </a:r>
            <a:r>
              <a:rPr lang="en-US" dirty="0">
                <a:effectLst/>
              </a:rPr>
              <a:t>Windows Server </a:t>
            </a:r>
            <a:r>
              <a:rPr lang="en-US" dirty="0" smtClean="0">
                <a:effectLst/>
              </a:rPr>
              <a:t>Core</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29</a:t>
            </a:fld>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7"/>
            </a:pPr>
            <a:r>
              <a:rPr lang="en-US" dirty="0" smtClean="0"/>
              <a:t>Click </a:t>
            </a:r>
            <a:r>
              <a:rPr lang="en-US" dirty="0"/>
              <a:t>the </a:t>
            </a:r>
            <a:r>
              <a:rPr lang="en-US" b="1" dirty="0"/>
              <a:t>Custom: Install Windows only (advanced)</a:t>
            </a:r>
            <a:r>
              <a:rPr lang="en-US" dirty="0"/>
              <a:t> option.</a:t>
            </a:r>
          </a:p>
          <a:p>
            <a:pPr marL="514350" indent="-514350">
              <a:buFont typeface="+mj-lt"/>
              <a:buAutoNum type="arabicPeriod" startAt="7"/>
            </a:pPr>
            <a:r>
              <a:rPr lang="en-US" dirty="0" smtClean="0"/>
              <a:t>The </a:t>
            </a:r>
            <a:r>
              <a:rPr lang="en-US" dirty="0"/>
              <a:t>Where Do You Want to Install Windows? page appears. From the list provided, select the partition on which you want to install Windows Server 2016, or select an area of unallocated disk space where the Setup program can create a new partition. Then, click </a:t>
            </a:r>
            <a:r>
              <a:rPr lang="en-US" b="1" dirty="0"/>
              <a:t>Next</a:t>
            </a:r>
            <a:r>
              <a:rPr lang="en-US" dirty="0"/>
              <a:t>.</a:t>
            </a:r>
          </a:p>
          <a:p>
            <a:pPr marL="514350" indent="-514350">
              <a:buFont typeface="+mj-lt"/>
              <a:buAutoNum type="arabicPeriod" startAt="7"/>
            </a:pPr>
            <a:r>
              <a:rPr lang="en-US" dirty="0" smtClean="0"/>
              <a:t>After </a:t>
            </a:r>
            <a:r>
              <a:rPr lang="en-US" dirty="0"/>
              <a:t>several minutes, during which the Setup program installs Windows Server 2016, the computer reboots. When the Customize Settings page appears, in the Password and Reenter password text boxes, type </a:t>
            </a:r>
            <a:r>
              <a:rPr lang="en-US" b="1" dirty="0"/>
              <a:t>Pa$$w0rd</a:t>
            </a:r>
            <a:r>
              <a:rPr lang="en-US" dirty="0"/>
              <a:t>. Click </a:t>
            </a:r>
            <a:r>
              <a:rPr lang="en-US" b="1" dirty="0"/>
              <a:t>Finish</a:t>
            </a:r>
            <a:r>
              <a:rPr lang="en-US" dirty="0"/>
              <a:t>. </a:t>
            </a:r>
          </a:p>
        </p:txBody>
      </p:sp>
    </p:spTree>
    <p:extLst>
      <p:ext uri="{BB962C8B-B14F-4D97-AF65-F5344CB8AC3E}">
        <p14:creationId xmlns:p14="http://schemas.microsoft.com/office/powerpoint/2010/main" val="50280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a:t>
            </a:fld>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When you install Windows Server 2016, you can select one of three installation options: </a:t>
            </a:r>
          </a:p>
          <a:p>
            <a:pPr lvl="0"/>
            <a:r>
              <a:rPr lang="en-US" b="1" i="1" dirty="0"/>
              <a:t>Windows Server 2016 with Desktop Experience</a:t>
            </a:r>
            <a:r>
              <a:rPr lang="en-US" dirty="0"/>
              <a:t>: Previously known as Server with a GUI installation, a full installation with the GUI interface that you would expect on a Windows operating system. This installation option supports all Windows Server roles.</a:t>
            </a:r>
          </a:p>
          <a:p>
            <a:pPr lvl="0"/>
            <a:r>
              <a:rPr lang="en-US" b="1" i="1" dirty="0"/>
              <a:t>Windows Server 2016 Server Core</a:t>
            </a:r>
            <a:r>
              <a:rPr lang="en-US" dirty="0"/>
              <a:t>: The Server Core installation that provides a command-line management interface. Because the installation does not include the GUI interface, the Server Core installation has a reduced hardware footprint and a reduced security footprint/attack surface. Unfortunately, it does not support all Windows Server roles. </a:t>
            </a:r>
          </a:p>
          <a:p>
            <a:pPr lvl="0"/>
            <a:r>
              <a:rPr lang="en-US" b="1" i="1" dirty="0"/>
              <a:t>Nano Server</a:t>
            </a:r>
            <a:r>
              <a:rPr lang="en-US" dirty="0"/>
              <a:t>: A new installation option that was not available in Windows Server 2012 R2 or earlier. Nano Server is administered remotely and optimized for hosting in private clouds and data centers. The Nano Server runs from a VHD, either from within Hyper-V or you can boot directly from the VHD at startup. </a:t>
            </a:r>
          </a:p>
        </p:txBody>
      </p:sp>
    </p:spTree>
    <p:extLst>
      <p:ext uri="{BB962C8B-B14F-4D97-AF65-F5344CB8AC3E}">
        <p14:creationId xmlns:p14="http://schemas.microsoft.com/office/powerpoint/2010/main" val="3760575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Windows Server Core Installations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30</a:t>
            </a:fld>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When you are connected to the system locally, you can use the following tools:</a:t>
            </a:r>
          </a:p>
          <a:p>
            <a:pPr lvl="0"/>
            <a:r>
              <a:rPr lang="en-US" b="1" dirty="0" err="1"/>
              <a:t>Cmd.exe</a:t>
            </a:r>
            <a:r>
              <a:rPr lang="en-US" dirty="0"/>
              <a:t>: Allows you to run traditional command-line tools, such as </a:t>
            </a:r>
            <a:r>
              <a:rPr lang="en-US" dirty="0" err="1"/>
              <a:t>ping.exe</a:t>
            </a:r>
            <a:r>
              <a:rPr lang="en-US" dirty="0"/>
              <a:t>, </a:t>
            </a:r>
            <a:r>
              <a:rPr lang="en-US" dirty="0" err="1"/>
              <a:t>ipconfig.exe</a:t>
            </a:r>
            <a:r>
              <a:rPr lang="en-US" dirty="0"/>
              <a:t>, and </a:t>
            </a:r>
            <a:r>
              <a:rPr lang="en-US" dirty="0" err="1"/>
              <a:t>netsh.exe</a:t>
            </a:r>
            <a:r>
              <a:rPr lang="en-US" dirty="0"/>
              <a:t>. </a:t>
            </a:r>
          </a:p>
          <a:p>
            <a:pPr lvl="0"/>
            <a:r>
              <a:rPr lang="en-US" b="1" dirty="0" err="1"/>
              <a:t>PowerShell.exe</a:t>
            </a:r>
            <a:r>
              <a:rPr lang="en-US" dirty="0"/>
              <a:t>: Opens a Windows PowerShell session so that you can execute Windows PowerShell commands. Windows Server 2016 comes with Windows PowerShell version 5.0 installed</a:t>
            </a:r>
            <a:r>
              <a:rPr lang="en-US" dirty="0" smtClean="0"/>
              <a:t>.</a:t>
            </a:r>
          </a:p>
          <a:p>
            <a:pPr marL="0" lvl="0" indent="0">
              <a:buNone/>
            </a:pPr>
            <a:r>
              <a:rPr lang="en-US" dirty="0" smtClean="0"/>
              <a:t>(continued)</a:t>
            </a:r>
            <a:endParaRPr lang="en-US" dirty="0"/>
          </a:p>
          <a:p>
            <a:pPr marL="514350" indent="-514350">
              <a:buFont typeface="+mj-lt"/>
              <a:buAutoNum type="arabicPeriod" startAt="7"/>
            </a:pPr>
            <a:endParaRPr lang="en-US" dirty="0"/>
          </a:p>
        </p:txBody>
      </p:sp>
    </p:spTree>
    <p:extLst>
      <p:ext uri="{BB962C8B-B14F-4D97-AF65-F5344CB8AC3E}">
        <p14:creationId xmlns:p14="http://schemas.microsoft.com/office/powerpoint/2010/main" val="154060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Windows Server Core Installations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31</a:t>
            </a:fld>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err="1"/>
              <a:t>Sconfig.cmd</a:t>
            </a:r>
            <a:r>
              <a:rPr lang="en-US" dirty="0"/>
              <a:t>: Functions as a command-line, menu-driven administrative tool </a:t>
            </a:r>
            <a:r>
              <a:rPr lang="en-US" dirty="0" smtClean="0"/>
              <a:t>that </a:t>
            </a:r>
            <a:r>
              <a:rPr lang="en-US" dirty="0"/>
              <a:t>enables you to perform most common server administrative tasks, such as configuring networking, workgroups, and domains and configuring Windows Firewall.</a:t>
            </a:r>
          </a:p>
          <a:p>
            <a:pPr lvl="0"/>
            <a:r>
              <a:rPr lang="en-US" b="1" dirty="0"/>
              <a:t>Regedt32.exe</a:t>
            </a:r>
            <a:r>
              <a:rPr lang="en-US" dirty="0"/>
              <a:t>: Opens the Registry Editor to change registry settings.</a:t>
            </a:r>
          </a:p>
          <a:p>
            <a:pPr lvl="0"/>
            <a:r>
              <a:rPr lang="en-US" b="1" dirty="0"/>
              <a:t>Msinfo32.exe</a:t>
            </a:r>
            <a:r>
              <a:rPr lang="en-US" dirty="0"/>
              <a:t>: Allows you to view system information for the system.</a:t>
            </a:r>
          </a:p>
          <a:p>
            <a:pPr lvl="0"/>
            <a:r>
              <a:rPr lang="en-US" b="1" dirty="0" err="1"/>
              <a:t>Taskmgr.exe</a:t>
            </a:r>
            <a:r>
              <a:rPr lang="en-US" dirty="0"/>
              <a:t>: Launches Task Manager</a:t>
            </a:r>
            <a:r>
              <a:rPr lang="en-US" dirty="0" smtClean="0"/>
              <a:t>.</a:t>
            </a:r>
            <a:endParaRPr lang="en-US" dirty="0"/>
          </a:p>
        </p:txBody>
      </p:sp>
    </p:spTree>
    <p:extLst>
      <p:ext uri="{BB962C8B-B14F-4D97-AF65-F5344CB8AC3E}">
        <p14:creationId xmlns:p14="http://schemas.microsoft.com/office/powerpoint/2010/main" val="1268204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32</a:t>
            </a:fld>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GET READY.</a:t>
            </a:r>
            <a:r>
              <a:rPr lang="en-US" dirty="0"/>
              <a:t> To create a custom MMC and then modify settings remotely, perform the following steps. </a:t>
            </a:r>
          </a:p>
          <a:p>
            <a:pPr marL="514350" indent="-514350">
              <a:buFont typeface="+mj-lt"/>
              <a:buAutoNum type="arabicPeriod"/>
            </a:pPr>
            <a:r>
              <a:rPr lang="en-US" dirty="0" smtClean="0"/>
              <a:t>Right</a:t>
            </a:r>
            <a:r>
              <a:rPr lang="en-US" dirty="0"/>
              <a:t>-click </a:t>
            </a:r>
            <a:r>
              <a:rPr lang="en-US" b="1" dirty="0"/>
              <a:t>Start</a:t>
            </a:r>
            <a:r>
              <a:rPr lang="en-US" dirty="0"/>
              <a:t> and type </a:t>
            </a:r>
            <a:r>
              <a:rPr lang="en-US" b="1" dirty="0"/>
              <a:t>mmc</a:t>
            </a:r>
            <a:r>
              <a:rPr lang="en-US" dirty="0"/>
              <a:t> in the Run text box. Click </a:t>
            </a:r>
            <a:r>
              <a:rPr lang="en-US" b="1" dirty="0"/>
              <a:t>Yes</a:t>
            </a:r>
            <a:r>
              <a:rPr lang="en-US" dirty="0"/>
              <a:t> to open the MMC Console.</a:t>
            </a:r>
          </a:p>
          <a:p>
            <a:pPr marL="514350" indent="-514350">
              <a:buFont typeface="+mj-lt"/>
              <a:buAutoNum type="arabicPeriod"/>
            </a:pPr>
            <a:r>
              <a:rPr lang="en-US" dirty="0" smtClean="0"/>
              <a:t>In </a:t>
            </a:r>
            <a:r>
              <a:rPr lang="en-US" dirty="0"/>
              <a:t>the MMC Console window, click </a:t>
            </a:r>
            <a:r>
              <a:rPr lang="en-US" b="1" dirty="0"/>
              <a:t>File &gt; Add/Remove Snap-in</a:t>
            </a:r>
            <a:r>
              <a:rPr lang="en-US" dirty="0"/>
              <a:t>. The Add or Remove Snap-ins dialog box opens (as shown </a:t>
            </a:r>
            <a:r>
              <a:rPr lang="en-US" dirty="0" smtClean="0"/>
              <a:t>on next slide)</a:t>
            </a:r>
            <a:r>
              <a:rPr lang="en-US" dirty="0"/>
              <a:t>.</a:t>
            </a:r>
          </a:p>
        </p:txBody>
      </p:sp>
    </p:spTree>
    <p:extLst>
      <p:ext uri="{BB962C8B-B14F-4D97-AF65-F5344CB8AC3E}">
        <p14:creationId xmlns:p14="http://schemas.microsoft.com/office/powerpoint/2010/main" val="526650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33</a:t>
            </a:fld>
            <a:endParaRPr lang="en-US" dirty="0"/>
          </a:p>
        </p:txBody>
      </p:sp>
      <p:pic>
        <p:nvPicPr>
          <p:cNvPr id="6" name="Content Placeholder 5" descr="F0209.jpg"/>
          <p:cNvPicPr>
            <a:picLocks noGrp="1" noChangeAspect="1"/>
          </p:cNvPicPr>
          <p:nvPr>
            <p:ph idx="1"/>
          </p:nvPr>
        </p:nvPicPr>
        <p:blipFill>
          <a:blip r:embed="rId3">
            <a:extLst>
              <a:ext uri="{28A0092B-C50C-407E-A947-70E740481C1C}">
                <a14:useLocalDpi xmlns:a14="http://schemas.microsoft.com/office/drawing/2010/main" val="0"/>
              </a:ext>
            </a:extLst>
          </a:blip>
          <a:srcRect t="13443" b="13443"/>
          <a:stretch>
            <a:fillRect/>
          </a:stretch>
        </p:blipFill>
        <p:spPr>
          <a:xfrm>
            <a:off x="978568" y="1974516"/>
            <a:ext cx="7615672" cy="4188326"/>
          </a:xfrm>
        </p:spPr>
      </p:pic>
    </p:spTree>
    <p:extLst>
      <p:ext uri="{BB962C8B-B14F-4D97-AF65-F5344CB8AC3E}">
        <p14:creationId xmlns:p14="http://schemas.microsoft.com/office/powerpoint/2010/main" val="2301937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34</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10000"/>
          </a:bodyPr>
          <a:lstStyle/>
          <a:p>
            <a:pPr marL="514350" indent="-514350">
              <a:buFont typeface="+mj-lt"/>
              <a:buAutoNum type="arabicPeriod" startAt="3"/>
            </a:pPr>
            <a:r>
              <a:rPr lang="en-US" dirty="0"/>
              <a:t>In the Available snap-ins list on the left, select a snap-in of your choice, such as </a:t>
            </a:r>
            <a:r>
              <a:rPr lang="en-US" b="1" dirty="0"/>
              <a:t>Computer Management</a:t>
            </a:r>
            <a:r>
              <a:rPr lang="en-US" dirty="0"/>
              <a:t>. In the middle of the dialog box, click </a:t>
            </a:r>
            <a:r>
              <a:rPr lang="en-US" b="1" dirty="0"/>
              <a:t>Add</a:t>
            </a:r>
            <a:r>
              <a:rPr lang="en-US" dirty="0"/>
              <a:t>. In the dialog box that opens, leave </a:t>
            </a:r>
            <a:r>
              <a:rPr lang="en-US" b="1" dirty="0"/>
              <a:t>Local computer</a:t>
            </a:r>
            <a:r>
              <a:rPr lang="en-US" dirty="0"/>
              <a:t> selected (unless the computer you want to manage is one other than the current computer).</a:t>
            </a:r>
          </a:p>
          <a:p>
            <a:pPr marL="514350" indent="-514350">
              <a:buFont typeface="+mj-lt"/>
              <a:buAutoNum type="arabicPeriod" startAt="3"/>
            </a:pPr>
            <a:r>
              <a:rPr lang="en-US" dirty="0" smtClean="0"/>
              <a:t>Click </a:t>
            </a:r>
            <a:r>
              <a:rPr lang="en-US" b="1" dirty="0"/>
              <a:t>Finish</a:t>
            </a:r>
            <a:r>
              <a:rPr lang="en-US" dirty="0"/>
              <a:t>. The snap-in is added to the Selected snap-ins pane on the right.</a:t>
            </a:r>
          </a:p>
          <a:p>
            <a:pPr marL="514350" indent="-514350">
              <a:buFont typeface="+mj-lt"/>
              <a:buAutoNum type="arabicPeriod" startAt="3"/>
            </a:pPr>
            <a:r>
              <a:rPr lang="en-US" dirty="0" smtClean="0"/>
              <a:t>Repeat </a:t>
            </a:r>
            <a:r>
              <a:rPr lang="en-US" dirty="0"/>
              <a:t>Steps 2 through 4 for each snap-in you want to include in the custom MMC. </a:t>
            </a:r>
          </a:p>
          <a:p>
            <a:endParaRPr lang="en-US" dirty="0"/>
          </a:p>
        </p:txBody>
      </p:sp>
    </p:spTree>
    <p:extLst>
      <p:ext uri="{BB962C8B-B14F-4D97-AF65-F5344CB8AC3E}">
        <p14:creationId xmlns:p14="http://schemas.microsoft.com/office/powerpoint/2010/main" val="3516223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35</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514350" indent="-514350">
              <a:buFont typeface="+mj-lt"/>
              <a:buAutoNum type="arabicPeriod" startAt="6"/>
            </a:pPr>
            <a:r>
              <a:rPr lang="en-US" dirty="0"/>
              <a:t>When done adding snap-ins, click </a:t>
            </a:r>
            <a:r>
              <a:rPr lang="en-US" b="1" dirty="0"/>
              <a:t>OK</a:t>
            </a:r>
            <a:r>
              <a:rPr lang="en-US" dirty="0"/>
              <a:t>.</a:t>
            </a:r>
          </a:p>
          <a:p>
            <a:pPr marL="514350" indent="-514350">
              <a:buFont typeface="+mj-lt"/>
              <a:buAutoNum type="arabicPeriod" startAt="6"/>
            </a:pPr>
            <a:r>
              <a:rPr lang="en-US" dirty="0" smtClean="0"/>
              <a:t>Click </a:t>
            </a:r>
            <a:r>
              <a:rPr lang="en-US" b="1" dirty="0"/>
              <a:t>File &gt; Save As</a:t>
            </a:r>
            <a:r>
              <a:rPr lang="en-US" dirty="0"/>
              <a:t>. In the File name text box, type a name for the custom MMC and then click </a:t>
            </a:r>
            <a:r>
              <a:rPr lang="en-US" b="1" dirty="0"/>
              <a:t>Save</a:t>
            </a:r>
            <a:r>
              <a:rPr lang="en-US" dirty="0"/>
              <a:t>.</a:t>
            </a:r>
          </a:p>
          <a:p>
            <a:pPr marL="514350" indent="-514350">
              <a:buFont typeface="+mj-lt"/>
              <a:buAutoNum type="arabicPeriod" startAt="6"/>
            </a:pPr>
            <a:r>
              <a:rPr lang="en-US" dirty="0" smtClean="0"/>
              <a:t>If </a:t>
            </a:r>
            <a:r>
              <a:rPr lang="en-US" dirty="0"/>
              <a:t>you loaded the Computer Management MMC, expand </a:t>
            </a:r>
            <a:r>
              <a:rPr lang="en-US" b="1" dirty="0"/>
              <a:t>System Tools &gt; Event Viewer &gt; Windows logs</a:t>
            </a:r>
            <a:r>
              <a:rPr lang="en-US" dirty="0"/>
              <a:t> and click </a:t>
            </a:r>
            <a:r>
              <a:rPr lang="en-US" b="1" dirty="0"/>
              <a:t>System</a:t>
            </a:r>
            <a:r>
              <a:rPr lang="en-US" dirty="0"/>
              <a:t>.</a:t>
            </a:r>
          </a:p>
          <a:p>
            <a:endParaRPr lang="en-US" dirty="0"/>
          </a:p>
        </p:txBody>
      </p:sp>
    </p:spTree>
    <p:extLst>
      <p:ext uri="{BB962C8B-B14F-4D97-AF65-F5344CB8AC3E}">
        <p14:creationId xmlns:p14="http://schemas.microsoft.com/office/powerpoint/2010/main" val="2175594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36</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514350" indent="-514350">
              <a:buFont typeface="+mj-lt"/>
              <a:buAutoNum type="arabicPeriod" startAt="9"/>
            </a:pPr>
            <a:r>
              <a:rPr lang="en-US" dirty="0"/>
              <a:t>View the logs on the remote computer.</a:t>
            </a:r>
          </a:p>
          <a:p>
            <a:pPr marL="514350" indent="-514350">
              <a:buFont typeface="+mj-lt"/>
              <a:buAutoNum type="arabicPeriod" startAt="9"/>
            </a:pPr>
            <a:r>
              <a:rPr lang="en-US" dirty="0" smtClean="0"/>
              <a:t>Expand </a:t>
            </a:r>
            <a:r>
              <a:rPr lang="en-US" dirty="0"/>
              <a:t>the </a:t>
            </a:r>
            <a:r>
              <a:rPr lang="en-US" b="1" dirty="0"/>
              <a:t>Services and Applications</a:t>
            </a:r>
            <a:r>
              <a:rPr lang="en-US" dirty="0"/>
              <a:t> node and click </a:t>
            </a:r>
            <a:r>
              <a:rPr lang="en-US" b="1" dirty="0"/>
              <a:t>Services</a:t>
            </a:r>
            <a:r>
              <a:rPr lang="en-US" dirty="0"/>
              <a:t>.</a:t>
            </a:r>
          </a:p>
          <a:p>
            <a:pPr marL="514350" indent="-514350">
              <a:buFont typeface="+mj-lt"/>
              <a:buAutoNum type="arabicPeriod" startAt="9"/>
            </a:pPr>
            <a:r>
              <a:rPr lang="en-US" dirty="0" smtClean="0"/>
              <a:t>Right</a:t>
            </a:r>
            <a:r>
              <a:rPr lang="en-US" dirty="0"/>
              <a:t>-click the </a:t>
            </a:r>
            <a:r>
              <a:rPr lang="en-US" b="1" dirty="0"/>
              <a:t>Computer Browser</a:t>
            </a:r>
            <a:r>
              <a:rPr lang="en-US" dirty="0"/>
              <a:t> service and choose </a:t>
            </a:r>
            <a:r>
              <a:rPr lang="en-US" b="1" dirty="0"/>
              <a:t>Restart</a:t>
            </a:r>
            <a:r>
              <a:rPr lang="en-US" dirty="0"/>
              <a:t>.</a:t>
            </a:r>
          </a:p>
          <a:p>
            <a:pPr marL="514350" indent="-514350">
              <a:buFont typeface="+mj-lt"/>
              <a:buAutoNum type="arabicPeriod" startAt="9"/>
            </a:pPr>
            <a:r>
              <a:rPr lang="en-US" dirty="0" smtClean="0"/>
              <a:t>Close </a:t>
            </a:r>
            <a:r>
              <a:rPr lang="en-US" dirty="0"/>
              <a:t>the MMC console.</a:t>
            </a:r>
          </a:p>
        </p:txBody>
      </p:sp>
    </p:spTree>
    <p:extLst>
      <p:ext uri="{BB962C8B-B14F-4D97-AF65-F5344CB8AC3E}">
        <p14:creationId xmlns:p14="http://schemas.microsoft.com/office/powerpoint/2010/main" val="358360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Custom MMC and Modify Settings Remotely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37</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514350" indent="-514350">
              <a:buFont typeface="+mj-lt"/>
              <a:buAutoNum type="arabicPeriod" startAt="9"/>
            </a:pPr>
            <a:r>
              <a:rPr lang="en-US" dirty="0"/>
              <a:t>View the logs on the remote computer.</a:t>
            </a:r>
          </a:p>
          <a:p>
            <a:pPr marL="514350" indent="-514350">
              <a:buFont typeface="+mj-lt"/>
              <a:buAutoNum type="arabicPeriod" startAt="9"/>
            </a:pPr>
            <a:r>
              <a:rPr lang="en-US" dirty="0" smtClean="0"/>
              <a:t>Expand </a:t>
            </a:r>
            <a:r>
              <a:rPr lang="en-US" dirty="0"/>
              <a:t>the </a:t>
            </a:r>
            <a:r>
              <a:rPr lang="en-US" b="1" dirty="0"/>
              <a:t>Services and Applications</a:t>
            </a:r>
            <a:r>
              <a:rPr lang="en-US" dirty="0"/>
              <a:t> node and click </a:t>
            </a:r>
            <a:r>
              <a:rPr lang="en-US" b="1" dirty="0"/>
              <a:t>Services</a:t>
            </a:r>
            <a:r>
              <a:rPr lang="en-US" dirty="0"/>
              <a:t>.</a:t>
            </a:r>
          </a:p>
          <a:p>
            <a:pPr marL="514350" indent="-514350">
              <a:buFont typeface="+mj-lt"/>
              <a:buAutoNum type="arabicPeriod" startAt="9"/>
            </a:pPr>
            <a:r>
              <a:rPr lang="en-US" dirty="0" smtClean="0"/>
              <a:t>Right</a:t>
            </a:r>
            <a:r>
              <a:rPr lang="en-US" dirty="0"/>
              <a:t>-click the </a:t>
            </a:r>
            <a:r>
              <a:rPr lang="en-US" b="1" dirty="0"/>
              <a:t>Computer Browser</a:t>
            </a:r>
            <a:r>
              <a:rPr lang="en-US" dirty="0"/>
              <a:t> service and choose </a:t>
            </a:r>
            <a:r>
              <a:rPr lang="en-US" b="1" dirty="0"/>
              <a:t>Restart</a:t>
            </a:r>
            <a:r>
              <a:rPr lang="en-US" dirty="0"/>
              <a:t>.</a:t>
            </a:r>
          </a:p>
          <a:p>
            <a:pPr marL="514350" indent="-514350">
              <a:buFont typeface="+mj-lt"/>
              <a:buAutoNum type="arabicPeriod" startAt="9"/>
            </a:pPr>
            <a:r>
              <a:rPr lang="en-US" smtClean="0"/>
              <a:t>Close </a:t>
            </a:r>
            <a:r>
              <a:rPr lang="en-US" dirty="0"/>
              <a:t>the MMC console.</a:t>
            </a:r>
          </a:p>
        </p:txBody>
      </p:sp>
    </p:spTree>
    <p:extLst>
      <p:ext uri="{BB962C8B-B14F-4D97-AF65-F5344CB8AC3E}">
        <p14:creationId xmlns:p14="http://schemas.microsoft.com/office/powerpoint/2010/main" val="8016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Using Windows Remote Management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38</a:t>
            </a:fld>
            <a:endParaRPr lang="en-US" dirty="0"/>
          </a:p>
        </p:txBody>
      </p:sp>
      <p:sp>
        <p:nvSpPr>
          <p:cNvPr id="3" name="Content Placeholder 2"/>
          <p:cNvSpPr>
            <a:spLocks noGrp="1"/>
          </p:cNvSpPr>
          <p:nvPr>
            <p:ph idx="1"/>
          </p:nvPr>
        </p:nvSpPr>
        <p:spPr>
          <a:xfrm>
            <a:off x="457200" y="1724526"/>
            <a:ext cx="8229600" cy="4401637"/>
          </a:xfrm>
        </p:spPr>
        <p:txBody>
          <a:bodyPr>
            <a:normAutofit fontScale="85000" lnSpcReduction="20000"/>
          </a:bodyPr>
          <a:lstStyle/>
          <a:p>
            <a:r>
              <a:rPr lang="en-US" b="1" i="1" dirty="0"/>
              <a:t>Windows Remote Management (</a:t>
            </a:r>
            <a:r>
              <a:rPr lang="en-US" b="1" i="1" dirty="0" err="1"/>
              <a:t>WinRM</a:t>
            </a:r>
            <a:r>
              <a:rPr lang="en-US" b="1" i="1" dirty="0"/>
              <a:t>)</a:t>
            </a:r>
            <a:r>
              <a:rPr lang="en-US" dirty="0"/>
              <a:t> is a Windows Server 2016 service that enables administrators to execute commands on remote computers using Windows PowerShell or the Windows Remote Shell (</a:t>
            </a:r>
            <a:r>
              <a:rPr lang="en-US" dirty="0" err="1"/>
              <a:t>WinRS.exe</a:t>
            </a:r>
            <a:r>
              <a:rPr lang="en-US" dirty="0"/>
              <a:t>) command-line program. </a:t>
            </a:r>
            <a:endParaRPr lang="en-US" dirty="0" smtClean="0"/>
          </a:p>
          <a:p>
            <a:r>
              <a:rPr lang="en-US" dirty="0" smtClean="0"/>
              <a:t>By </a:t>
            </a:r>
            <a:r>
              <a:rPr lang="en-US" dirty="0"/>
              <a:t>default, </a:t>
            </a:r>
            <a:r>
              <a:rPr lang="en-US" dirty="0" err="1"/>
              <a:t>WinRM</a:t>
            </a:r>
            <a:r>
              <a:rPr lang="en-US" dirty="0"/>
              <a:t> is enabled on Windows Server 2012 R2 and newer systems, but not on Windows 8.1 or Windows 10 clients.</a:t>
            </a:r>
          </a:p>
          <a:p>
            <a:r>
              <a:rPr lang="en-US" dirty="0" err="1"/>
              <a:t>WinRM</a:t>
            </a:r>
            <a:r>
              <a:rPr lang="en-US" dirty="0"/>
              <a:t> is responsible for routing the packets to the right location, while </a:t>
            </a:r>
            <a:r>
              <a:rPr lang="en-US" b="1" i="1" dirty="0"/>
              <a:t>Web Services for Management</a:t>
            </a:r>
            <a:r>
              <a:rPr lang="en-US" dirty="0"/>
              <a:t> structures the packets and requires a port to be made accessible via your firewall. </a:t>
            </a:r>
          </a:p>
        </p:txBody>
      </p:sp>
    </p:spTree>
    <p:extLst>
      <p:ext uri="{BB962C8B-B14F-4D97-AF65-F5344CB8AC3E}">
        <p14:creationId xmlns:p14="http://schemas.microsoft.com/office/powerpoint/2010/main" val="1456619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Using Windows Remote Management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39</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0" indent="0">
              <a:buNone/>
            </a:pPr>
            <a:r>
              <a:rPr lang="en-US" dirty="0"/>
              <a:t>To enable remote management for a target computer, you can do one of the following:</a:t>
            </a:r>
          </a:p>
          <a:p>
            <a:pPr lvl="0"/>
            <a:r>
              <a:rPr lang="en-US" dirty="0"/>
              <a:t>Open a command prompt and execute the </a:t>
            </a:r>
            <a:r>
              <a:rPr lang="en-US" dirty="0" err="1"/>
              <a:t>winrm</a:t>
            </a:r>
            <a:r>
              <a:rPr lang="en-US" dirty="0"/>
              <a:t> </a:t>
            </a:r>
            <a:r>
              <a:rPr lang="en-US" dirty="0" err="1"/>
              <a:t>quickconfig</a:t>
            </a:r>
            <a:r>
              <a:rPr lang="en-US" dirty="0"/>
              <a:t> command.</a:t>
            </a:r>
          </a:p>
          <a:p>
            <a:pPr lvl="0"/>
            <a:r>
              <a:rPr lang="en-US" dirty="0"/>
              <a:t>Open Windows PowerShell on the computer, and then type Enable-</a:t>
            </a:r>
            <a:r>
              <a:rPr lang="en-US" dirty="0" err="1"/>
              <a:t>PSRemoting</a:t>
            </a:r>
            <a:r>
              <a:rPr lang="en-US" dirty="0"/>
              <a:t>. </a:t>
            </a:r>
          </a:p>
        </p:txBody>
      </p:sp>
    </p:spTree>
    <p:extLst>
      <p:ext uri="{BB962C8B-B14F-4D97-AF65-F5344CB8AC3E}">
        <p14:creationId xmlns:p14="http://schemas.microsoft.com/office/powerpoint/2010/main" val="160063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Windows </a:t>
            </a:r>
            <a:r>
              <a:rPr lang="en-US" dirty="0">
                <a:effectLst/>
              </a:rPr>
              <a:t>Server 2016 Installation Requirements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a:t>
            </a:fld>
            <a:endParaRPr lang="en-US" dirty="0"/>
          </a:p>
        </p:txBody>
      </p:sp>
      <p:sp>
        <p:nvSpPr>
          <p:cNvPr id="3" name="Content Placeholder 2"/>
          <p:cNvSpPr>
            <a:spLocks noGrp="1"/>
          </p:cNvSpPr>
          <p:nvPr>
            <p:ph idx="1"/>
          </p:nvPr>
        </p:nvSpPr>
        <p:spPr/>
        <p:txBody>
          <a:bodyPr>
            <a:normAutofit/>
          </a:bodyPr>
          <a:lstStyle/>
          <a:p>
            <a:pPr marL="0" indent="0">
              <a:buNone/>
            </a:pPr>
            <a:r>
              <a:rPr lang="en-US" dirty="0"/>
              <a:t>Although the hardware requirements to support Windows Server 2016 will depend on the servers that the server is hosting, the load on the server, and how responsive you want your server to be, the following is the minimum to install Server Core on a physical machine:</a:t>
            </a:r>
          </a:p>
          <a:p>
            <a:pPr lvl="0"/>
            <a:r>
              <a:rPr lang="en-US" b="1" dirty="0"/>
              <a:t>Processor</a:t>
            </a:r>
            <a:r>
              <a:rPr lang="en-US" dirty="0"/>
              <a:t>: A 64-bit processor running 1.4 GHz</a:t>
            </a:r>
          </a:p>
          <a:p>
            <a:pPr lvl="0"/>
            <a:r>
              <a:rPr lang="en-US" b="1" dirty="0"/>
              <a:t>RAM</a:t>
            </a:r>
            <a:r>
              <a:rPr lang="en-US" dirty="0"/>
              <a:t>: 512 MB</a:t>
            </a:r>
          </a:p>
          <a:p>
            <a:pPr lvl="0"/>
            <a:r>
              <a:rPr lang="en-US" b="1" dirty="0"/>
              <a:t>Free hard drive space</a:t>
            </a:r>
            <a:r>
              <a:rPr lang="en-US" dirty="0"/>
              <a:t>: 32 GB</a:t>
            </a:r>
          </a:p>
        </p:txBody>
      </p:sp>
    </p:spTree>
    <p:extLst>
      <p:ext uri="{BB962C8B-B14F-4D97-AF65-F5344CB8AC3E}">
        <p14:creationId xmlns:p14="http://schemas.microsoft.com/office/powerpoint/2010/main" val="3328917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effectLst/>
              </a:rPr>
              <a:t>Configure Remote Management </a:t>
            </a:r>
            <a:r>
              <a:rPr lang="en-US" sz="4400" dirty="0">
                <a:effectLst/>
              </a:rPr>
              <a:t>with the </a:t>
            </a:r>
            <a:r>
              <a:rPr lang="en-US" sz="4400" dirty="0" err="1">
                <a:effectLst/>
              </a:rPr>
              <a:t>WinRM</a:t>
            </a:r>
            <a:r>
              <a:rPr lang="en-US" sz="4400" dirty="0">
                <a:effectLst/>
              </a:rPr>
              <a:t> Command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40</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10000"/>
          </a:bodyPr>
          <a:lstStyle/>
          <a:p>
            <a:pPr marL="0" indent="0">
              <a:buNone/>
            </a:pPr>
            <a:r>
              <a:rPr lang="en-US" b="1" dirty="0"/>
              <a:t>GET READY.</a:t>
            </a:r>
            <a:r>
              <a:rPr lang="en-US" dirty="0"/>
              <a:t> To configure remote management with the </a:t>
            </a:r>
            <a:r>
              <a:rPr lang="en-US" dirty="0" err="1"/>
              <a:t>WinRM</a:t>
            </a:r>
            <a:r>
              <a:rPr lang="en-US" dirty="0"/>
              <a:t> command, log on to Windows Server 2016 using an account with administrative privileges and then perform the following steps. </a:t>
            </a:r>
          </a:p>
          <a:p>
            <a:pPr marL="514350" indent="-514350">
              <a:buFont typeface="+mj-lt"/>
              <a:buAutoNum type="arabicPeriod"/>
            </a:pPr>
            <a:r>
              <a:rPr lang="en-US" dirty="0" smtClean="0"/>
              <a:t>Open </a:t>
            </a:r>
            <a:r>
              <a:rPr lang="en-US" dirty="0"/>
              <a:t>a command prompt with administrator privileges. If the User Account Control dialog box opens prompting you to continue, click </a:t>
            </a:r>
            <a:r>
              <a:rPr lang="en-US" b="1" dirty="0"/>
              <a:t>Yes</a:t>
            </a:r>
            <a:r>
              <a:rPr lang="en-US" dirty="0"/>
              <a:t>.</a:t>
            </a:r>
          </a:p>
          <a:p>
            <a:pPr marL="514350" indent="-514350">
              <a:buFont typeface="+mj-lt"/>
              <a:buAutoNum type="arabicPeriod"/>
            </a:pPr>
            <a:r>
              <a:rPr lang="en-US" dirty="0" smtClean="0"/>
              <a:t>Execute </a:t>
            </a:r>
            <a:r>
              <a:rPr lang="en-US" dirty="0" err="1" smtClean="0"/>
              <a:t>winrm</a:t>
            </a:r>
            <a:r>
              <a:rPr lang="en-US" dirty="0" smtClean="0"/>
              <a:t> </a:t>
            </a:r>
            <a:r>
              <a:rPr lang="en-US" dirty="0" err="1"/>
              <a:t>quickconfig</a:t>
            </a:r>
            <a:endParaRPr lang="en-US" dirty="0"/>
          </a:p>
          <a:p>
            <a:pPr marL="0" indent="0">
              <a:buNone/>
            </a:pPr>
            <a:r>
              <a:rPr lang="en-US" dirty="0" smtClean="0"/>
              <a:t>The </a:t>
            </a:r>
            <a:r>
              <a:rPr lang="en-US" dirty="0"/>
              <a:t>command prompts you to start the </a:t>
            </a:r>
            <a:r>
              <a:rPr lang="en-US" dirty="0" err="1"/>
              <a:t>WinRM</a:t>
            </a:r>
            <a:r>
              <a:rPr lang="en-US" dirty="0"/>
              <a:t> service.</a:t>
            </a:r>
          </a:p>
        </p:txBody>
      </p:sp>
    </p:spTree>
    <p:extLst>
      <p:ext uri="{BB962C8B-B14F-4D97-AF65-F5344CB8AC3E}">
        <p14:creationId xmlns:p14="http://schemas.microsoft.com/office/powerpoint/2010/main" val="3927161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effectLst/>
              </a:rPr>
              <a:t>Configure Remote Management </a:t>
            </a:r>
            <a:r>
              <a:rPr lang="en-US" sz="4400" dirty="0">
                <a:effectLst/>
              </a:rPr>
              <a:t>with the </a:t>
            </a:r>
            <a:r>
              <a:rPr lang="en-US" sz="4400" dirty="0" err="1">
                <a:effectLst/>
              </a:rPr>
              <a:t>WinRM</a:t>
            </a:r>
            <a:r>
              <a:rPr lang="en-US" sz="4400" dirty="0">
                <a:effectLst/>
              </a:rPr>
              <a:t> Command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41</a:t>
            </a:fld>
            <a:endParaRPr lang="en-US" dirty="0"/>
          </a:p>
        </p:txBody>
      </p:sp>
      <p:sp>
        <p:nvSpPr>
          <p:cNvPr id="3" name="Content Placeholder 2"/>
          <p:cNvSpPr>
            <a:spLocks noGrp="1"/>
          </p:cNvSpPr>
          <p:nvPr>
            <p:ph idx="1"/>
          </p:nvPr>
        </p:nvSpPr>
        <p:spPr>
          <a:xfrm>
            <a:off x="457200" y="1724526"/>
            <a:ext cx="8229600" cy="4401637"/>
          </a:xfrm>
        </p:spPr>
        <p:txBody>
          <a:bodyPr>
            <a:normAutofit lnSpcReduction="10000"/>
          </a:bodyPr>
          <a:lstStyle/>
          <a:p>
            <a:pPr marL="514350" indent="-514350">
              <a:buFont typeface="+mj-lt"/>
              <a:buAutoNum type="arabicPeriod" startAt="3"/>
            </a:pPr>
            <a:r>
              <a:rPr lang="en-US" dirty="0"/>
              <a:t>When it notifies you that it will start the </a:t>
            </a:r>
            <a:r>
              <a:rPr lang="en-US" dirty="0" err="1"/>
              <a:t>WinRM</a:t>
            </a:r>
            <a:r>
              <a:rPr lang="en-US" dirty="0"/>
              <a:t> service and set the </a:t>
            </a:r>
            <a:r>
              <a:rPr lang="en-US" dirty="0" err="1"/>
              <a:t>WinRM</a:t>
            </a:r>
            <a:r>
              <a:rPr lang="en-US" dirty="0"/>
              <a:t> service to delayed auto start, type </a:t>
            </a:r>
            <a:r>
              <a:rPr lang="en-US" b="1" dirty="0"/>
              <a:t>y</a:t>
            </a:r>
            <a:r>
              <a:rPr lang="en-US" dirty="0"/>
              <a:t> and then press </a:t>
            </a:r>
            <a:r>
              <a:rPr lang="en-US" b="1" dirty="0"/>
              <a:t>Enter</a:t>
            </a:r>
            <a:r>
              <a:rPr lang="en-US" dirty="0"/>
              <a:t> to continue. </a:t>
            </a:r>
          </a:p>
          <a:p>
            <a:pPr marL="514350" indent="-514350">
              <a:buFont typeface="+mj-lt"/>
              <a:buAutoNum type="arabicPeriod" startAt="3"/>
            </a:pPr>
            <a:r>
              <a:rPr lang="en-US" dirty="0" smtClean="0"/>
              <a:t>When </a:t>
            </a:r>
            <a:r>
              <a:rPr lang="en-US" dirty="0"/>
              <a:t>you are asked to create a </a:t>
            </a:r>
            <a:r>
              <a:rPr lang="en-US" dirty="0" err="1"/>
              <a:t>WinRM</a:t>
            </a:r>
            <a:r>
              <a:rPr lang="en-US" dirty="0"/>
              <a:t> listener, enable the </a:t>
            </a:r>
            <a:r>
              <a:rPr lang="en-US" dirty="0" err="1"/>
              <a:t>WinRM</a:t>
            </a:r>
            <a:r>
              <a:rPr lang="en-US" dirty="0"/>
              <a:t> firewall exception, type </a:t>
            </a:r>
            <a:r>
              <a:rPr lang="en-US" b="1" dirty="0"/>
              <a:t>y</a:t>
            </a:r>
            <a:r>
              <a:rPr lang="en-US" dirty="0"/>
              <a:t>, and then press </a:t>
            </a:r>
            <a:r>
              <a:rPr lang="en-US" b="1" dirty="0"/>
              <a:t>Enter</a:t>
            </a:r>
            <a:r>
              <a:rPr lang="en-US" dirty="0"/>
              <a:t> to continue.</a:t>
            </a:r>
          </a:p>
          <a:p>
            <a:pPr marL="514350" indent="-514350">
              <a:buFont typeface="+mj-lt"/>
              <a:buAutoNum type="arabicPeriod" startAt="3"/>
            </a:pPr>
            <a:r>
              <a:rPr lang="en-US" dirty="0" smtClean="0"/>
              <a:t>Close </a:t>
            </a:r>
            <a:r>
              <a:rPr lang="en-US" dirty="0"/>
              <a:t>the Administrator: Command Prompt window.</a:t>
            </a:r>
          </a:p>
        </p:txBody>
      </p:sp>
    </p:spTree>
    <p:extLst>
      <p:ext uri="{BB962C8B-B14F-4D97-AF65-F5344CB8AC3E}">
        <p14:creationId xmlns:p14="http://schemas.microsoft.com/office/powerpoint/2010/main" val="19590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effectLst/>
              </a:rPr>
              <a:t>Using Remote Windows PowerShell</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42</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20000"/>
          </a:bodyPr>
          <a:lstStyle/>
          <a:p>
            <a:r>
              <a:rPr lang="en-US" b="1" i="1" dirty="0"/>
              <a:t>PowerShell </a:t>
            </a:r>
            <a:r>
              <a:rPr lang="en-US" b="1" i="1" dirty="0" err="1"/>
              <a:t>Remoting</a:t>
            </a:r>
            <a:r>
              <a:rPr lang="en-US" dirty="0"/>
              <a:t> is a server-client application that allows you to securely connect to a remote PowerShell host and run script interactively. </a:t>
            </a:r>
            <a:endParaRPr lang="en-US" dirty="0" smtClean="0"/>
          </a:p>
          <a:p>
            <a:r>
              <a:rPr lang="en-US" dirty="0" smtClean="0"/>
              <a:t>It </a:t>
            </a:r>
            <a:r>
              <a:rPr lang="en-US" dirty="0"/>
              <a:t>allows you to run commands on a remote system as though you were sitting physically at its console. </a:t>
            </a:r>
            <a:endParaRPr lang="en-US" dirty="0" smtClean="0"/>
          </a:p>
          <a:p>
            <a:r>
              <a:rPr lang="en-US" dirty="0" smtClean="0"/>
              <a:t>PowerShell </a:t>
            </a:r>
            <a:r>
              <a:rPr lang="en-US" dirty="0" err="1"/>
              <a:t>Remoting</a:t>
            </a:r>
            <a:r>
              <a:rPr lang="en-US" dirty="0"/>
              <a:t> is built upon the Web Services for Management protocol and uses Windows Remote Management service to handle the authentication and communication elements. </a:t>
            </a:r>
          </a:p>
        </p:txBody>
      </p:sp>
    </p:spTree>
    <p:extLst>
      <p:ext uri="{BB962C8B-B14F-4D97-AF65-F5344CB8AC3E}">
        <p14:creationId xmlns:p14="http://schemas.microsoft.com/office/powerpoint/2010/main" val="4094031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effectLst/>
              </a:rPr>
              <a:t>Using Remote Windows PowerShell</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43</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20000"/>
          </a:bodyPr>
          <a:lstStyle/>
          <a:p>
            <a:pPr marL="0" indent="0">
              <a:buNone/>
            </a:pPr>
            <a:r>
              <a:rPr lang="en-US" dirty="0"/>
              <a:t>There are two types of </a:t>
            </a:r>
            <a:r>
              <a:rPr lang="en-US" dirty="0" err="1"/>
              <a:t>remoting</a:t>
            </a:r>
            <a:r>
              <a:rPr lang="en-US" dirty="0"/>
              <a:t>:</a:t>
            </a:r>
          </a:p>
          <a:p>
            <a:pPr lvl="0"/>
            <a:r>
              <a:rPr lang="en-US" b="1" dirty="0"/>
              <a:t>One-to-one </a:t>
            </a:r>
            <a:r>
              <a:rPr lang="en-US" b="1" dirty="0" err="1"/>
              <a:t>remoting</a:t>
            </a:r>
            <a:r>
              <a:rPr lang="en-US" dirty="0"/>
              <a:t>: Allows you to bring up the PowerShell prompt on a remote computer. The credentials you use are delegated to the remote computer. Any commands you run will run under those credentials. </a:t>
            </a:r>
          </a:p>
          <a:p>
            <a:pPr lvl="0"/>
            <a:r>
              <a:rPr lang="en-US" b="1" dirty="0"/>
              <a:t>One-to-many </a:t>
            </a:r>
            <a:r>
              <a:rPr lang="en-US" b="1" dirty="0" err="1"/>
              <a:t>remoting</a:t>
            </a:r>
            <a:r>
              <a:rPr lang="en-US" dirty="0"/>
              <a:t>: Allows you to send one or more commands, in parallel, to multiple computers. Each of these computers runs the command, produces the results into an XML file, and then returns the results to your computer over the network. When the results are returned, they include the computer name. </a:t>
            </a:r>
          </a:p>
        </p:txBody>
      </p:sp>
    </p:spTree>
    <p:extLst>
      <p:ext uri="{BB962C8B-B14F-4D97-AF65-F5344CB8AC3E}">
        <p14:creationId xmlns:p14="http://schemas.microsoft.com/office/powerpoint/2010/main" val="2602278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Use PowerShell (One-to-One </a:t>
            </a:r>
            <a:r>
              <a:rPr lang="en-US" sz="4400" dirty="0" err="1">
                <a:effectLst/>
              </a:rPr>
              <a:t>Remoting</a:t>
            </a:r>
            <a:r>
              <a:rPr lang="en-US" sz="4400" dirty="0">
                <a:effectLst/>
              </a:rPr>
              <a:t>)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44</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20000"/>
          </a:bodyPr>
          <a:lstStyle/>
          <a:p>
            <a:pPr marL="0" indent="0">
              <a:buNone/>
            </a:pPr>
            <a:r>
              <a:rPr lang="en-US" b="1" dirty="0"/>
              <a:t>GET READY.</a:t>
            </a:r>
            <a:r>
              <a:rPr lang="en-US" dirty="0"/>
              <a:t> To connect to a target Windows Server 2016 computer using PowerShell and one-to-one </a:t>
            </a:r>
            <a:r>
              <a:rPr lang="en-US" dirty="0" err="1"/>
              <a:t>remoting</a:t>
            </a:r>
            <a:r>
              <a:rPr lang="en-US" dirty="0"/>
              <a:t>, perform the following steps. </a:t>
            </a:r>
          </a:p>
          <a:p>
            <a:pPr marL="0" indent="0">
              <a:buNone/>
            </a:pPr>
            <a:r>
              <a:rPr lang="en-US" dirty="0"/>
              <a:t>First, you need to enable </a:t>
            </a:r>
            <a:r>
              <a:rPr lang="en-US" dirty="0" err="1"/>
              <a:t>PSRemoting</a:t>
            </a:r>
            <a:r>
              <a:rPr lang="en-US" dirty="0"/>
              <a:t> on a target computer: </a:t>
            </a:r>
          </a:p>
          <a:p>
            <a:pPr marL="514350" indent="-514350">
              <a:buFont typeface="+mj-lt"/>
              <a:buAutoNum type="arabicPeriod"/>
            </a:pPr>
            <a:r>
              <a:rPr lang="en-US" dirty="0" smtClean="0"/>
              <a:t>Log </a:t>
            </a:r>
            <a:r>
              <a:rPr lang="en-US" dirty="0"/>
              <a:t>on with administrative privileges to a computer running Windows 10 or Windows Server 2016.</a:t>
            </a:r>
          </a:p>
          <a:p>
            <a:pPr marL="514350" indent="-514350">
              <a:buFont typeface="+mj-lt"/>
              <a:buAutoNum type="arabicPeriod"/>
            </a:pPr>
            <a:r>
              <a:rPr lang="en-US" dirty="0" smtClean="0"/>
              <a:t>Click </a:t>
            </a:r>
            <a:r>
              <a:rPr lang="en-US" b="1" dirty="0"/>
              <a:t>Start</a:t>
            </a:r>
            <a:r>
              <a:rPr lang="en-US" dirty="0"/>
              <a:t> and type </a:t>
            </a:r>
            <a:r>
              <a:rPr lang="en-US" b="1" dirty="0"/>
              <a:t>PowerShell</a:t>
            </a:r>
            <a:r>
              <a:rPr lang="en-US" dirty="0"/>
              <a:t>. From the results, click </a:t>
            </a:r>
            <a:r>
              <a:rPr lang="en-US" b="1" dirty="0"/>
              <a:t>Windows PowerShell</a:t>
            </a:r>
            <a:r>
              <a:rPr lang="en-US" dirty="0"/>
              <a:t>. </a:t>
            </a:r>
          </a:p>
          <a:p>
            <a:pPr marL="514350" indent="-514350">
              <a:buFont typeface="+mj-lt"/>
              <a:buAutoNum type="arabicPeriod"/>
            </a:pPr>
            <a:r>
              <a:rPr lang="en-US" dirty="0" smtClean="0"/>
              <a:t>From </a:t>
            </a:r>
            <a:r>
              <a:rPr lang="en-US" dirty="0"/>
              <a:t>the Windows PowerShell window, type </a:t>
            </a:r>
            <a:r>
              <a:rPr lang="en-US" b="1" dirty="0"/>
              <a:t>Enable-</a:t>
            </a:r>
            <a:r>
              <a:rPr lang="en-US" b="1" dirty="0" err="1"/>
              <a:t>PSRemoting</a:t>
            </a:r>
            <a:r>
              <a:rPr lang="en-US" b="1" dirty="0"/>
              <a:t> </a:t>
            </a:r>
            <a:r>
              <a:rPr lang="en-US" dirty="0"/>
              <a:t>and then press </a:t>
            </a:r>
            <a:r>
              <a:rPr lang="en-US" b="1" dirty="0" smtClean="0"/>
              <a:t>Enter</a:t>
            </a:r>
            <a:r>
              <a:rPr lang="en-US" dirty="0" smtClean="0"/>
              <a:t>. </a:t>
            </a:r>
            <a:endParaRPr lang="en-US" dirty="0"/>
          </a:p>
        </p:txBody>
      </p:sp>
    </p:spTree>
    <p:extLst>
      <p:ext uri="{BB962C8B-B14F-4D97-AF65-F5344CB8AC3E}">
        <p14:creationId xmlns:p14="http://schemas.microsoft.com/office/powerpoint/2010/main" val="3055944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Use PowerShell (One-to-One </a:t>
            </a:r>
            <a:r>
              <a:rPr lang="en-US" sz="4400" dirty="0" err="1">
                <a:effectLst/>
              </a:rPr>
              <a:t>Remoting</a:t>
            </a:r>
            <a:r>
              <a:rPr lang="en-US" sz="4400" dirty="0">
                <a:effectLst/>
              </a:rPr>
              <a:t>)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45</a:t>
            </a:fld>
            <a:endParaRPr lang="en-US" dirty="0"/>
          </a:p>
        </p:txBody>
      </p:sp>
      <p:sp>
        <p:nvSpPr>
          <p:cNvPr id="3" name="Content Placeholder 2"/>
          <p:cNvSpPr>
            <a:spLocks noGrp="1"/>
          </p:cNvSpPr>
          <p:nvPr>
            <p:ph idx="1"/>
          </p:nvPr>
        </p:nvSpPr>
        <p:spPr>
          <a:xfrm>
            <a:off x="457200" y="1724526"/>
            <a:ext cx="8229600" cy="4401637"/>
          </a:xfrm>
        </p:spPr>
        <p:txBody>
          <a:bodyPr>
            <a:normAutofit lnSpcReduction="10000"/>
          </a:bodyPr>
          <a:lstStyle/>
          <a:p>
            <a:pPr marL="514350" indent="-514350">
              <a:buFont typeface="+mj-lt"/>
              <a:buAutoNum type="arabicPeriod" startAt="4"/>
            </a:pPr>
            <a:r>
              <a:rPr lang="en-US" dirty="0"/>
              <a:t>If any necessary tasks need to be done, read the tasks that will be performed, type </a:t>
            </a:r>
            <a:r>
              <a:rPr lang="en-US" b="1" dirty="0"/>
              <a:t>A</a:t>
            </a:r>
            <a:r>
              <a:rPr lang="en-US" dirty="0"/>
              <a:t>, and then press </a:t>
            </a:r>
            <a:r>
              <a:rPr lang="en-US" b="1" dirty="0"/>
              <a:t>Enter</a:t>
            </a:r>
            <a:r>
              <a:rPr lang="en-US" dirty="0" smtClean="0"/>
              <a:t>.</a:t>
            </a:r>
          </a:p>
          <a:p>
            <a:pPr marL="0" indent="0">
              <a:buNone/>
            </a:pPr>
            <a:r>
              <a:rPr lang="en-US" b="1" dirty="0"/>
              <a:t>NEXT</a:t>
            </a:r>
            <a:r>
              <a:rPr lang="en-US" dirty="0"/>
              <a:t>, from the source Windows Server 2016 computer, log on with administrative privileges to the domain and perform the following steps</a:t>
            </a:r>
            <a:r>
              <a:rPr lang="en-US" dirty="0" smtClean="0"/>
              <a:t>.</a:t>
            </a:r>
          </a:p>
          <a:p>
            <a:pPr marL="514350" indent="-514350">
              <a:buFont typeface="+mj-lt"/>
              <a:buAutoNum type="arabicPeriod"/>
            </a:pPr>
            <a:r>
              <a:rPr lang="en-US" dirty="0"/>
              <a:t>Press the </a:t>
            </a:r>
            <a:r>
              <a:rPr lang="en-US" b="1" dirty="0"/>
              <a:t>Windows logo key + r</a:t>
            </a:r>
            <a:r>
              <a:rPr lang="en-US" dirty="0"/>
              <a:t>, type </a:t>
            </a:r>
            <a:r>
              <a:rPr lang="en-US" b="1" dirty="0" err="1"/>
              <a:t>Powershell</a:t>
            </a:r>
            <a:r>
              <a:rPr lang="en-US" dirty="0"/>
              <a:t> in the Run text box, and then click </a:t>
            </a:r>
            <a:r>
              <a:rPr lang="en-US" b="1" dirty="0"/>
              <a:t>OK</a:t>
            </a:r>
            <a:r>
              <a:rPr lang="en-US" dirty="0"/>
              <a:t>.</a:t>
            </a:r>
          </a:p>
          <a:p>
            <a:pPr marL="0" indent="0">
              <a:buNone/>
            </a:pPr>
            <a:endParaRPr lang="en-US" dirty="0"/>
          </a:p>
        </p:txBody>
      </p:sp>
    </p:spTree>
    <p:extLst>
      <p:ext uri="{BB962C8B-B14F-4D97-AF65-F5344CB8AC3E}">
        <p14:creationId xmlns:p14="http://schemas.microsoft.com/office/powerpoint/2010/main" val="1816017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Use PowerShell (One-to-One </a:t>
            </a:r>
            <a:r>
              <a:rPr lang="en-US" sz="4400" dirty="0" err="1">
                <a:effectLst/>
              </a:rPr>
              <a:t>Remoting</a:t>
            </a:r>
            <a:r>
              <a:rPr lang="en-US" sz="4400" dirty="0">
                <a:effectLst/>
              </a:rPr>
              <a:t>)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46</a:t>
            </a:fld>
            <a:endParaRPr lang="en-US" dirty="0"/>
          </a:p>
        </p:txBody>
      </p:sp>
      <p:sp>
        <p:nvSpPr>
          <p:cNvPr id="3" name="Content Placeholder 2"/>
          <p:cNvSpPr>
            <a:spLocks noGrp="1"/>
          </p:cNvSpPr>
          <p:nvPr>
            <p:ph idx="1"/>
          </p:nvPr>
        </p:nvSpPr>
        <p:spPr>
          <a:xfrm>
            <a:off x="457200" y="1724526"/>
            <a:ext cx="8229600" cy="4401637"/>
          </a:xfrm>
        </p:spPr>
        <p:txBody>
          <a:bodyPr>
            <a:normAutofit fontScale="92500" lnSpcReduction="20000"/>
          </a:bodyPr>
          <a:lstStyle/>
          <a:p>
            <a:pPr marL="514350" indent="-514350">
              <a:buFont typeface="+mj-lt"/>
              <a:buAutoNum type="arabicPeriod" startAt="2"/>
            </a:pPr>
            <a:r>
              <a:rPr lang="en-US" dirty="0"/>
              <a:t>From the Windows PowerShell window, type the following and press </a:t>
            </a:r>
            <a:r>
              <a:rPr lang="en-US" b="1" dirty="0"/>
              <a:t>Enter</a:t>
            </a:r>
            <a:r>
              <a:rPr lang="en-US" dirty="0"/>
              <a:t>:</a:t>
            </a:r>
          </a:p>
          <a:p>
            <a:pPr marL="0" indent="0">
              <a:buNone/>
            </a:pPr>
            <a:r>
              <a:rPr lang="en-US" sz="2600" b="1" dirty="0" smtClean="0"/>
              <a:t>enter</a:t>
            </a:r>
            <a:r>
              <a:rPr lang="en-US" sz="2600" b="1" dirty="0"/>
              <a:t>-</a:t>
            </a:r>
            <a:r>
              <a:rPr lang="en-US" sz="2600" b="1" dirty="0" err="1"/>
              <a:t>pssession</a:t>
            </a:r>
            <a:r>
              <a:rPr lang="en-US" sz="2600" b="1" dirty="0"/>
              <a:t> –</a:t>
            </a:r>
            <a:r>
              <a:rPr lang="en-US" sz="2600" b="1" dirty="0" err="1" smtClean="0"/>
              <a:t>ComputerName</a:t>
            </a:r>
            <a:r>
              <a:rPr lang="en-US" sz="2600" b="1" dirty="0"/>
              <a:t> </a:t>
            </a:r>
            <a:r>
              <a:rPr lang="en-US" sz="2600" b="1" dirty="0" smtClean="0"/>
              <a:t>&lt;</a:t>
            </a:r>
            <a:r>
              <a:rPr lang="en-US" sz="2600" b="1" dirty="0" err="1"/>
              <a:t>computername</a:t>
            </a:r>
            <a:r>
              <a:rPr lang="en-US" sz="2600" b="1" dirty="0"/>
              <a:t>&gt;</a:t>
            </a:r>
            <a:r>
              <a:rPr lang="en-US" sz="2600" dirty="0"/>
              <a:t> </a:t>
            </a:r>
            <a:br>
              <a:rPr lang="en-US" sz="2600" dirty="0"/>
            </a:br>
            <a:endParaRPr lang="en-US" sz="2600" dirty="0" smtClean="0"/>
          </a:p>
          <a:p>
            <a:pPr marL="0" indent="0">
              <a:buNone/>
            </a:pPr>
            <a:r>
              <a:rPr lang="en-US" dirty="0" smtClean="0"/>
              <a:t>Replace </a:t>
            </a:r>
            <a:r>
              <a:rPr lang="en-US" i="1" dirty="0"/>
              <a:t>&lt;</a:t>
            </a:r>
            <a:r>
              <a:rPr lang="en-US" i="1" dirty="0" err="1"/>
              <a:t>computername</a:t>
            </a:r>
            <a:r>
              <a:rPr lang="en-US" i="1" dirty="0"/>
              <a:t>&gt;</a:t>
            </a:r>
            <a:r>
              <a:rPr lang="en-US" dirty="0"/>
              <a:t> with your domain controller’s name. Once connected, the PowerShell prompt should include the name of the computer you are currently connected to remotely</a:t>
            </a:r>
            <a:r>
              <a:rPr lang="en-US"/>
              <a:t>. </a:t>
            </a:r>
            <a:endParaRPr lang="en-US" smtClean="0"/>
          </a:p>
          <a:p>
            <a:pPr marL="0" indent="0">
              <a:buNone/>
            </a:pPr>
            <a:endParaRPr lang="en-US" dirty="0"/>
          </a:p>
          <a:p>
            <a:pPr marL="514350" indent="-514350">
              <a:buFont typeface="+mj-lt"/>
              <a:buAutoNum type="arabicPeriod" startAt="3"/>
            </a:pPr>
            <a:r>
              <a:rPr lang="en-US" dirty="0" smtClean="0"/>
              <a:t>Type </a:t>
            </a:r>
            <a:r>
              <a:rPr lang="en-US" b="1" dirty="0"/>
              <a:t>get-service</a:t>
            </a:r>
            <a:r>
              <a:rPr lang="en-US" dirty="0"/>
              <a:t> and press </a:t>
            </a:r>
            <a:r>
              <a:rPr lang="en-US" b="1" dirty="0"/>
              <a:t>Enter</a:t>
            </a:r>
            <a:r>
              <a:rPr lang="en-US" dirty="0"/>
              <a:t> to see the services running on the domain controller. </a:t>
            </a:r>
          </a:p>
          <a:p>
            <a:pPr marL="0" indent="0">
              <a:buNone/>
            </a:pPr>
            <a:endParaRPr lang="en-US" dirty="0"/>
          </a:p>
        </p:txBody>
      </p:sp>
    </p:spTree>
    <p:extLst>
      <p:ext uri="{BB962C8B-B14F-4D97-AF65-F5344CB8AC3E}">
        <p14:creationId xmlns:p14="http://schemas.microsoft.com/office/powerpoint/2010/main" val="197027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Use PowerShell (One-to-One </a:t>
            </a:r>
            <a:r>
              <a:rPr lang="en-US" sz="4400" dirty="0" err="1">
                <a:effectLst/>
              </a:rPr>
              <a:t>Remoting</a:t>
            </a:r>
            <a:r>
              <a:rPr lang="en-US" sz="4400" dirty="0">
                <a:effectLst/>
              </a:rPr>
              <a:t>) </a:t>
            </a:r>
            <a:endParaRPr lang="en-US" sz="44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47</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514350" indent="-514350">
              <a:buFont typeface="+mj-lt"/>
              <a:buAutoNum type="arabicPeriod" startAt="4"/>
            </a:pPr>
            <a:r>
              <a:rPr lang="en-US" dirty="0"/>
              <a:t>Type </a:t>
            </a:r>
            <a:r>
              <a:rPr lang="en-US" b="1" dirty="0"/>
              <a:t>get-process</a:t>
            </a:r>
            <a:r>
              <a:rPr lang="en-US" dirty="0"/>
              <a:t> and press </a:t>
            </a:r>
            <a:r>
              <a:rPr lang="en-US" b="1" dirty="0"/>
              <a:t>Enter</a:t>
            </a:r>
            <a:r>
              <a:rPr lang="en-US" dirty="0"/>
              <a:t> to see a list of all processes running on the domain controller.</a:t>
            </a:r>
          </a:p>
          <a:p>
            <a:pPr marL="514350" indent="-514350">
              <a:buFont typeface="+mj-lt"/>
              <a:buAutoNum type="arabicPeriod" startAt="4"/>
            </a:pPr>
            <a:r>
              <a:rPr lang="en-US" dirty="0" smtClean="0"/>
              <a:t>Type </a:t>
            </a:r>
            <a:r>
              <a:rPr lang="en-US" b="1" dirty="0"/>
              <a:t>get-</a:t>
            </a:r>
            <a:r>
              <a:rPr lang="en-US" b="1" dirty="0" err="1"/>
              <a:t>acl</a:t>
            </a:r>
            <a:r>
              <a:rPr lang="en-US" b="1" dirty="0"/>
              <a:t> c:\</a:t>
            </a:r>
            <a:r>
              <a:rPr lang="en-US" dirty="0"/>
              <a:t> and press </a:t>
            </a:r>
            <a:r>
              <a:rPr lang="en-US" b="1" dirty="0"/>
              <a:t>Enter</a:t>
            </a:r>
            <a:r>
              <a:rPr lang="en-US" dirty="0"/>
              <a:t> to see the access control list applied via NTFS for the C drive.</a:t>
            </a:r>
          </a:p>
          <a:p>
            <a:pPr marL="514350" indent="-514350">
              <a:buFont typeface="+mj-lt"/>
              <a:buAutoNum type="arabicPeriod" startAt="4"/>
            </a:pPr>
            <a:r>
              <a:rPr lang="en-US" dirty="0" smtClean="0"/>
              <a:t>Type </a:t>
            </a:r>
            <a:r>
              <a:rPr lang="en-US" b="1" dirty="0"/>
              <a:t>exit-</a:t>
            </a:r>
            <a:r>
              <a:rPr lang="en-US" b="1" dirty="0" err="1"/>
              <a:t>pssession</a:t>
            </a:r>
            <a:r>
              <a:rPr lang="en-US" dirty="0"/>
              <a:t> and press </a:t>
            </a:r>
            <a:r>
              <a:rPr lang="en-US" b="1" dirty="0"/>
              <a:t>Enter</a:t>
            </a:r>
            <a:r>
              <a:rPr lang="en-US" dirty="0"/>
              <a:t> to exit PowerShell.</a:t>
            </a:r>
          </a:p>
          <a:p>
            <a:pPr marL="0" indent="0">
              <a:buNone/>
            </a:pPr>
            <a:endParaRPr lang="en-US" dirty="0"/>
          </a:p>
        </p:txBody>
      </p:sp>
    </p:spTree>
    <p:extLst>
      <p:ext uri="{BB962C8B-B14F-4D97-AF65-F5344CB8AC3E}">
        <p14:creationId xmlns:p14="http://schemas.microsoft.com/office/powerpoint/2010/main" val="3349013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Install Roles and Features Using the Install-</a:t>
            </a:r>
            <a:r>
              <a:rPr lang="en-US" sz="3600" dirty="0" err="1">
                <a:effectLst/>
              </a:rPr>
              <a:t>WindowsFeature</a:t>
            </a:r>
            <a:r>
              <a:rPr lang="en-US" sz="3600" dirty="0">
                <a:effectLst/>
              </a:rPr>
              <a:t> </a:t>
            </a:r>
            <a:r>
              <a:rPr lang="en-US" sz="3600" dirty="0" err="1">
                <a:effectLst/>
              </a:rPr>
              <a:t>Cmdlet</a:t>
            </a:r>
            <a:r>
              <a:rPr lang="en-US" sz="3600" dirty="0">
                <a:effectLst/>
              </a:rPr>
              <a:t> </a:t>
            </a:r>
            <a:endParaRPr lang="en-US" sz="36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48</a:t>
            </a:fld>
            <a:endParaRPr lang="en-US" dirty="0"/>
          </a:p>
        </p:txBody>
      </p:sp>
      <p:sp>
        <p:nvSpPr>
          <p:cNvPr id="3" name="Content Placeholder 2"/>
          <p:cNvSpPr>
            <a:spLocks noGrp="1"/>
          </p:cNvSpPr>
          <p:nvPr>
            <p:ph idx="1"/>
          </p:nvPr>
        </p:nvSpPr>
        <p:spPr>
          <a:xfrm>
            <a:off x="457200" y="1724526"/>
            <a:ext cx="8229600" cy="4401637"/>
          </a:xfrm>
        </p:spPr>
        <p:txBody>
          <a:bodyPr>
            <a:normAutofit/>
          </a:bodyPr>
          <a:lstStyle/>
          <a:p>
            <a:pPr marL="0" indent="0">
              <a:buNone/>
            </a:pPr>
            <a:r>
              <a:rPr lang="en-US" b="1" dirty="0"/>
              <a:t>GET READY.</a:t>
            </a:r>
            <a:r>
              <a:rPr lang="en-US" sz="3200" dirty="0"/>
              <a:t> </a:t>
            </a:r>
            <a:r>
              <a:rPr lang="en-US" dirty="0"/>
              <a:t>To install roles and features using the </a:t>
            </a:r>
            <a:r>
              <a:rPr lang="en-US" sz="2000" dirty="0"/>
              <a:t>Install-</a:t>
            </a:r>
            <a:r>
              <a:rPr lang="en-US" sz="2000" dirty="0" err="1"/>
              <a:t>WindowsFeature</a:t>
            </a:r>
            <a:r>
              <a:rPr lang="en-US" dirty="0"/>
              <a:t> </a:t>
            </a:r>
            <a:r>
              <a:rPr lang="en-US" dirty="0" err="1"/>
              <a:t>cmdlet</a:t>
            </a:r>
            <a:r>
              <a:rPr lang="en-US" dirty="0"/>
              <a:t> on a computer running Windows Server 2016 Server Core, perform the following steps</a:t>
            </a:r>
            <a:r>
              <a:rPr lang="en-US" dirty="0" smtClean="0"/>
              <a:t>.</a:t>
            </a:r>
          </a:p>
          <a:p>
            <a:pPr marL="457200" lvl="2" indent="-457200">
              <a:buFont typeface="+mj-lt"/>
              <a:buAutoNum type="arabicPeriod"/>
            </a:pPr>
            <a:r>
              <a:rPr lang="en-US" dirty="0" smtClean="0"/>
              <a:t>Log </a:t>
            </a:r>
            <a:r>
              <a:rPr lang="en-US" dirty="0"/>
              <a:t>on with administrative privileges to a computer running Windows Server 2016 Server Core</a:t>
            </a:r>
            <a:r>
              <a:rPr lang="en-US" dirty="0" smtClean="0"/>
              <a:t>.</a:t>
            </a:r>
          </a:p>
          <a:p>
            <a:pPr marL="457200" lvl="2" indent="-457200">
              <a:buFont typeface="+mj-lt"/>
              <a:buAutoNum type="arabicPeriod"/>
            </a:pPr>
            <a:r>
              <a:rPr lang="en-US" dirty="0"/>
              <a:t>To open Windows PowerShell, from the command prompt, type </a:t>
            </a:r>
            <a:r>
              <a:rPr lang="en-US" sz="1800" b="1" dirty="0" err="1"/>
              <a:t>PowerShell.exe</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040885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Install Roles and Features Using the Install-</a:t>
            </a:r>
            <a:r>
              <a:rPr lang="en-US" sz="3600" dirty="0" err="1">
                <a:effectLst/>
              </a:rPr>
              <a:t>WindowsFeature</a:t>
            </a:r>
            <a:r>
              <a:rPr lang="en-US" sz="3600" dirty="0">
                <a:effectLst/>
              </a:rPr>
              <a:t> </a:t>
            </a:r>
            <a:r>
              <a:rPr lang="en-US" sz="3600" dirty="0" err="1">
                <a:effectLst/>
              </a:rPr>
              <a:t>Cmdlet</a:t>
            </a:r>
            <a:r>
              <a:rPr lang="en-US" sz="3600" dirty="0">
                <a:effectLst/>
              </a:rPr>
              <a:t> </a:t>
            </a:r>
            <a:endParaRPr lang="en-US" sz="36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49</a:t>
            </a:fld>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startAt="3"/>
            </a:pPr>
            <a:r>
              <a:rPr lang="en-US" dirty="0"/>
              <a:t>To view the roles and features, execute </a:t>
            </a:r>
            <a:r>
              <a:rPr lang="en-US" b="1" dirty="0" smtClean="0"/>
              <a:t>Get</a:t>
            </a:r>
            <a:r>
              <a:rPr lang="en-US" b="1" dirty="0"/>
              <a:t>-</a:t>
            </a:r>
            <a:r>
              <a:rPr lang="en-US" b="1" dirty="0" err="1" smtClean="0"/>
              <a:t>WindowsFeature</a:t>
            </a:r>
            <a:endParaRPr lang="en-US" b="1" dirty="0" smtClean="0"/>
          </a:p>
          <a:p>
            <a:pPr marL="514350" indent="-514350">
              <a:buFont typeface="+mj-lt"/>
              <a:buAutoNum type="arabicPeriod" startAt="3"/>
            </a:pPr>
            <a:r>
              <a:rPr lang="en-US" dirty="0"/>
              <a:t>To install the Active Directory Domain Services role and the Group Policy Management feature on a remote server, execute the following command</a:t>
            </a:r>
            <a:r>
              <a:rPr lang="en-US" dirty="0" smtClean="0"/>
              <a:t>:</a:t>
            </a:r>
          </a:p>
          <a:p>
            <a:r>
              <a:rPr lang="en-US" b="1" dirty="0"/>
              <a:t>Install-</a:t>
            </a:r>
            <a:r>
              <a:rPr lang="en-US" b="1" dirty="0" err="1"/>
              <a:t>WindowsFeature</a:t>
            </a:r>
            <a:r>
              <a:rPr lang="en-US" b="1" dirty="0"/>
              <a:t> –Name AD-Domain-Services, GPMC –</a:t>
            </a:r>
            <a:r>
              <a:rPr lang="en-US" b="1" dirty="0" err="1"/>
              <a:t>IncludeManagementTools</a:t>
            </a:r>
            <a:r>
              <a:rPr lang="en-US" b="1" dirty="0"/>
              <a:t> </a:t>
            </a:r>
            <a:r>
              <a:rPr lang="en-US" b="1" dirty="0" smtClean="0"/>
              <a:t>–Restart</a:t>
            </a:r>
            <a:endParaRPr lang="en-US" sz="3600" dirty="0"/>
          </a:p>
        </p:txBody>
      </p:sp>
    </p:spTree>
    <p:extLst>
      <p:ext uri="{BB962C8B-B14F-4D97-AF65-F5344CB8AC3E}">
        <p14:creationId xmlns:p14="http://schemas.microsoft.com/office/powerpoint/2010/main" val="54198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Windows </a:t>
            </a:r>
            <a:r>
              <a:rPr lang="en-US" dirty="0">
                <a:effectLst/>
              </a:rPr>
              <a:t>Server 2016 </a:t>
            </a:r>
            <a:r>
              <a:rPr lang="en-US" dirty="0" smtClean="0">
                <a:effectLst/>
              </a:rPr>
              <a:t>Editions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a:t>
            </a:fld>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editions of Windows Server 2016 include:</a:t>
            </a:r>
          </a:p>
          <a:p>
            <a:pPr lvl="0"/>
            <a:r>
              <a:rPr lang="en-US" b="1" i="1" dirty="0"/>
              <a:t>Windows Server 2016 Essentials edition</a:t>
            </a:r>
            <a:r>
              <a:rPr lang="en-US" dirty="0"/>
              <a:t>: </a:t>
            </a:r>
            <a:r>
              <a:rPr lang="en-US" dirty="0" smtClean="0"/>
              <a:t>Corresponds </a:t>
            </a:r>
            <a:r>
              <a:rPr lang="en-US" dirty="0"/>
              <a:t>to the Windows Small Business Server from earlier versions of Windows Server, and it is designed for small businesses. </a:t>
            </a:r>
            <a:r>
              <a:rPr lang="en-US" dirty="0" smtClean="0"/>
              <a:t>Allows </a:t>
            </a:r>
            <a:r>
              <a:rPr lang="en-US" dirty="0"/>
              <a:t>up to 25 users and 50 devices. </a:t>
            </a:r>
            <a:r>
              <a:rPr lang="en-US" dirty="0" smtClean="0"/>
              <a:t>Supports </a:t>
            </a:r>
            <a:r>
              <a:rPr lang="en-US" dirty="0"/>
              <a:t>two processor cores and up to 64 gigabytes (GB) of random access memory (RAM). It does not support many of the features of Windows Server 2016, including virtualization. </a:t>
            </a:r>
          </a:p>
          <a:p>
            <a:pPr lvl="0"/>
            <a:r>
              <a:rPr lang="en-US" b="1" i="1" dirty="0"/>
              <a:t>Windows Server 2016 Standard edition</a:t>
            </a:r>
            <a:r>
              <a:rPr lang="en-US" dirty="0"/>
              <a:t>: D</a:t>
            </a:r>
            <a:r>
              <a:rPr lang="en-US" dirty="0" smtClean="0"/>
              <a:t>esigned </a:t>
            </a:r>
            <a:r>
              <a:rPr lang="en-US" dirty="0"/>
              <a:t>for physical server environments with little or no virtualization. </a:t>
            </a:r>
            <a:r>
              <a:rPr lang="en-US" dirty="0" smtClean="0"/>
              <a:t>Provides </a:t>
            </a:r>
            <a:r>
              <a:rPr lang="en-US" dirty="0"/>
              <a:t>many of the roles and features available for the Windows Server 2016 operating system and it supports up to 64 processor sockets and up to 4 terabytes (TB) of RAM. </a:t>
            </a:r>
            <a:r>
              <a:rPr lang="en-US" dirty="0" smtClean="0"/>
              <a:t>Includes </a:t>
            </a:r>
            <a:r>
              <a:rPr lang="en-US" dirty="0"/>
              <a:t>licenses for up to two virtual machines and supports Nano Server installation. Licensing is processor core based.</a:t>
            </a:r>
          </a:p>
        </p:txBody>
      </p:sp>
    </p:spTree>
    <p:extLst>
      <p:ext uri="{BB962C8B-B14F-4D97-AF65-F5344CB8AC3E}">
        <p14:creationId xmlns:p14="http://schemas.microsoft.com/office/powerpoint/2010/main" val="3771764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Performing a </a:t>
            </a:r>
            <a:r>
              <a:rPr lang="en-US" dirty="0" smtClean="0">
                <a:effectLst/>
              </a:rPr>
              <a:t>Windows Server </a:t>
            </a:r>
            <a:r>
              <a:rPr lang="en-US" dirty="0">
                <a:effectLst/>
              </a:rPr>
              <a:t>2016 Upgrade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50</a:t>
            </a:fld>
            <a:endParaRPr lang="en-US" dirty="0"/>
          </a:p>
        </p:txBody>
      </p:sp>
      <p:sp>
        <p:nvSpPr>
          <p:cNvPr id="6" name="Content Placeholder 5"/>
          <p:cNvSpPr>
            <a:spLocks noGrp="1"/>
          </p:cNvSpPr>
          <p:nvPr>
            <p:ph idx="1"/>
          </p:nvPr>
        </p:nvSpPr>
        <p:spPr>
          <a:xfrm>
            <a:off x="457200" y="1871579"/>
            <a:ext cx="8229600" cy="4254584"/>
          </a:xfrm>
        </p:spPr>
        <p:txBody>
          <a:bodyPr>
            <a:normAutofit/>
          </a:bodyPr>
          <a:lstStyle/>
          <a:p>
            <a:r>
              <a:rPr lang="en-US" dirty="0"/>
              <a:t>An </a:t>
            </a:r>
            <a:r>
              <a:rPr lang="en-US" b="1" i="1" dirty="0"/>
              <a:t>in-place upgrade</a:t>
            </a:r>
            <a:r>
              <a:rPr lang="en-US" dirty="0"/>
              <a:t> is the most complicated form of Windows Server 2016 installation. </a:t>
            </a:r>
            <a:endParaRPr lang="en-US" dirty="0" smtClean="0"/>
          </a:p>
          <a:p>
            <a:r>
              <a:rPr lang="en-US" dirty="0" smtClean="0"/>
              <a:t>It </a:t>
            </a:r>
            <a:r>
              <a:rPr lang="en-US" dirty="0"/>
              <a:t>is also the lengthiest and the most likely to cause problems during its execution. </a:t>
            </a:r>
            <a:endParaRPr lang="en-US" dirty="0" smtClean="0"/>
          </a:p>
          <a:p>
            <a:r>
              <a:rPr lang="en-US" dirty="0" smtClean="0"/>
              <a:t>Whenever </a:t>
            </a:r>
            <a:r>
              <a:rPr lang="en-US" dirty="0"/>
              <a:t>possible, Microsoft recommends that administrators perform a clean installation, or migrate required applications and settings instead. </a:t>
            </a:r>
            <a:endParaRPr lang="en-US" sz="3600" dirty="0"/>
          </a:p>
        </p:txBody>
      </p:sp>
    </p:spTree>
    <p:extLst>
      <p:ext uri="{BB962C8B-B14F-4D97-AF65-F5344CB8AC3E}">
        <p14:creationId xmlns:p14="http://schemas.microsoft.com/office/powerpoint/2010/main" val="2758464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Performing a </a:t>
            </a:r>
            <a:r>
              <a:rPr lang="en-US" dirty="0" smtClean="0">
                <a:effectLst/>
              </a:rPr>
              <a:t>Windows Server </a:t>
            </a:r>
            <a:r>
              <a:rPr lang="en-US" dirty="0">
                <a:effectLst/>
              </a:rPr>
              <a:t>2016 Upgrade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51</a:t>
            </a:fld>
            <a:endParaRPr lang="en-US" dirty="0"/>
          </a:p>
        </p:txBody>
      </p:sp>
      <p:sp>
        <p:nvSpPr>
          <p:cNvPr id="6" name="Content Placeholder 5"/>
          <p:cNvSpPr>
            <a:spLocks noGrp="1"/>
          </p:cNvSpPr>
          <p:nvPr>
            <p:ph idx="1"/>
          </p:nvPr>
        </p:nvSpPr>
        <p:spPr>
          <a:xfrm>
            <a:off x="457200" y="1871579"/>
            <a:ext cx="8229600" cy="4254584"/>
          </a:xfrm>
        </p:spPr>
        <p:txBody>
          <a:bodyPr>
            <a:normAutofit/>
          </a:bodyPr>
          <a:lstStyle/>
          <a:p>
            <a:r>
              <a:rPr lang="en-US" dirty="0"/>
              <a:t>An </a:t>
            </a:r>
            <a:r>
              <a:rPr lang="en-US" b="1" i="1" dirty="0"/>
              <a:t>in-place upgrade</a:t>
            </a:r>
            <a:r>
              <a:rPr lang="en-US" dirty="0"/>
              <a:t> is the most complicated form of Windows Server 2016 installation. </a:t>
            </a:r>
            <a:endParaRPr lang="en-US" dirty="0" smtClean="0"/>
          </a:p>
          <a:p>
            <a:r>
              <a:rPr lang="en-US" dirty="0" smtClean="0"/>
              <a:t>It </a:t>
            </a:r>
            <a:r>
              <a:rPr lang="en-US" dirty="0"/>
              <a:t>is also the lengthiest and the most likely to cause problems during its execution. </a:t>
            </a:r>
            <a:endParaRPr lang="en-US" dirty="0" smtClean="0"/>
          </a:p>
          <a:p>
            <a:r>
              <a:rPr lang="en-US" dirty="0" smtClean="0"/>
              <a:t>Whenever </a:t>
            </a:r>
            <a:r>
              <a:rPr lang="en-US" dirty="0"/>
              <a:t>possible, Microsoft recommends that administrators perform a clean installation, or migrate required applications and settings instead. </a:t>
            </a:r>
            <a:endParaRPr lang="en-US" sz="3600" dirty="0"/>
          </a:p>
        </p:txBody>
      </p:sp>
    </p:spTree>
    <p:extLst>
      <p:ext uri="{BB962C8B-B14F-4D97-AF65-F5344CB8AC3E}">
        <p14:creationId xmlns:p14="http://schemas.microsoft.com/office/powerpoint/2010/main" val="3026082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Understanding Upgrade Paths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52</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r>
              <a:rPr lang="en-US" dirty="0"/>
              <a:t>If you want to upgrade or move an older server operating system to Windows Server 2016, you can use existing hardware and upgrade to Windows Server 2016 or you can install Windows Server 2016 on new hardware and migrate the roles, features, settings, and data from the older servers to the new server. </a:t>
            </a:r>
            <a:endParaRPr lang="en-US" dirty="0" smtClean="0"/>
          </a:p>
          <a:p>
            <a:r>
              <a:rPr lang="en-US" dirty="0" smtClean="0"/>
              <a:t>You </a:t>
            </a:r>
            <a:r>
              <a:rPr lang="en-US" dirty="0"/>
              <a:t>can upgrade from Windows Server 2008 R2 with Service Pack 1, Windows Server 2012, or Windows Server 2012 R2 to Windows Server 2016. </a:t>
            </a:r>
            <a:endParaRPr lang="en-US" sz="3600" dirty="0"/>
          </a:p>
        </p:txBody>
      </p:sp>
    </p:spTree>
    <p:extLst>
      <p:ext uri="{BB962C8B-B14F-4D97-AF65-F5344CB8AC3E}">
        <p14:creationId xmlns:p14="http://schemas.microsoft.com/office/powerpoint/2010/main" val="3117671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Preparing to Upgrade</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53</a:t>
            </a:fld>
            <a:endParaRPr lang="en-US" dirty="0"/>
          </a:p>
        </p:txBody>
      </p:sp>
      <p:sp>
        <p:nvSpPr>
          <p:cNvPr id="6" name="Content Placeholder 5"/>
          <p:cNvSpPr>
            <a:spLocks noGrp="1"/>
          </p:cNvSpPr>
          <p:nvPr>
            <p:ph idx="1"/>
          </p:nvPr>
        </p:nvSpPr>
        <p:spPr>
          <a:xfrm>
            <a:off x="457200" y="1871579"/>
            <a:ext cx="8229600" cy="4254584"/>
          </a:xfrm>
        </p:spPr>
        <p:txBody>
          <a:bodyPr>
            <a:normAutofit lnSpcReduction="10000"/>
          </a:bodyPr>
          <a:lstStyle/>
          <a:p>
            <a:pPr marL="0" indent="0">
              <a:buNone/>
            </a:pPr>
            <a:r>
              <a:rPr lang="en-US" dirty="0"/>
              <a:t>Consider the following before you perform any upgrade to Windows Server 2016:</a:t>
            </a:r>
          </a:p>
          <a:p>
            <a:pPr lvl="0"/>
            <a:r>
              <a:rPr lang="en-US" dirty="0"/>
              <a:t>Check hardware compatibility. </a:t>
            </a:r>
            <a:endParaRPr lang="en-US" dirty="0" smtClean="0"/>
          </a:p>
          <a:p>
            <a:pPr lvl="0"/>
            <a:r>
              <a:rPr lang="en-US" dirty="0" smtClean="0"/>
              <a:t>Check </a:t>
            </a:r>
            <a:r>
              <a:rPr lang="en-US" dirty="0"/>
              <a:t>disk space. </a:t>
            </a:r>
            <a:endParaRPr lang="en-US" dirty="0" smtClean="0"/>
          </a:p>
          <a:p>
            <a:pPr lvl="0"/>
            <a:r>
              <a:rPr lang="en-US" dirty="0"/>
              <a:t>Confirm that software is </a:t>
            </a:r>
            <a:r>
              <a:rPr lang="en-US" dirty="0" smtClean="0"/>
              <a:t>signed.</a:t>
            </a:r>
          </a:p>
          <a:p>
            <a:pPr lvl="0"/>
            <a:r>
              <a:rPr lang="en-US" dirty="0"/>
              <a:t>Check application compatibility. </a:t>
            </a:r>
            <a:endParaRPr lang="en-US" dirty="0" smtClean="0"/>
          </a:p>
          <a:p>
            <a:pPr lvl="0"/>
            <a:r>
              <a:rPr lang="en-US" dirty="0"/>
              <a:t>Ensure computer functionality. </a:t>
            </a:r>
            <a:endParaRPr lang="en-US" dirty="0" smtClean="0"/>
          </a:p>
          <a:p>
            <a:pPr lvl="0"/>
            <a:r>
              <a:rPr lang="en-US" dirty="0"/>
              <a:t>Perform a full backup. </a:t>
            </a:r>
            <a:endParaRPr lang="en-US" dirty="0" smtClean="0"/>
          </a:p>
          <a:p>
            <a:pPr lvl="0"/>
            <a:r>
              <a:rPr lang="en-US" dirty="0"/>
              <a:t>Purchase Windows Server 2016. </a:t>
            </a: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446286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Configure a System with </a:t>
            </a:r>
            <a:r>
              <a:rPr lang="en-US" dirty="0" smtClean="0">
                <a:effectLst/>
              </a:rPr>
              <a:t>PowerShell DSC</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54</a:t>
            </a:fld>
            <a:endParaRPr lang="en-US" dirty="0"/>
          </a:p>
        </p:txBody>
      </p:sp>
      <p:sp>
        <p:nvSpPr>
          <p:cNvPr id="6" name="Content Placeholder 5"/>
          <p:cNvSpPr>
            <a:spLocks noGrp="1"/>
          </p:cNvSpPr>
          <p:nvPr>
            <p:ph idx="1"/>
          </p:nvPr>
        </p:nvSpPr>
        <p:spPr>
          <a:xfrm>
            <a:off x="457200" y="1871579"/>
            <a:ext cx="8229600" cy="4254584"/>
          </a:xfrm>
        </p:spPr>
        <p:txBody>
          <a:bodyPr>
            <a:normAutofit fontScale="85000" lnSpcReduction="20000"/>
          </a:bodyPr>
          <a:lstStyle/>
          <a:p>
            <a:pPr marL="0" indent="0">
              <a:buNone/>
            </a:pPr>
            <a:r>
              <a:rPr lang="en-US" b="1" dirty="0"/>
              <a:t>GET READY.</a:t>
            </a:r>
            <a:r>
              <a:rPr lang="en-US" dirty="0"/>
              <a:t> To configure a system with Windows PowerShell Desired State Configuration, perform the following steps. </a:t>
            </a:r>
          </a:p>
          <a:p>
            <a:pPr marL="514350" lvl="0" indent="-514350">
              <a:buFont typeface="+mj-lt"/>
              <a:buAutoNum type="arabicPeriod"/>
            </a:pPr>
            <a:r>
              <a:rPr lang="en-US" dirty="0"/>
              <a:t>Log on to a server running Windows Server 2012 R2 as </a:t>
            </a:r>
            <a:r>
              <a:rPr lang="en-US" b="1" dirty="0" err="1"/>
              <a:t>adatum</a:t>
            </a:r>
            <a:r>
              <a:rPr lang="en-US" b="1" dirty="0"/>
              <a:t>\administrator</a:t>
            </a:r>
            <a:r>
              <a:rPr lang="en-US" dirty="0"/>
              <a:t> with the password of </a:t>
            </a:r>
            <a:r>
              <a:rPr lang="en-US" b="1" dirty="0"/>
              <a:t>Pa$$w0rd</a:t>
            </a:r>
            <a:r>
              <a:rPr lang="en-US" dirty="0"/>
              <a:t>.</a:t>
            </a:r>
          </a:p>
          <a:p>
            <a:pPr marL="514350" lvl="0" indent="-514350">
              <a:buFont typeface="+mj-lt"/>
              <a:buAutoNum type="arabicPeriod"/>
            </a:pPr>
            <a:r>
              <a:rPr lang="en-US" dirty="0"/>
              <a:t>Insert the Windows Server 2016 installation disc into the DVD drive. Then open the DVD drive, and double-click the </a:t>
            </a:r>
            <a:r>
              <a:rPr lang="en-US" b="1" dirty="0"/>
              <a:t>Setup</a:t>
            </a:r>
            <a:r>
              <a:rPr lang="en-US" dirty="0"/>
              <a:t> program. The Windows Setup window opens.</a:t>
            </a:r>
          </a:p>
          <a:p>
            <a:pPr marL="514350" lvl="0" indent="-514350">
              <a:buFont typeface="+mj-lt"/>
              <a:buAutoNum type="arabicPeriod"/>
            </a:pPr>
            <a:r>
              <a:rPr lang="en-US" dirty="0"/>
              <a:t>On the Get Important Updates page, the Download and install updates (recommended) option is already selected. Click </a:t>
            </a:r>
            <a:r>
              <a:rPr lang="en-US" b="1" dirty="0"/>
              <a:t>Next</a:t>
            </a:r>
            <a:r>
              <a:rPr lang="en-US" dirty="0"/>
              <a:t>.</a:t>
            </a:r>
          </a:p>
          <a:p>
            <a:pPr lvl="0"/>
            <a:endParaRPr lang="en-US" dirty="0" smtClean="0"/>
          </a:p>
          <a:p>
            <a:pPr lvl="0"/>
            <a:endParaRPr lang="en-US" dirty="0"/>
          </a:p>
        </p:txBody>
      </p:sp>
    </p:spTree>
    <p:extLst>
      <p:ext uri="{BB962C8B-B14F-4D97-AF65-F5344CB8AC3E}">
        <p14:creationId xmlns:p14="http://schemas.microsoft.com/office/powerpoint/2010/main" val="1539146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Configure a System with </a:t>
            </a:r>
            <a:r>
              <a:rPr lang="en-US" dirty="0" smtClean="0">
                <a:effectLst/>
              </a:rPr>
              <a:t>PowerShell DSC</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55</a:t>
            </a:fld>
            <a:endParaRPr lang="en-US" dirty="0"/>
          </a:p>
        </p:txBody>
      </p:sp>
      <p:sp>
        <p:nvSpPr>
          <p:cNvPr id="6" name="Content Placeholder 5"/>
          <p:cNvSpPr>
            <a:spLocks noGrp="1"/>
          </p:cNvSpPr>
          <p:nvPr>
            <p:ph idx="1"/>
          </p:nvPr>
        </p:nvSpPr>
        <p:spPr>
          <a:xfrm>
            <a:off x="457200" y="1871579"/>
            <a:ext cx="8229600" cy="4254584"/>
          </a:xfrm>
        </p:spPr>
        <p:txBody>
          <a:bodyPr>
            <a:normAutofit/>
          </a:bodyPr>
          <a:lstStyle/>
          <a:p>
            <a:pPr marL="514350" lvl="0" indent="-514350">
              <a:buFont typeface="+mj-lt"/>
              <a:buAutoNum type="arabicPeriod" startAt="4"/>
            </a:pPr>
            <a:r>
              <a:rPr lang="en-US" dirty="0"/>
              <a:t>On the Product Key page, in the Enter Product key text box, type the product key and then click </a:t>
            </a:r>
            <a:r>
              <a:rPr lang="en-US" b="1" dirty="0"/>
              <a:t>Next</a:t>
            </a:r>
            <a:r>
              <a:rPr lang="en-US" dirty="0"/>
              <a:t>.</a:t>
            </a:r>
          </a:p>
          <a:p>
            <a:pPr marL="514350" lvl="0" indent="-514350">
              <a:buFont typeface="+mj-lt"/>
              <a:buAutoNum type="arabicPeriod" startAt="4"/>
            </a:pPr>
            <a:r>
              <a:rPr lang="en-US" dirty="0"/>
              <a:t>Select the desired Windows version, </a:t>
            </a:r>
            <a:r>
              <a:rPr lang="en-US" b="1" dirty="0"/>
              <a:t>Windows Server 2016</a:t>
            </a:r>
            <a:r>
              <a:rPr lang="en-US" dirty="0"/>
              <a:t> or </a:t>
            </a:r>
            <a:r>
              <a:rPr lang="en-US" b="1" dirty="0"/>
              <a:t>Windows Server 2016 (Desktop Experience)</a:t>
            </a:r>
            <a:r>
              <a:rPr lang="en-US" dirty="0"/>
              <a:t>. Click </a:t>
            </a:r>
            <a:r>
              <a:rPr lang="en-US" b="1" dirty="0"/>
              <a:t>Next</a:t>
            </a:r>
            <a:r>
              <a:rPr lang="en-US" dirty="0"/>
              <a:t>.</a:t>
            </a:r>
          </a:p>
          <a:p>
            <a:pPr marL="514350" lvl="0" indent="-514350">
              <a:buFont typeface="+mj-lt"/>
              <a:buAutoNum type="arabicPeriod" startAt="4"/>
            </a:pPr>
            <a:r>
              <a:rPr lang="en-US" dirty="0"/>
              <a:t>On the License Terms page, click the </a:t>
            </a:r>
            <a:r>
              <a:rPr lang="en-US" b="1" dirty="0"/>
              <a:t>Accept</a:t>
            </a:r>
            <a:r>
              <a:rPr lang="en-US" dirty="0"/>
              <a:t> button.</a:t>
            </a:r>
          </a:p>
          <a:p>
            <a:pPr lvl="0"/>
            <a:endParaRPr lang="en-US" dirty="0" smtClean="0"/>
          </a:p>
          <a:p>
            <a:pPr lvl="0"/>
            <a:endParaRPr lang="en-US" dirty="0"/>
          </a:p>
        </p:txBody>
      </p:sp>
    </p:spTree>
    <p:extLst>
      <p:ext uri="{BB962C8B-B14F-4D97-AF65-F5344CB8AC3E}">
        <p14:creationId xmlns:p14="http://schemas.microsoft.com/office/powerpoint/2010/main" val="349900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Configure a System with </a:t>
            </a:r>
            <a:r>
              <a:rPr lang="en-US" dirty="0" smtClean="0">
                <a:effectLst/>
              </a:rPr>
              <a:t>PowerShell DSC</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56</a:t>
            </a:fld>
            <a:endParaRPr lang="en-US" dirty="0"/>
          </a:p>
        </p:txBody>
      </p:sp>
      <p:sp>
        <p:nvSpPr>
          <p:cNvPr id="6" name="Content Placeholder 5"/>
          <p:cNvSpPr>
            <a:spLocks noGrp="1"/>
          </p:cNvSpPr>
          <p:nvPr>
            <p:ph idx="1"/>
          </p:nvPr>
        </p:nvSpPr>
        <p:spPr>
          <a:xfrm>
            <a:off x="457200" y="1871579"/>
            <a:ext cx="8229600" cy="4254584"/>
          </a:xfrm>
        </p:spPr>
        <p:txBody>
          <a:bodyPr>
            <a:normAutofit fontScale="77500" lnSpcReduction="20000"/>
          </a:bodyPr>
          <a:lstStyle/>
          <a:p>
            <a:pPr marL="514350" lvl="0" indent="-514350">
              <a:buFont typeface="+mj-lt"/>
              <a:buAutoNum type="arabicPeriod" startAt="7"/>
            </a:pPr>
            <a:r>
              <a:rPr lang="en-US" dirty="0"/>
              <a:t>On the Choose What to Keep page, you can select the </a:t>
            </a:r>
            <a:r>
              <a:rPr lang="en-US" b="1" dirty="0"/>
              <a:t>Keep personal files and apps</a:t>
            </a:r>
            <a:r>
              <a:rPr lang="en-US" dirty="0"/>
              <a:t>, or </a:t>
            </a:r>
            <a:r>
              <a:rPr lang="en-US" b="1" dirty="0"/>
              <a:t>Nothing</a:t>
            </a:r>
            <a:r>
              <a:rPr lang="en-US" dirty="0"/>
              <a:t>. The Keep personal files and apps option will be grayed out if you are installing an edition of Windows that is different from the one you’re currently using. Click </a:t>
            </a:r>
            <a:r>
              <a:rPr lang="en-US" b="1" dirty="0"/>
              <a:t>Next</a:t>
            </a:r>
            <a:r>
              <a:rPr lang="en-US" dirty="0"/>
              <a:t>. If you are prompted to indicate whether you want to continue using this selection, click the </a:t>
            </a:r>
            <a:r>
              <a:rPr lang="en-US" b="1" dirty="0"/>
              <a:t>Yes</a:t>
            </a:r>
            <a:r>
              <a:rPr lang="en-US" dirty="0"/>
              <a:t> button.</a:t>
            </a:r>
          </a:p>
          <a:p>
            <a:pPr marL="514350" lvl="0" indent="-514350">
              <a:buFont typeface="+mj-lt"/>
              <a:buAutoNum type="arabicPeriod" startAt="7"/>
            </a:pPr>
            <a:r>
              <a:rPr lang="en-US" dirty="0"/>
              <a:t>On the Ready to Install page, click the </a:t>
            </a:r>
            <a:r>
              <a:rPr lang="en-US" b="1" dirty="0"/>
              <a:t>Install</a:t>
            </a:r>
            <a:r>
              <a:rPr lang="en-US" dirty="0"/>
              <a:t> button.</a:t>
            </a:r>
          </a:p>
          <a:p>
            <a:pPr marL="514350" lvl="0" indent="-514350">
              <a:buFont typeface="+mj-lt"/>
              <a:buAutoNum type="arabicPeriod" startAt="7"/>
            </a:pPr>
            <a:r>
              <a:rPr lang="en-US" dirty="0"/>
              <a:t>After several minutes, during which the Setup program upgrades Windows Server 2012 or Windows Server 2012 R2 to Windows Server 2016 and restarts the computer several times, the system finalizes the installation and the Windows sign-on screen appears.</a:t>
            </a:r>
          </a:p>
          <a:p>
            <a:pPr marL="514350" lvl="0" indent="-514350">
              <a:buFont typeface="+mj-lt"/>
              <a:buAutoNum type="arabicPeriod" startAt="7"/>
            </a:pPr>
            <a:endParaRPr lang="en-US" dirty="0" smtClean="0"/>
          </a:p>
          <a:p>
            <a:pPr lvl="0"/>
            <a:endParaRPr lang="en-US" dirty="0"/>
          </a:p>
        </p:txBody>
      </p:sp>
    </p:spTree>
    <p:extLst>
      <p:ext uri="{BB962C8B-B14F-4D97-AF65-F5344CB8AC3E}">
        <p14:creationId xmlns:p14="http://schemas.microsoft.com/office/powerpoint/2010/main" val="3868218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Migrating Server and Core </a:t>
            </a:r>
            <a:r>
              <a:rPr lang="en-US" dirty="0" smtClean="0">
                <a:effectLst/>
              </a:rPr>
              <a:t>Workloads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57</a:t>
            </a:fld>
            <a:endParaRPr lang="en-US" dirty="0"/>
          </a:p>
        </p:txBody>
      </p:sp>
      <p:sp>
        <p:nvSpPr>
          <p:cNvPr id="6" name="Content Placeholder 5"/>
          <p:cNvSpPr>
            <a:spLocks noGrp="1"/>
          </p:cNvSpPr>
          <p:nvPr>
            <p:ph idx="1"/>
          </p:nvPr>
        </p:nvSpPr>
        <p:spPr>
          <a:xfrm>
            <a:off x="457200" y="1871579"/>
            <a:ext cx="8229600" cy="4254584"/>
          </a:xfrm>
        </p:spPr>
        <p:txBody>
          <a:bodyPr>
            <a:normAutofit fontScale="77500" lnSpcReduction="20000"/>
          </a:bodyPr>
          <a:lstStyle/>
          <a:p>
            <a:r>
              <a:rPr lang="en-US" dirty="0"/>
              <a:t>Many roles included with Windows Server 2016 involve a lot of configuring. </a:t>
            </a:r>
            <a:endParaRPr lang="en-US" dirty="0" smtClean="0"/>
          </a:p>
          <a:p>
            <a:r>
              <a:rPr lang="en-US" dirty="0" smtClean="0"/>
              <a:t>A </a:t>
            </a:r>
            <a:r>
              <a:rPr lang="en-US" dirty="0"/>
              <a:t>particular role might require policies, security, or other settings that you must configure before it can be used. </a:t>
            </a:r>
            <a:endParaRPr lang="en-US" dirty="0" smtClean="0"/>
          </a:p>
          <a:p>
            <a:r>
              <a:rPr lang="en-US" dirty="0" smtClean="0"/>
              <a:t>Thus, </a:t>
            </a:r>
            <a:r>
              <a:rPr lang="en-US" dirty="0"/>
              <a:t>when you want to migrate such roles, you want to find a way that can migrate them and all their configuration settings to another server quickly and easily without having to install and configure the role from the beginning. </a:t>
            </a:r>
            <a:endParaRPr lang="en-US" dirty="0" smtClean="0"/>
          </a:p>
          <a:p>
            <a:r>
              <a:rPr lang="en-US" dirty="0" smtClean="0"/>
              <a:t>If </a:t>
            </a:r>
            <a:r>
              <a:rPr lang="en-US" dirty="0"/>
              <a:t>you search for </a:t>
            </a:r>
            <a:r>
              <a:rPr lang="en-US" i="1" dirty="0"/>
              <a:t>Migrating Roles and Features in Windows Server</a:t>
            </a:r>
            <a:r>
              <a:rPr lang="en-US" dirty="0"/>
              <a:t>,</a:t>
            </a:r>
            <a:r>
              <a:rPr lang="en-US" i="1" dirty="0"/>
              <a:t> </a:t>
            </a:r>
            <a:r>
              <a:rPr lang="en-US" dirty="0"/>
              <a:t>you should find a list of available migration guides, including how to use the Windows Server Migration Tools (WSMT) and how to migrate individual roles from one server to another. </a:t>
            </a:r>
            <a:endParaRPr lang="en-US" dirty="0" smtClean="0"/>
          </a:p>
          <a:p>
            <a:pPr lvl="0"/>
            <a:endParaRPr lang="en-US" dirty="0"/>
          </a:p>
        </p:txBody>
      </p:sp>
    </p:spTree>
    <p:extLst>
      <p:ext uri="{BB962C8B-B14F-4D97-AF65-F5344CB8AC3E}">
        <p14:creationId xmlns:p14="http://schemas.microsoft.com/office/powerpoint/2010/main" val="38725262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Use </a:t>
            </a:r>
            <a:r>
              <a:rPr lang="en-US" dirty="0" smtClean="0">
                <a:effectLst/>
              </a:rPr>
              <a:t>Windows Server </a:t>
            </a:r>
            <a:r>
              <a:rPr lang="en-US" dirty="0">
                <a:effectLst/>
              </a:rPr>
              <a:t>Migration Tools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58</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pPr marL="0" indent="0">
              <a:buNone/>
            </a:pPr>
            <a:r>
              <a:rPr lang="en-US" b="1" dirty="0"/>
              <a:t>GET READY.</a:t>
            </a:r>
            <a:r>
              <a:rPr lang="en-US" dirty="0"/>
              <a:t> To migrate the DHCP server from one server to another, perform the following steps.</a:t>
            </a:r>
          </a:p>
          <a:p>
            <a:pPr marL="514350" indent="-514350">
              <a:buFont typeface="+mj-lt"/>
              <a:buAutoNum type="arabicPeriod"/>
            </a:pPr>
            <a:r>
              <a:rPr lang="en-US" dirty="0" smtClean="0"/>
              <a:t>On </a:t>
            </a:r>
            <a:r>
              <a:rPr lang="en-US" dirty="0"/>
              <a:t>the source server, using Server Manager, open the </a:t>
            </a:r>
            <a:r>
              <a:rPr lang="en-US" b="1" dirty="0"/>
              <a:t>Tools</a:t>
            </a:r>
            <a:r>
              <a:rPr lang="en-US" dirty="0"/>
              <a:t> menu and click </a:t>
            </a:r>
            <a:r>
              <a:rPr lang="en-US" b="1" dirty="0"/>
              <a:t>Services</a:t>
            </a:r>
            <a:r>
              <a:rPr lang="en-US" dirty="0"/>
              <a:t>.</a:t>
            </a:r>
          </a:p>
          <a:p>
            <a:pPr marL="514350" indent="-514350">
              <a:buFont typeface="+mj-lt"/>
              <a:buAutoNum type="arabicPeriod"/>
            </a:pPr>
            <a:r>
              <a:rPr lang="en-US" dirty="0" smtClean="0"/>
              <a:t>Right</a:t>
            </a:r>
            <a:r>
              <a:rPr lang="en-US" dirty="0"/>
              <a:t>-click the </a:t>
            </a:r>
            <a:r>
              <a:rPr lang="en-US" b="1" dirty="0"/>
              <a:t>DHCP Server</a:t>
            </a:r>
            <a:r>
              <a:rPr lang="en-US" dirty="0"/>
              <a:t> service and choose </a:t>
            </a:r>
            <a:r>
              <a:rPr lang="en-US" b="1" dirty="0"/>
              <a:t>Stop</a:t>
            </a:r>
            <a:r>
              <a:rPr lang="en-US" dirty="0"/>
              <a:t>.</a:t>
            </a:r>
          </a:p>
          <a:p>
            <a:pPr marL="514350" indent="-514350">
              <a:buFont typeface="+mj-lt"/>
              <a:buAutoNum type="arabicPeriod"/>
            </a:pPr>
            <a:r>
              <a:rPr lang="en-US" dirty="0" smtClean="0"/>
              <a:t>On </a:t>
            </a:r>
            <a:r>
              <a:rPr lang="en-US" dirty="0"/>
              <a:t>the source server, using Server Manager, open the </a:t>
            </a:r>
            <a:r>
              <a:rPr lang="en-US" b="1" dirty="0"/>
              <a:t>Tools</a:t>
            </a:r>
            <a:r>
              <a:rPr lang="en-US" dirty="0"/>
              <a:t> menu and then click </a:t>
            </a:r>
            <a:r>
              <a:rPr lang="en-US" b="1" dirty="0"/>
              <a:t>Windows Server Migration Tools &gt; Windows Server Migration Tools</a:t>
            </a:r>
            <a:r>
              <a:rPr lang="en-US" dirty="0"/>
              <a:t>.</a:t>
            </a:r>
          </a:p>
        </p:txBody>
      </p:sp>
    </p:spTree>
    <p:extLst>
      <p:ext uri="{BB962C8B-B14F-4D97-AF65-F5344CB8AC3E}">
        <p14:creationId xmlns:p14="http://schemas.microsoft.com/office/powerpoint/2010/main" val="2832482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Use </a:t>
            </a:r>
            <a:r>
              <a:rPr lang="en-US" dirty="0" smtClean="0">
                <a:effectLst/>
              </a:rPr>
              <a:t>Windows Server </a:t>
            </a:r>
            <a:r>
              <a:rPr lang="en-US" dirty="0">
                <a:effectLst/>
              </a:rPr>
              <a:t>Migration Tools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59</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pPr marL="0" indent="0">
              <a:buNone/>
            </a:pPr>
            <a:r>
              <a:rPr lang="en-US" b="1" dirty="0"/>
              <a:t>GET READY.</a:t>
            </a:r>
            <a:r>
              <a:rPr lang="en-US" dirty="0"/>
              <a:t> To migrate the DHCP server from one server to another, perform the following steps.</a:t>
            </a:r>
          </a:p>
          <a:p>
            <a:pPr marL="514350" indent="-514350">
              <a:buFont typeface="+mj-lt"/>
              <a:buAutoNum type="arabicPeriod" startAt="4"/>
            </a:pPr>
            <a:r>
              <a:rPr lang="en-US" dirty="0"/>
              <a:t>In the Windows Server Migration Tools window, execute the following command:</a:t>
            </a:r>
          </a:p>
          <a:p>
            <a:pPr marL="0" indent="0">
              <a:buNone/>
            </a:pPr>
            <a:r>
              <a:rPr lang="en-US" dirty="0"/>
              <a:t>	</a:t>
            </a:r>
            <a:r>
              <a:rPr lang="en-US" sz="2400" b="1" dirty="0"/>
              <a:t>Export-</a:t>
            </a:r>
            <a:r>
              <a:rPr lang="en-US" sz="2400" b="1" dirty="0" err="1"/>
              <a:t>SmigServerSetting</a:t>
            </a:r>
            <a:r>
              <a:rPr lang="en-US" sz="2400" b="1" dirty="0"/>
              <a:t> -</a:t>
            </a:r>
            <a:r>
              <a:rPr lang="en-US" sz="2400" b="1" dirty="0" err="1"/>
              <a:t>featureID</a:t>
            </a:r>
            <a:r>
              <a:rPr lang="en-US" sz="2400" b="1" dirty="0"/>
              <a:t> DHCP -User All -Group -</a:t>
            </a:r>
            <a:r>
              <a:rPr lang="en-US" sz="2400" b="1" dirty="0" err="1"/>
              <a:t>IPConfig</a:t>
            </a:r>
            <a:r>
              <a:rPr lang="en-US" sz="2400" b="1" dirty="0"/>
              <a:t> –path \\rwdc01\software -Verbose</a:t>
            </a:r>
            <a:endParaRPr lang="en-US" sz="2400" dirty="0"/>
          </a:p>
          <a:p>
            <a:pPr marL="514350" indent="-514350">
              <a:buFont typeface="+mj-lt"/>
              <a:buAutoNum type="arabicPeriod" startAt="5"/>
            </a:pPr>
            <a:r>
              <a:rPr lang="en-US" dirty="0" smtClean="0"/>
              <a:t>When </a:t>
            </a:r>
            <a:r>
              <a:rPr lang="en-US" dirty="0"/>
              <a:t>prompted for a password, type </a:t>
            </a:r>
            <a:r>
              <a:rPr lang="en-US" dirty="0" smtClean="0"/>
              <a:t/>
            </a:r>
            <a:br>
              <a:rPr lang="en-US" dirty="0" smtClean="0"/>
            </a:br>
            <a:r>
              <a:rPr lang="en-US" b="1" dirty="0" smtClean="0"/>
              <a:t>Pa</a:t>
            </a:r>
            <a:r>
              <a:rPr lang="en-US" b="1" dirty="0"/>
              <a:t>$$w0rd</a:t>
            </a:r>
            <a:r>
              <a:rPr lang="en-US" dirty="0"/>
              <a:t> and press </a:t>
            </a:r>
            <a:r>
              <a:rPr lang="en-US" b="1" dirty="0"/>
              <a:t>Enter</a:t>
            </a:r>
            <a:r>
              <a:rPr lang="en-US" dirty="0"/>
              <a:t>.</a:t>
            </a:r>
          </a:p>
          <a:p>
            <a:pPr marL="514350" indent="-514350">
              <a:buFont typeface="+mj-lt"/>
              <a:buAutoNum type="arabicPeriod" startAt="5"/>
            </a:pPr>
            <a:r>
              <a:rPr lang="en-US" dirty="0" smtClean="0"/>
              <a:t>On </a:t>
            </a:r>
            <a:r>
              <a:rPr lang="en-US" dirty="0"/>
              <a:t>the target server, using Server Manager, </a:t>
            </a:r>
            <a:r>
              <a:rPr lang="en-US" dirty="0" smtClean="0"/>
              <a:t>click </a:t>
            </a:r>
            <a:r>
              <a:rPr lang="en-US" b="1" dirty="0" smtClean="0"/>
              <a:t>Tools</a:t>
            </a:r>
            <a:r>
              <a:rPr lang="en-US" dirty="0" smtClean="0"/>
              <a:t> &gt; </a:t>
            </a:r>
            <a:r>
              <a:rPr lang="en-US" b="1" dirty="0" smtClean="0"/>
              <a:t>Services</a:t>
            </a:r>
            <a:r>
              <a:rPr lang="en-US" dirty="0"/>
              <a:t>.</a:t>
            </a:r>
          </a:p>
        </p:txBody>
      </p:sp>
    </p:spTree>
    <p:extLst>
      <p:ext uri="{BB962C8B-B14F-4D97-AF65-F5344CB8AC3E}">
        <p14:creationId xmlns:p14="http://schemas.microsoft.com/office/powerpoint/2010/main" val="49206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Windows </a:t>
            </a:r>
            <a:r>
              <a:rPr lang="en-US" dirty="0">
                <a:effectLst/>
              </a:rPr>
              <a:t>Server 2016 </a:t>
            </a:r>
            <a:r>
              <a:rPr lang="en-US" dirty="0" smtClean="0">
                <a:effectLst/>
              </a:rPr>
              <a:t>Editions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a:t>
            </a:fld>
            <a:endParaRPr lang="en-US" dirty="0"/>
          </a:p>
        </p:txBody>
      </p:sp>
      <p:sp>
        <p:nvSpPr>
          <p:cNvPr id="3" name="Content Placeholder 2"/>
          <p:cNvSpPr>
            <a:spLocks noGrp="1"/>
          </p:cNvSpPr>
          <p:nvPr>
            <p:ph idx="1"/>
          </p:nvPr>
        </p:nvSpPr>
        <p:spPr/>
        <p:txBody>
          <a:bodyPr>
            <a:normAutofit fontScale="92500" lnSpcReduction="10000"/>
          </a:bodyPr>
          <a:lstStyle/>
          <a:p>
            <a:pPr lvl="0"/>
            <a:r>
              <a:rPr lang="en-US" b="1" i="1" dirty="0"/>
              <a:t>Windows Server 2016 Datacenter edition</a:t>
            </a:r>
            <a:r>
              <a:rPr lang="en-US" dirty="0"/>
              <a:t>: </a:t>
            </a:r>
            <a:r>
              <a:rPr lang="en-US" dirty="0" smtClean="0"/>
              <a:t>Ideal </a:t>
            </a:r>
            <a:r>
              <a:rPr lang="en-US" dirty="0"/>
              <a:t>for highly virtualized infrastructures, including private cloud and hybrid cloud environments. </a:t>
            </a:r>
            <a:r>
              <a:rPr lang="en-US" dirty="0" smtClean="0"/>
              <a:t>Provides </a:t>
            </a:r>
            <a:r>
              <a:rPr lang="en-US" dirty="0"/>
              <a:t>all of the roles and features available for the Windows Server 2016 operating system and it supports up to 64 processor sockets, up to 640 processor cores, and up to 4 TB of </a:t>
            </a:r>
            <a:r>
              <a:rPr lang="en-US" dirty="0" smtClean="0"/>
              <a:t>RAM. Also includes </a:t>
            </a:r>
            <a:r>
              <a:rPr lang="en-US" dirty="0"/>
              <a:t>new features such as Storage Spaces Direct and Storage Replica, along with new Shielded Virtual Machines and features for software-defined data center scenarios. Licensing is processor core based</a:t>
            </a:r>
            <a:r>
              <a:rPr lang="en-US" dirty="0" smtClean="0"/>
              <a:t>.</a:t>
            </a:r>
            <a:endParaRPr lang="en-US" dirty="0"/>
          </a:p>
        </p:txBody>
      </p:sp>
    </p:spTree>
    <p:extLst>
      <p:ext uri="{BB962C8B-B14F-4D97-AF65-F5344CB8AC3E}">
        <p14:creationId xmlns:p14="http://schemas.microsoft.com/office/powerpoint/2010/main" val="204030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Use </a:t>
            </a:r>
            <a:r>
              <a:rPr lang="en-US" dirty="0" smtClean="0">
                <a:effectLst/>
              </a:rPr>
              <a:t>Windows Server </a:t>
            </a:r>
            <a:r>
              <a:rPr lang="en-US" dirty="0">
                <a:effectLst/>
              </a:rPr>
              <a:t>Migration Tools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60</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pPr marL="514350" indent="-514350">
              <a:buFont typeface="+mj-lt"/>
              <a:buAutoNum type="arabicPeriod" startAt="7"/>
            </a:pPr>
            <a:r>
              <a:rPr lang="en-US" dirty="0"/>
              <a:t>Right-click the </a:t>
            </a:r>
            <a:r>
              <a:rPr lang="en-US" b="1" dirty="0"/>
              <a:t>DHCP Server</a:t>
            </a:r>
            <a:r>
              <a:rPr lang="en-US" dirty="0"/>
              <a:t> and choose </a:t>
            </a:r>
            <a:r>
              <a:rPr lang="en-US" b="1" dirty="0"/>
              <a:t>Stop</a:t>
            </a:r>
            <a:r>
              <a:rPr lang="en-US" dirty="0"/>
              <a:t>.</a:t>
            </a:r>
          </a:p>
          <a:p>
            <a:pPr marL="514350" indent="-514350">
              <a:buFont typeface="+mj-lt"/>
              <a:buAutoNum type="arabicPeriod" startAt="7"/>
            </a:pPr>
            <a:r>
              <a:rPr lang="en-US" dirty="0" smtClean="0"/>
              <a:t>On </a:t>
            </a:r>
            <a:r>
              <a:rPr lang="en-US" dirty="0"/>
              <a:t>the target server, using Server Manager, </a:t>
            </a:r>
            <a:r>
              <a:rPr lang="en-US" dirty="0" smtClean="0"/>
              <a:t>click </a:t>
            </a:r>
            <a:r>
              <a:rPr lang="en-US" b="1" dirty="0" smtClean="0"/>
              <a:t>Tools</a:t>
            </a:r>
            <a:r>
              <a:rPr lang="en-US" dirty="0" smtClean="0"/>
              <a:t> &gt; </a:t>
            </a:r>
            <a:r>
              <a:rPr lang="en-US" b="1" dirty="0" smtClean="0"/>
              <a:t>Windows </a:t>
            </a:r>
            <a:r>
              <a:rPr lang="en-US" b="1" dirty="0"/>
              <a:t>Server Migration Tools &gt; Windows Server Migration Tools</a:t>
            </a:r>
            <a:r>
              <a:rPr lang="en-US" dirty="0" smtClean="0"/>
              <a:t>.</a:t>
            </a:r>
          </a:p>
          <a:p>
            <a:pPr marL="514350" indent="-514350">
              <a:buFont typeface="+mj-lt"/>
              <a:buAutoNum type="arabicPeriod" startAt="9"/>
            </a:pPr>
            <a:r>
              <a:rPr lang="en-US" dirty="0"/>
              <a:t>E</a:t>
            </a:r>
            <a:r>
              <a:rPr lang="en-US" dirty="0" smtClean="0"/>
              <a:t>xecute </a:t>
            </a:r>
            <a:r>
              <a:rPr lang="en-US" dirty="0"/>
              <a:t>the following command:</a:t>
            </a:r>
          </a:p>
          <a:p>
            <a:pPr marL="0" indent="0">
              <a:buNone/>
            </a:pPr>
            <a:r>
              <a:rPr lang="en-US" dirty="0"/>
              <a:t>	</a:t>
            </a:r>
            <a:r>
              <a:rPr lang="en-US" sz="2200" b="1" dirty="0"/>
              <a:t>Import-</a:t>
            </a:r>
            <a:r>
              <a:rPr lang="en-US" sz="2200" b="1" dirty="0" err="1"/>
              <a:t>SmigServerSetting</a:t>
            </a:r>
            <a:r>
              <a:rPr lang="en-US" sz="2200" b="1" dirty="0"/>
              <a:t> -</a:t>
            </a:r>
            <a:r>
              <a:rPr lang="en-US" sz="2200" b="1" dirty="0" err="1"/>
              <a:t>featureID</a:t>
            </a:r>
            <a:r>
              <a:rPr lang="en-US" sz="2200" b="1" dirty="0"/>
              <a:t> DHCP -User All -Group -</a:t>
            </a:r>
            <a:r>
              <a:rPr lang="en-US" sz="2200" b="1" dirty="0" err="1"/>
              <a:t>IPConfig</a:t>
            </a:r>
            <a:r>
              <a:rPr lang="en-US" sz="2200" b="1" dirty="0"/>
              <a:t> –</a:t>
            </a:r>
            <a:r>
              <a:rPr lang="en-US" sz="2200" b="1" dirty="0" err="1"/>
              <a:t>SourcePhysicalAddress</a:t>
            </a:r>
            <a:r>
              <a:rPr lang="en-US" sz="2200" b="1" dirty="0"/>
              <a:t> “00-15-5D-01-32-24” –</a:t>
            </a:r>
            <a:r>
              <a:rPr lang="en-US" sz="2200" b="1" dirty="0" err="1"/>
              <a:t>TargetPhysicalAddress</a:t>
            </a:r>
            <a:r>
              <a:rPr lang="en-US" sz="2200" b="1" dirty="0"/>
              <a:t> “00-15-5D-01-32-1F” –path \\rwdc01\software -</a:t>
            </a:r>
            <a:r>
              <a:rPr lang="en-US" sz="2200" b="1" dirty="0" smtClean="0"/>
              <a:t>Verbose</a:t>
            </a:r>
          </a:p>
          <a:p>
            <a:pPr marL="514350" indent="-514350">
              <a:buFont typeface="+mj-lt"/>
              <a:buAutoNum type="arabicPeriod" startAt="10"/>
            </a:pPr>
            <a:r>
              <a:rPr lang="en-US" dirty="0"/>
              <a:t>Back on the Services console, right-click the </a:t>
            </a:r>
            <a:r>
              <a:rPr lang="en-US" b="1" dirty="0"/>
              <a:t>DHCP Server</a:t>
            </a:r>
            <a:r>
              <a:rPr lang="en-US" dirty="0"/>
              <a:t> service and choose </a:t>
            </a:r>
            <a:r>
              <a:rPr lang="en-US" b="1" dirty="0"/>
              <a:t>Start</a:t>
            </a:r>
            <a:r>
              <a:rPr lang="en-US" dirty="0"/>
              <a:t>. </a:t>
            </a:r>
          </a:p>
          <a:p>
            <a:pPr marL="514350" indent="-514350">
              <a:buFont typeface="+mj-lt"/>
              <a:buAutoNum type="arabicPeriod" startAt="10"/>
            </a:pPr>
            <a:endParaRPr lang="en-US" dirty="0"/>
          </a:p>
        </p:txBody>
      </p:sp>
    </p:spTree>
    <p:extLst>
      <p:ext uri="{BB962C8B-B14F-4D97-AF65-F5344CB8AC3E}">
        <p14:creationId xmlns:p14="http://schemas.microsoft.com/office/powerpoint/2010/main" val="1510195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Activating </a:t>
            </a:r>
            <a:r>
              <a:rPr lang="en-US" dirty="0" smtClean="0">
                <a:effectLst/>
              </a:rPr>
              <a:t>Windows </a:t>
            </a:r>
            <a:r>
              <a:rPr lang="en-US" dirty="0">
                <a:effectLst/>
              </a:rPr>
              <a:t>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61</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r>
              <a:rPr lang="en-US" b="1" i="1" dirty="0"/>
              <a:t>Activation</a:t>
            </a:r>
            <a:r>
              <a:rPr lang="en-US" dirty="0"/>
              <a:t> helps verify that your copy of Windows is genuine and that it has not been used on more computers than the Microsoft Software Terms allow. </a:t>
            </a:r>
            <a:endParaRPr lang="en-US" dirty="0" smtClean="0"/>
          </a:p>
          <a:p>
            <a:r>
              <a:rPr lang="en-US" dirty="0" smtClean="0"/>
              <a:t>Windows </a:t>
            </a:r>
            <a:r>
              <a:rPr lang="en-US" dirty="0"/>
              <a:t>Server 2016 requires product activation, which validates each Windows Server 2016 license through an online activation service at Microsoft by phone, through KMS, or through Active Directory Domain Services, in order to be fully functional. </a:t>
            </a:r>
            <a:endParaRPr lang="en-US" dirty="0" smtClean="0"/>
          </a:p>
          <a:p>
            <a:r>
              <a:rPr lang="en-US" dirty="0" smtClean="0"/>
              <a:t>During </a:t>
            </a:r>
            <a:r>
              <a:rPr lang="en-US" dirty="0"/>
              <a:t>the activation step, you install the proper license key for Windows. </a:t>
            </a:r>
          </a:p>
        </p:txBody>
      </p:sp>
    </p:spTree>
    <p:extLst>
      <p:ext uri="{BB962C8B-B14F-4D97-AF65-F5344CB8AC3E}">
        <p14:creationId xmlns:p14="http://schemas.microsoft.com/office/powerpoint/2010/main" val="4131000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Implementing Volume Activation Using </a:t>
            </a:r>
            <a:r>
              <a:rPr lang="en-US" dirty="0" smtClean="0">
                <a:effectLst/>
              </a:rPr>
              <a:t>KMS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62</a:t>
            </a:fld>
            <a:endParaRPr lang="en-US" dirty="0"/>
          </a:p>
        </p:txBody>
      </p:sp>
      <p:sp>
        <p:nvSpPr>
          <p:cNvPr id="6" name="Content Placeholder 5"/>
          <p:cNvSpPr>
            <a:spLocks noGrp="1"/>
          </p:cNvSpPr>
          <p:nvPr>
            <p:ph idx="1"/>
          </p:nvPr>
        </p:nvSpPr>
        <p:spPr>
          <a:xfrm>
            <a:off x="457200" y="1871579"/>
            <a:ext cx="8229600" cy="4254584"/>
          </a:xfrm>
        </p:spPr>
        <p:txBody>
          <a:bodyPr>
            <a:normAutofit fontScale="85000" lnSpcReduction="20000"/>
          </a:bodyPr>
          <a:lstStyle/>
          <a:p>
            <a:r>
              <a:rPr lang="en-US" b="1" i="1" dirty="0"/>
              <a:t>Key Management Service (KMS)</a:t>
            </a:r>
            <a:r>
              <a:rPr lang="en-US" dirty="0"/>
              <a:t> is a service that activates Volume License versions of Windows Vista and later as well as Office 2010 and later. </a:t>
            </a:r>
            <a:endParaRPr lang="en-US" dirty="0" smtClean="0"/>
          </a:p>
          <a:p>
            <a:r>
              <a:rPr lang="en-US" dirty="0" smtClean="0"/>
              <a:t>To </a:t>
            </a:r>
            <a:r>
              <a:rPr lang="en-US" dirty="0"/>
              <a:t>activate operating systems, you need at least 25 client operating systems or 5 server operating systems. </a:t>
            </a:r>
            <a:endParaRPr lang="en-US" dirty="0" smtClean="0"/>
          </a:p>
          <a:p>
            <a:r>
              <a:rPr lang="en-US" dirty="0" smtClean="0"/>
              <a:t>When </a:t>
            </a:r>
            <a:r>
              <a:rPr lang="en-US" dirty="0"/>
              <a:t>you use Volume Activation Services, each activated computer must contact the KMS server periodically to renew its activation status. </a:t>
            </a:r>
            <a:endParaRPr lang="en-US" dirty="0" smtClean="0"/>
          </a:p>
          <a:p>
            <a:r>
              <a:rPr lang="en-US" dirty="0" smtClean="0"/>
              <a:t>Activation </a:t>
            </a:r>
            <a:r>
              <a:rPr lang="en-US" dirty="0"/>
              <a:t>lasts for 180 days and attempts to renew with the KMS host every 7 days by default. The KMS host is found by referencing an SRV record in DNS. </a:t>
            </a:r>
          </a:p>
        </p:txBody>
      </p:sp>
    </p:spTree>
    <p:extLst>
      <p:ext uri="{BB962C8B-B14F-4D97-AF65-F5344CB8AC3E}">
        <p14:creationId xmlns:p14="http://schemas.microsoft.com/office/powerpoint/2010/main" val="1964302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and Configure a </a:t>
            </a:r>
            <a:r>
              <a:rPr lang="en-US" dirty="0" smtClean="0">
                <a:effectLst/>
              </a:rPr>
              <a:t>KMS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63</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pPr marL="0" indent="0">
              <a:buNone/>
            </a:pPr>
            <a:r>
              <a:rPr lang="en-US" b="1" dirty="0"/>
              <a:t>GET READY.</a:t>
            </a:r>
            <a:r>
              <a:rPr lang="en-US" dirty="0"/>
              <a:t> On a server running Windows Server 2016, to install and configure a Key Management Service (KMS), perform the following steps.</a:t>
            </a:r>
          </a:p>
          <a:p>
            <a:pPr marL="514350" lvl="0" indent="-514350">
              <a:buFont typeface="+mj-lt"/>
              <a:buAutoNum type="arabicPeriod"/>
            </a:pPr>
            <a:r>
              <a:rPr lang="en-US" dirty="0"/>
              <a:t>Log on to </a:t>
            </a:r>
            <a:r>
              <a:rPr lang="en-US" dirty="0" err="1" smtClean="0"/>
              <a:t>LO</a:t>
            </a:r>
            <a:r>
              <a:rPr lang="en-US" dirty="0" err="1"/>
              <a:t>password</a:t>
            </a:r>
            <a:r>
              <a:rPr lang="en-US" dirty="0"/>
              <a:t> of </a:t>
            </a:r>
            <a:r>
              <a:rPr lang="en-US" b="1" dirty="0"/>
              <a:t>Pa$$Word</a:t>
            </a:r>
            <a:r>
              <a:rPr lang="en-US" dirty="0"/>
              <a:t>. If Server Manager does not open, click </a:t>
            </a:r>
            <a:r>
              <a:rPr lang="en-US" b="1" dirty="0"/>
              <a:t>Start</a:t>
            </a:r>
            <a:r>
              <a:rPr lang="en-US" dirty="0"/>
              <a:t> and click </a:t>
            </a:r>
            <a:r>
              <a:rPr lang="en-US" b="1" dirty="0"/>
              <a:t>Server Manager</a:t>
            </a:r>
            <a:r>
              <a:rPr lang="en-US" dirty="0"/>
              <a:t>.</a:t>
            </a:r>
          </a:p>
          <a:p>
            <a:pPr marL="514350" lvl="0" indent="-514350">
              <a:buFont typeface="+mj-lt"/>
              <a:buAutoNum type="arabicPeriod"/>
            </a:pPr>
            <a:r>
              <a:rPr lang="en-US" dirty="0"/>
              <a:t>When Server Manager opens, open the </a:t>
            </a:r>
            <a:r>
              <a:rPr lang="en-US" b="1" dirty="0"/>
              <a:t>Manage</a:t>
            </a:r>
            <a:r>
              <a:rPr lang="en-US" dirty="0"/>
              <a:t> menu and click </a:t>
            </a:r>
            <a:r>
              <a:rPr lang="en-US" b="1" dirty="0"/>
              <a:t>Add Roles and Features</a:t>
            </a:r>
            <a:r>
              <a:rPr lang="en-US" dirty="0"/>
              <a:t>.</a:t>
            </a:r>
          </a:p>
          <a:p>
            <a:pPr marL="514350" lvl="0" indent="-514350">
              <a:buFont typeface="+mj-lt"/>
              <a:buAutoNum type="arabicPeriod"/>
            </a:pPr>
            <a:r>
              <a:rPr lang="en-US" dirty="0"/>
              <a:t>When the Add Roles and Features Wizard opens, on the Before You </a:t>
            </a:r>
            <a:r>
              <a:rPr lang="en-US" dirty="0" smtClean="0"/>
              <a:t>N</a:t>
            </a:r>
            <a:r>
              <a:rPr lang="en-US" dirty="0"/>
              <a:t>-SVR1 as </a:t>
            </a:r>
            <a:r>
              <a:rPr lang="en-US" b="1" dirty="0" err="1"/>
              <a:t>Adatum</a:t>
            </a:r>
            <a:r>
              <a:rPr lang="en-US" b="1" dirty="0"/>
              <a:t>\administrator</a:t>
            </a:r>
            <a:r>
              <a:rPr lang="en-US" dirty="0"/>
              <a:t> with the </a:t>
            </a:r>
            <a:r>
              <a:rPr lang="en-US" dirty="0" smtClean="0"/>
              <a:t>Begin </a:t>
            </a:r>
            <a:r>
              <a:rPr lang="en-US" dirty="0"/>
              <a:t>page, click </a:t>
            </a:r>
            <a:r>
              <a:rPr lang="en-US" b="1" dirty="0"/>
              <a:t>Next</a:t>
            </a:r>
            <a:r>
              <a:rPr lang="en-US" dirty="0"/>
              <a:t>.</a:t>
            </a:r>
          </a:p>
        </p:txBody>
      </p:sp>
    </p:spTree>
    <p:extLst>
      <p:ext uri="{BB962C8B-B14F-4D97-AF65-F5344CB8AC3E}">
        <p14:creationId xmlns:p14="http://schemas.microsoft.com/office/powerpoint/2010/main" val="28720741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and Configure a </a:t>
            </a:r>
            <a:r>
              <a:rPr lang="en-US" dirty="0" smtClean="0">
                <a:effectLst/>
              </a:rPr>
              <a:t>KMS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64</a:t>
            </a:fld>
            <a:endParaRPr lang="en-US" dirty="0"/>
          </a:p>
        </p:txBody>
      </p:sp>
      <p:sp>
        <p:nvSpPr>
          <p:cNvPr id="6" name="Content Placeholder 5"/>
          <p:cNvSpPr>
            <a:spLocks noGrp="1"/>
          </p:cNvSpPr>
          <p:nvPr>
            <p:ph idx="1"/>
          </p:nvPr>
        </p:nvSpPr>
        <p:spPr>
          <a:xfrm>
            <a:off x="457200" y="1871579"/>
            <a:ext cx="8229600" cy="4254584"/>
          </a:xfrm>
        </p:spPr>
        <p:txBody>
          <a:bodyPr>
            <a:normAutofit lnSpcReduction="10000"/>
          </a:bodyPr>
          <a:lstStyle/>
          <a:p>
            <a:pPr marL="514350" lvl="0" indent="-514350">
              <a:buFont typeface="+mj-lt"/>
              <a:buAutoNum type="arabicPeriod" startAt="5"/>
            </a:pPr>
            <a:r>
              <a:rPr lang="en-US" dirty="0"/>
              <a:t>On the Server Selection page, click </a:t>
            </a:r>
            <a:r>
              <a:rPr lang="en-US" b="1" dirty="0"/>
              <a:t>Next</a:t>
            </a:r>
            <a:r>
              <a:rPr lang="en-US" dirty="0"/>
              <a:t>.</a:t>
            </a:r>
          </a:p>
          <a:p>
            <a:pPr marL="514350" lvl="0" indent="-514350">
              <a:buFont typeface="+mj-lt"/>
              <a:buAutoNum type="arabicPeriod" startAt="5"/>
            </a:pPr>
            <a:r>
              <a:rPr lang="en-US" dirty="0"/>
              <a:t>On the Server Roles page, select the </a:t>
            </a:r>
            <a:r>
              <a:rPr lang="en-US" b="1" dirty="0"/>
              <a:t>Volume Activation Services</a:t>
            </a:r>
            <a:r>
              <a:rPr lang="en-US" dirty="0"/>
              <a:t> option. When you are prompted to add additional features, click </a:t>
            </a:r>
            <a:r>
              <a:rPr lang="en-US" b="1" dirty="0"/>
              <a:t>Add Features</a:t>
            </a:r>
            <a:r>
              <a:rPr lang="en-US" dirty="0"/>
              <a:t>. Click </a:t>
            </a:r>
            <a:r>
              <a:rPr lang="en-US" b="1" dirty="0"/>
              <a:t>Next</a:t>
            </a:r>
            <a:r>
              <a:rPr lang="en-US" dirty="0"/>
              <a:t>.</a:t>
            </a:r>
          </a:p>
          <a:p>
            <a:pPr marL="514350" lvl="0" indent="-514350">
              <a:buFont typeface="+mj-lt"/>
              <a:buAutoNum type="arabicPeriod" startAt="5"/>
            </a:pPr>
            <a:r>
              <a:rPr lang="en-US" dirty="0"/>
              <a:t>On the Features page, click </a:t>
            </a:r>
            <a:r>
              <a:rPr lang="en-US" b="1" dirty="0"/>
              <a:t>Next</a:t>
            </a:r>
            <a:r>
              <a:rPr lang="en-US" dirty="0"/>
              <a:t>.</a:t>
            </a:r>
          </a:p>
          <a:p>
            <a:pPr marL="514350" lvl="0" indent="-514350">
              <a:buFont typeface="+mj-lt"/>
              <a:buAutoNum type="arabicPeriod" startAt="5"/>
            </a:pPr>
            <a:r>
              <a:rPr lang="en-US" dirty="0"/>
              <a:t>On the Volume Activation Services page, click </a:t>
            </a:r>
            <a:r>
              <a:rPr lang="en-US" b="1" dirty="0"/>
              <a:t>Next</a:t>
            </a:r>
            <a:r>
              <a:rPr lang="en-US" dirty="0"/>
              <a:t>. </a:t>
            </a:r>
          </a:p>
          <a:p>
            <a:pPr marL="514350" lvl="0" indent="-514350">
              <a:buFont typeface="+mj-lt"/>
              <a:buAutoNum type="arabicPeriod" startAt="5"/>
            </a:pPr>
            <a:r>
              <a:rPr lang="en-US" dirty="0"/>
              <a:t>On the Confirmation page, click </a:t>
            </a:r>
            <a:r>
              <a:rPr lang="en-US" b="1" dirty="0"/>
              <a:t>Install</a:t>
            </a:r>
            <a:r>
              <a:rPr lang="en-US" dirty="0"/>
              <a:t>.</a:t>
            </a:r>
          </a:p>
        </p:txBody>
      </p:sp>
    </p:spTree>
    <p:extLst>
      <p:ext uri="{BB962C8B-B14F-4D97-AF65-F5344CB8AC3E}">
        <p14:creationId xmlns:p14="http://schemas.microsoft.com/office/powerpoint/2010/main" val="1124563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and Configure a </a:t>
            </a:r>
            <a:r>
              <a:rPr lang="en-US" dirty="0" smtClean="0">
                <a:effectLst/>
              </a:rPr>
              <a:t>KMS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65</a:t>
            </a:fld>
            <a:endParaRPr lang="en-US" dirty="0"/>
          </a:p>
        </p:txBody>
      </p:sp>
      <p:sp>
        <p:nvSpPr>
          <p:cNvPr id="6" name="Content Placeholder 5"/>
          <p:cNvSpPr>
            <a:spLocks noGrp="1"/>
          </p:cNvSpPr>
          <p:nvPr>
            <p:ph idx="1"/>
          </p:nvPr>
        </p:nvSpPr>
        <p:spPr>
          <a:xfrm>
            <a:off x="457200" y="1871579"/>
            <a:ext cx="8229600" cy="4254584"/>
          </a:xfrm>
        </p:spPr>
        <p:txBody>
          <a:bodyPr>
            <a:normAutofit/>
          </a:bodyPr>
          <a:lstStyle/>
          <a:p>
            <a:pPr marL="514350" lvl="0" indent="-514350">
              <a:buFont typeface="+mj-lt"/>
              <a:buAutoNum type="arabicPeriod" startAt="10"/>
            </a:pPr>
            <a:r>
              <a:rPr lang="en-US" dirty="0"/>
              <a:t>When the Volume Activation Tool is installed, click </a:t>
            </a:r>
            <a:r>
              <a:rPr lang="en-US" b="1" dirty="0"/>
              <a:t>Close</a:t>
            </a:r>
            <a:r>
              <a:rPr lang="en-US" dirty="0"/>
              <a:t>.</a:t>
            </a:r>
          </a:p>
          <a:p>
            <a:pPr marL="514350" lvl="0" indent="-514350">
              <a:buFont typeface="+mj-lt"/>
              <a:buAutoNum type="arabicPeriod" startAt="10"/>
            </a:pPr>
            <a:r>
              <a:rPr lang="en-US" dirty="0"/>
              <a:t>In Server Manager, click </a:t>
            </a:r>
            <a:r>
              <a:rPr lang="en-US" b="1" dirty="0" smtClean="0"/>
              <a:t>Tools</a:t>
            </a:r>
            <a:r>
              <a:rPr lang="en-US" dirty="0" smtClean="0"/>
              <a:t> &gt; </a:t>
            </a:r>
            <a:r>
              <a:rPr lang="en-US" b="1" dirty="0"/>
              <a:t>Volume Activation Tools</a:t>
            </a:r>
            <a:r>
              <a:rPr lang="en-US" dirty="0"/>
              <a:t>.</a:t>
            </a:r>
          </a:p>
          <a:p>
            <a:pPr marL="514350" lvl="0" indent="-514350">
              <a:buFont typeface="+mj-lt"/>
              <a:buAutoNum type="arabicPeriod" startAt="10"/>
            </a:pPr>
            <a:r>
              <a:rPr lang="en-US" dirty="0" smtClean="0"/>
              <a:t>In the </a:t>
            </a:r>
            <a:r>
              <a:rPr lang="en-US" dirty="0"/>
              <a:t>Volume Activation Tools </a:t>
            </a:r>
            <a:r>
              <a:rPr lang="en-US" dirty="0" smtClean="0"/>
              <a:t>Wizard, </a:t>
            </a:r>
            <a:r>
              <a:rPr lang="en-US" dirty="0"/>
              <a:t>on the Introduction page, click </a:t>
            </a:r>
            <a:r>
              <a:rPr lang="en-US" b="1" dirty="0"/>
              <a:t>Next</a:t>
            </a:r>
            <a:r>
              <a:rPr lang="en-US" dirty="0"/>
              <a:t>.</a:t>
            </a:r>
          </a:p>
          <a:p>
            <a:pPr marL="514350" lvl="0" indent="-514350">
              <a:buFont typeface="+mj-lt"/>
              <a:buAutoNum type="arabicPeriod" startAt="10"/>
            </a:pPr>
            <a:r>
              <a:rPr lang="en-US" dirty="0"/>
              <a:t>On the Select Volume Activation Method page </a:t>
            </a:r>
            <a:r>
              <a:rPr lang="en-US" dirty="0" smtClean="0"/>
              <a:t>(see next slide)</a:t>
            </a:r>
            <a:r>
              <a:rPr lang="en-US" dirty="0"/>
              <a:t>, select the </a:t>
            </a:r>
            <a:r>
              <a:rPr lang="en-US" b="1" dirty="0"/>
              <a:t>Key Management Service (KMS)</a:t>
            </a:r>
            <a:r>
              <a:rPr lang="en-US" dirty="0"/>
              <a:t> option.</a:t>
            </a:r>
          </a:p>
        </p:txBody>
      </p:sp>
    </p:spTree>
    <p:extLst>
      <p:ext uri="{BB962C8B-B14F-4D97-AF65-F5344CB8AC3E}">
        <p14:creationId xmlns:p14="http://schemas.microsoft.com/office/powerpoint/2010/main" val="144832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and Configure a </a:t>
            </a:r>
            <a:r>
              <a:rPr lang="en-US" dirty="0" smtClean="0">
                <a:effectLst/>
              </a:rPr>
              <a:t>KMS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66</a:t>
            </a:fld>
            <a:endParaRPr lang="en-US" dirty="0"/>
          </a:p>
        </p:txBody>
      </p:sp>
      <p:pic>
        <p:nvPicPr>
          <p:cNvPr id="3" name="Content Placeholder 2" descr="F0213.jpg"/>
          <p:cNvPicPr>
            <a:picLocks noGrp="1" noChangeAspect="1"/>
          </p:cNvPicPr>
          <p:nvPr>
            <p:ph idx="1"/>
          </p:nvPr>
        </p:nvPicPr>
        <p:blipFill>
          <a:blip r:embed="rId3">
            <a:extLst>
              <a:ext uri="{28A0092B-C50C-407E-A947-70E740481C1C}">
                <a14:useLocalDpi xmlns:a14="http://schemas.microsoft.com/office/drawing/2010/main" val="0"/>
              </a:ext>
            </a:extLst>
          </a:blip>
          <a:srcRect t="14327" b="14327"/>
          <a:stretch>
            <a:fillRect/>
          </a:stretch>
        </p:blipFill>
        <p:spPr>
          <a:xfrm>
            <a:off x="457200" y="1871663"/>
            <a:ext cx="8229600" cy="4254500"/>
          </a:xfrm>
        </p:spPr>
      </p:pic>
    </p:spTree>
    <p:extLst>
      <p:ext uri="{BB962C8B-B14F-4D97-AF65-F5344CB8AC3E}">
        <p14:creationId xmlns:p14="http://schemas.microsoft.com/office/powerpoint/2010/main" val="1299901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and Configure a </a:t>
            </a:r>
            <a:r>
              <a:rPr lang="en-US" dirty="0" smtClean="0">
                <a:effectLst/>
              </a:rPr>
              <a:t>KMS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67</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pPr marL="514350" lvl="0" indent="-514350">
              <a:buFont typeface="+mj-lt"/>
              <a:buAutoNum type="arabicPeriod" startAt="14"/>
            </a:pPr>
            <a:r>
              <a:rPr lang="en-US" dirty="0"/>
              <a:t>I</a:t>
            </a:r>
            <a:r>
              <a:rPr lang="en-US" dirty="0" smtClean="0"/>
              <a:t>n </a:t>
            </a:r>
            <a:r>
              <a:rPr lang="en-US" dirty="0"/>
              <a:t>the Key Management Service (KMS) text box, type </a:t>
            </a:r>
            <a:r>
              <a:rPr lang="en-US" b="1" dirty="0"/>
              <a:t>LON-SVR1</a:t>
            </a:r>
            <a:r>
              <a:rPr lang="en-US" dirty="0"/>
              <a:t>. Click </a:t>
            </a:r>
            <a:r>
              <a:rPr lang="en-US" b="1" dirty="0"/>
              <a:t>Next</a:t>
            </a:r>
            <a:r>
              <a:rPr lang="en-US" dirty="0"/>
              <a:t>.</a:t>
            </a:r>
          </a:p>
          <a:p>
            <a:pPr marL="514350" lvl="0" indent="-514350">
              <a:buFont typeface="+mj-lt"/>
              <a:buAutoNum type="arabicPeriod" startAt="14"/>
            </a:pPr>
            <a:r>
              <a:rPr lang="en-US" dirty="0"/>
              <a:t>On the Manage KMS Host page, in the Install your KMS host key text box, type your key. Click </a:t>
            </a:r>
            <a:r>
              <a:rPr lang="en-US" b="1" dirty="0"/>
              <a:t>Commit</a:t>
            </a:r>
            <a:r>
              <a:rPr lang="en-US" dirty="0"/>
              <a:t>.</a:t>
            </a:r>
          </a:p>
          <a:p>
            <a:pPr marL="514350" lvl="0" indent="-514350">
              <a:buFont typeface="+mj-lt"/>
              <a:buAutoNum type="arabicPeriod" startAt="14"/>
            </a:pPr>
            <a:r>
              <a:rPr lang="en-US" dirty="0"/>
              <a:t>On the Product Key Management page, the Activate Product option is already selected. Click </a:t>
            </a:r>
            <a:r>
              <a:rPr lang="en-US" b="1" dirty="0"/>
              <a:t>Next</a:t>
            </a:r>
            <a:r>
              <a:rPr lang="en-US" dirty="0"/>
              <a:t>.</a:t>
            </a:r>
          </a:p>
          <a:p>
            <a:pPr marL="514350" lvl="0" indent="-514350">
              <a:buFont typeface="+mj-lt"/>
              <a:buAutoNum type="arabicPeriod" startAt="14"/>
            </a:pPr>
            <a:r>
              <a:rPr lang="en-US" dirty="0"/>
              <a:t>On the Activate Product page, the Activate online option is already selected. Click </a:t>
            </a:r>
            <a:r>
              <a:rPr lang="en-US" b="1" dirty="0"/>
              <a:t>Commit</a:t>
            </a:r>
            <a:r>
              <a:rPr lang="en-US" dirty="0"/>
              <a:t>.</a:t>
            </a:r>
          </a:p>
          <a:p>
            <a:pPr marL="514350" lvl="0" indent="-514350">
              <a:buFont typeface="+mj-lt"/>
              <a:buAutoNum type="arabicPeriod" startAt="10"/>
            </a:pPr>
            <a:endParaRPr lang="en-US" dirty="0"/>
          </a:p>
        </p:txBody>
      </p:sp>
    </p:spTree>
    <p:extLst>
      <p:ext uri="{BB962C8B-B14F-4D97-AF65-F5344CB8AC3E}">
        <p14:creationId xmlns:p14="http://schemas.microsoft.com/office/powerpoint/2010/main" val="393567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Active Directory–Based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68</a:t>
            </a:fld>
            <a:endParaRPr lang="en-US" dirty="0"/>
          </a:p>
        </p:txBody>
      </p:sp>
      <p:sp>
        <p:nvSpPr>
          <p:cNvPr id="6" name="Content Placeholder 5"/>
          <p:cNvSpPr>
            <a:spLocks noGrp="1"/>
          </p:cNvSpPr>
          <p:nvPr>
            <p:ph idx="1"/>
          </p:nvPr>
        </p:nvSpPr>
        <p:spPr>
          <a:xfrm>
            <a:off x="457200" y="1871579"/>
            <a:ext cx="8229600" cy="4254584"/>
          </a:xfrm>
        </p:spPr>
        <p:txBody>
          <a:bodyPr>
            <a:normAutofit fontScale="85000" lnSpcReduction="20000"/>
          </a:bodyPr>
          <a:lstStyle/>
          <a:p>
            <a:r>
              <a:rPr lang="en-US" b="1" i="1" dirty="0"/>
              <a:t>Active </a:t>
            </a:r>
            <a:r>
              <a:rPr lang="en-US" b="1" i="1" dirty="0" smtClean="0"/>
              <a:t>Direc</a:t>
            </a:r>
            <a:r>
              <a:rPr lang="en-US" b="1" i="1" dirty="0"/>
              <a:t>tory–Based Activation (ADBA)</a:t>
            </a:r>
            <a:r>
              <a:rPr lang="en-US" dirty="0"/>
              <a:t> is a </a:t>
            </a:r>
            <a:r>
              <a:rPr lang="en-US" dirty="0" smtClean="0"/>
              <a:t>new feature </a:t>
            </a:r>
            <a:r>
              <a:rPr lang="en-US" dirty="0"/>
              <a:t>for Windows 8 and higher, and Windows Server 2012 and higher, which enables enterprises to activate computers when a computer is joined to the domain, as long as the computer has a </a:t>
            </a:r>
            <a:r>
              <a:rPr lang="en-US" b="1" i="1" dirty="0"/>
              <a:t>Generic Volume License Key (GVLK)</a:t>
            </a:r>
            <a:r>
              <a:rPr lang="en-US" dirty="0"/>
              <a:t> installed. </a:t>
            </a:r>
            <a:endParaRPr lang="en-US" dirty="0" smtClean="0"/>
          </a:p>
          <a:p>
            <a:r>
              <a:rPr lang="en-US" dirty="0" smtClean="0"/>
              <a:t>No </a:t>
            </a:r>
            <a:r>
              <a:rPr lang="en-US" dirty="0"/>
              <a:t>single physical computer is required to act as the activation object because it is distributed throughout the domain. </a:t>
            </a:r>
            <a:endParaRPr lang="en-US" dirty="0" smtClean="0"/>
          </a:p>
          <a:p>
            <a:r>
              <a:rPr lang="en-US" dirty="0" smtClean="0"/>
              <a:t>To </a:t>
            </a:r>
            <a:r>
              <a:rPr lang="en-US" dirty="0"/>
              <a:t>activate an ADBA forest online, you need to specify a KMS host key, and optionally specify an Active Directory–Based Activation Object display name. </a:t>
            </a:r>
          </a:p>
        </p:txBody>
      </p:sp>
    </p:spTree>
    <p:extLst>
      <p:ext uri="{BB962C8B-B14F-4D97-AF65-F5344CB8AC3E}">
        <p14:creationId xmlns:p14="http://schemas.microsoft.com/office/powerpoint/2010/main" val="2662586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Active Directory–Based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69</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pPr marL="0" indent="0">
              <a:buNone/>
            </a:pPr>
            <a:r>
              <a:rPr lang="en-US" dirty="0"/>
              <a:t>To use ADBA, you need to extend the domain to Windows Server 2012 or higher. You then:</a:t>
            </a:r>
          </a:p>
          <a:p>
            <a:pPr marL="514350" lvl="0" indent="-514350">
              <a:buFont typeface="+mj-lt"/>
              <a:buAutoNum type="arabicPeriod"/>
            </a:pPr>
            <a:r>
              <a:rPr lang="en-US" dirty="0"/>
              <a:t>Install the Volume Activation Services server role on a domain controller.</a:t>
            </a:r>
          </a:p>
          <a:p>
            <a:pPr marL="514350" lvl="0" indent="-514350">
              <a:buFont typeface="+mj-lt"/>
              <a:buAutoNum type="arabicPeriod"/>
            </a:pPr>
            <a:r>
              <a:rPr lang="en-US" dirty="0"/>
              <a:t>Add a KMS host key by using the Volume Activation Tools Wizard.</a:t>
            </a:r>
          </a:p>
          <a:p>
            <a:pPr marL="514350" lvl="0" indent="-514350">
              <a:buFont typeface="+mj-lt"/>
              <a:buAutoNum type="arabicPeriod"/>
            </a:pPr>
            <a:r>
              <a:rPr lang="en-US" dirty="0"/>
              <a:t>Microsoft verifies the KMS host key, and an activation object is created.</a:t>
            </a:r>
          </a:p>
          <a:p>
            <a:r>
              <a:rPr lang="en-US" dirty="0"/>
              <a:t>Client computers are activated by receiving the activation object from a domain controller during startup.</a:t>
            </a:r>
          </a:p>
        </p:txBody>
      </p:sp>
    </p:spTree>
    <p:extLst>
      <p:ext uri="{BB962C8B-B14F-4D97-AF65-F5344CB8AC3E}">
        <p14:creationId xmlns:p14="http://schemas.microsoft.com/office/powerpoint/2010/main" val="135914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Windows </a:t>
            </a:r>
            <a:r>
              <a:rPr lang="en-US" dirty="0">
                <a:effectLst/>
              </a:rPr>
              <a:t>Server 2016 </a:t>
            </a:r>
            <a:r>
              <a:rPr lang="en-US" dirty="0" smtClean="0">
                <a:effectLst/>
              </a:rPr>
              <a:t>Editions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a:t>
            </a:fld>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Microsoft Hyper-V Server 2016</a:t>
            </a:r>
            <a:r>
              <a:rPr lang="en-US" dirty="0"/>
              <a:t>: </a:t>
            </a:r>
            <a:r>
              <a:rPr lang="en-US" dirty="0" smtClean="0"/>
              <a:t>Acts </a:t>
            </a:r>
            <a:r>
              <a:rPr lang="en-US" dirty="0"/>
              <a:t>as a stand-alone virtualization server for virtual machines. </a:t>
            </a:r>
            <a:r>
              <a:rPr lang="en-US" dirty="0" smtClean="0"/>
              <a:t>Includes </a:t>
            </a:r>
            <a:r>
              <a:rPr lang="en-US" dirty="0"/>
              <a:t>all new features around virtualization in Windows Server 2016. Although it supports limited file server features, it does not support other Windows server roles. Although the host operating system has no licensing cost, the virtual machines must be licensed separately. </a:t>
            </a:r>
            <a:r>
              <a:rPr lang="en-US" dirty="0" smtClean="0"/>
              <a:t>Supports </a:t>
            </a:r>
            <a:r>
              <a:rPr lang="en-US" dirty="0"/>
              <a:t>up to 64 processor sockets and up to 4 TB of RAM. It supports domain joining. Different from the Standard and Datacenter editions, Hyper-V Server edition does not have a GUI, but it does have a user interface that displays a menu of configuration tasks.</a:t>
            </a:r>
          </a:p>
        </p:txBody>
      </p:sp>
    </p:spTree>
    <p:extLst>
      <p:ext uri="{BB962C8B-B14F-4D97-AF65-F5344CB8AC3E}">
        <p14:creationId xmlns:p14="http://schemas.microsoft.com/office/powerpoint/2010/main" val="3403144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effectLst/>
              </a:rPr>
              <a:t>Install and Configure Active </a:t>
            </a:r>
            <a:r>
              <a:rPr lang="en-US" sz="4800" dirty="0">
                <a:effectLst/>
              </a:rPr>
              <a:t>Directory–Based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70</a:t>
            </a:fld>
            <a:endParaRPr lang="en-US" dirty="0"/>
          </a:p>
        </p:txBody>
      </p:sp>
      <p:sp>
        <p:nvSpPr>
          <p:cNvPr id="6" name="Content Placeholder 5"/>
          <p:cNvSpPr>
            <a:spLocks noGrp="1"/>
          </p:cNvSpPr>
          <p:nvPr>
            <p:ph idx="1"/>
          </p:nvPr>
        </p:nvSpPr>
        <p:spPr>
          <a:xfrm>
            <a:off x="457200" y="1871579"/>
            <a:ext cx="8229600" cy="4254584"/>
          </a:xfrm>
        </p:spPr>
        <p:txBody>
          <a:bodyPr>
            <a:normAutofit fontScale="92500"/>
          </a:bodyPr>
          <a:lstStyle/>
          <a:p>
            <a:pPr marL="0" indent="0">
              <a:buNone/>
            </a:pPr>
            <a:r>
              <a:rPr lang="en-US" b="1" dirty="0"/>
              <a:t>GET READY.</a:t>
            </a:r>
            <a:r>
              <a:rPr lang="en-US" dirty="0"/>
              <a:t> On a server running Windows Server 2016, to install and configure the Active Directory-Based Activation, perform the following steps.</a:t>
            </a:r>
          </a:p>
          <a:p>
            <a:pPr marL="514350" lvl="0" indent="-514350">
              <a:buFont typeface="+mj-lt"/>
              <a:buAutoNum type="arabicPeriod"/>
            </a:pPr>
            <a:r>
              <a:rPr lang="en-US" dirty="0"/>
              <a:t>Log on to LON-SVR1 as </a:t>
            </a:r>
            <a:r>
              <a:rPr lang="en-US" b="1" dirty="0" err="1"/>
              <a:t>Adatum</a:t>
            </a:r>
            <a:r>
              <a:rPr lang="en-US" b="1" dirty="0"/>
              <a:t>\administrator</a:t>
            </a:r>
            <a:r>
              <a:rPr lang="en-US" dirty="0"/>
              <a:t> with the password of </a:t>
            </a:r>
            <a:r>
              <a:rPr lang="en-US" b="1" dirty="0"/>
              <a:t>Pa$$Word</a:t>
            </a:r>
            <a:r>
              <a:rPr lang="en-US" dirty="0"/>
              <a:t>.</a:t>
            </a:r>
          </a:p>
          <a:p>
            <a:pPr marL="514350" lvl="0" indent="-514350">
              <a:buFont typeface="+mj-lt"/>
              <a:buAutoNum type="arabicPeriod"/>
            </a:pPr>
            <a:r>
              <a:rPr lang="en-US" dirty="0"/>
              <a:t>In Server Manager, click </a:t>
            </a:r>
            <a:r>
              <a:rPr lang="en-US" b="1" dirty="0" smtClean="0"/>
              <a:t>Tools</a:t>
            </a:r>
            <a:r>
              <a:rPr lang="en-US" dirty="0" smtClean="0"/>
              <a:t> &gt; </a:t>
            </a:r>
            <a:r>
              <a:rPr lang="en-US" b="1" dirty="0" smtClean="0"/>
              <a:t>Volume </a:t>
            </a:r>
            <a:r>
              <a:rPr lang="en-US" b="1" dirty="0"/>
              <a:t>Activation Tools</a:t>
            </a:r>
            <a:r>
              <a:rPr lang="en-US" dirty="0"/>
              <a:t>.</a:t>
            </a:r>
          </a:p>
          <a:p>
            <a:pPr marL="514350" lvl="0" indent="-514350">
              <a:buFont typeface="+mj-lt"/>
              <a:buAutoNum type="arabicPeriod"/>
            </a:pPr>
            <a:r>
              <a:rPr lang="en-US" dirty="0" smtClean="0"/>
              <a:t>In the </a:t>
            </a:r>
            <a:r>
              <a:rPr lang="en-US" dirty="0"/>
              <a:t>Volume Activation Tools </a:t>
            </a:r>
            <a:r>
              <a:rPr lang="en-US" dirty="0" smtClean="0"/>
              <a:t>Wizard, </a:t>
            </a:r>
            <a:r>
              <a:rPr lang="en-US" dirty="0"/>
              <a:t>on the Introduction page, click </a:t>
            </a:r>
            <a:r>
              <a:rPr lang="en-US" b="1" dirty="0"/>
              <a:t>Next</a:t>
            </a:r>
            <a:r>
              <a:rPr lang="en-US" dirty="0"/>
              <a:t>.</a:t>
            </a:r>
          </a:p>
        </p:txBody>
      </p:sp>
    </p:spTree>
    <p:extLst>
      <p:ext uri="{BB962C8B-B14F-4D97-AF65-F5344CB8AC3E}">
        <p14:creationId xmlns:p14="http://schemas.microsoft.com/office/powerpoint/2010/main" val="387269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effectLst/>
              </a:rPr>
              <a:t>Install and Configure Active </a:t>
            </a:r>
            <a:r>
              <a:rPr lang="en-US" sz="4800" dirty="0">
                <a:effectLst/>
              </a:rPr>
              <a:t>Directory–Based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71</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pPr marL="514350" lvl="0" indent="-514350">
              <a:buFont typeface="+mj-lt"/>
              <a:buAutoNum type="arabicPeriod" startAt="7"/>
            </a:pPr>
            <a:r>
              <a:rPr lang="en-US" dirty="0"/>
              <a:t>On the Select Volume Activation Method page, select </a:t>
            </a:r>
            <a:r>
              <a:rPr lang="en-US" b="1" dirty="0"/>
              <a:t>Active Directory–Based Activation</a:t>
            </a:r>
            <a:r>
              <a:rPr lang="en-US" dirty="0"/>
              <a:t>. Click </a:t>
            </a:r>
            <a:r>
              <a:rPr lang="en-US" b="1" dirty="0"/>
              <a:t>Next</a:t>
            </a:r>
            <a:r>
              <a:rPr lang="en-US" dirty="0"/>
              <a:t>.</a:t>
            </a:r>
          </a:p>
          <a:p>
            <a:pPr marL="514350" lvl="0" indent="-514350">
              <a:buFont typeface="+mj-lt"/>
              <a:buAutoNum type="arabicPeriod" startAt="7"/>
            </a:pPr>
            <a:r>
              <a:rPr lang="en-US" dirty="0"/>
              <a:t>On the Manage Activation Objects page, in the Install your KMS host key text box, type in your key and click </a:t>
            </a:r>
            <a:r>
              <a:rPr lang="en-US" b="1" dirty="0"/>
              <a:t>Next</a:t>
            </a:r>
            <a:r>
              <a:rPr lang="en-US" dirty="0"/>
              <a:t>.</a:t>
            </a:r>
          </a:p>
          <a:p>
            <a:pPr marL="514350" lvl="0" indent="-514350">
              <a:buFont typeface="+mj-lt"/>
              <a:buAutoNum type="arabicPeriod" startAt="7"/>
            </a:pPr>
            <a:r>
              <a:rPr lang="en-US" dirty="0"/>
              <a:t>On the Product Key Management page, the Activate Product option is already selected. Click </a:t>
            </a:r>
            <a:r>
              <a:rPr lang="en-US" b="1" dirty="0"/>
              <a:t>Next</a:t>
            </a:r>
            <a:r>
              <a:rPr lang="en-US" dirty="0"/>
              <a:t>.</a:t>
            </a:r>
          </a:p>
          <a:p>
            <a:pPr marL="514350" lvl="0" indent="-514350">
              <a:buFont typeface="+mj-lt"/>
              <a:buAutoNum type="arabicPeriod" startAt="7"/>
            </a:pPr>
            <a:r>
              <a:rPr lang="en-US" dirty="0"/>
              <a:t>On the Activate Product page, the Activate online option is already selected. Click </a:t>
            </a:r>
            <a:r>
              <a:rPr lang="en-US" b="1" dirty="0"/>
              <a:t>Commit</a:t>
            </a:r>
            <a:r>
              <a:rPr lang="en-US" dirty="0"/>
              <a:t>.</a:t>
            </a:r>
          </a:p>
        </p:txBody>
      </p:sp>
    </p:spTree>
    <p:extLst>
      <p:ext uri="{BB962C8B-B14F-4D97-AF65-F5344CB8AC3E}">
        <p14:creationId xmlns:p14="http://schemas.microsoft.com/office/powerpoint/2010/main" val="29317517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Automatic Virtual Machine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72</a:t>
            </a:fld>
            <a:endParaRPr lang="en-US" dirty="0"/>
          </a:p>
        </p:txBody>
      </p:sp>
      <p:sp>
        <p:nvSpPr>
          <p:cNvPr id="6" name="Content Placeholder 5"/>
          <p:cNvSpPr>
            <a:spLocks noGrp="1"/>
          </p:cNvSpPr>
          <p:nvPr>
            <p:ph idx="1"/>
          </p:nvPr>
        </p:nvSpPr>
        <p:spPr>
          <a:xfrm>
            <a:off x="457200" y="1871579"/>
            <a:ext cx="8229600" cy="4254584"/>
          </a:xfrm>
        </p:spPr>
        <p:txBody>
          <a:bodyPr>
            <a:normAutofit/>
          </a:bodyPr>
          <a:lstStyle/>
          <a:p>
            <a:r>
              <a:rPr lang="en-US" b="1" i="1" dirty="0"/>
              <a:t>Automatic Virtual Machine Activation (AVMA)</a:t>
            </a:r>
            <a:r>
              <a:rPr lang="en-US" dirty="0"/>
              <a:t> was introduced with Windows Server 2016 and allows you to activate your Windows virtual machines without using a KMS server or even a network connection. </a:t>
            </a:r>
            <a:endParaRPr lang="en-US" dirty="0" smtClean="0"/>
          </a:p>
          <a:p>
            <a:r>
              <a:rPr lang="en-US" dirty="0" smtClean="0"/>
              <a:t>Different </a:t>
            </a:r>
            <a:r>
              <a:rPr lang="en-US" dirty="0"/>
              <a:t>from a KMS, the activation will only last seven days, after which it would need to be renewed again. </a:t>
            </a:r>
          </a:p>
        </p:txBody>
      </p:sp>
    </p:spTree>
    <p:extLst>
      <p:ext uri="{BB962C8B-B14F-4D97-AF65-F5344CB8AC3E}">
        <p14:creationId xmlns:p14="http://schemas.microsoft.com/office/powerpoint/2010/main" val="17409816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Automatic Virtual Machine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73</a:t>
            </a:fld>
            <a:endParaRPr lang="en-US" dirty="0"/>
          </a:p>
        </p:txBody>
      </p:sp>
      <p:sp>
        <p:nvSpPr>
          <p:cNvPr id="6" name="Content Placeholder 5"/>
          <p:cNvSpPr>
            <a:spLocks noGrp="1"/>
          </p:cNvSpPr>
          <p:nvPr>
            <p:ph idx="1"/>
          </p:nvPr>
        </p:nvSpPr>
        <p:spPr>
          <a:xfrm>
            <a:off x="457200" y="1871579"/>
            <a:ext cx="8229600" cy="4254584"/>
          </a:xfrm>
        </p:spPr>
        <p:txBody>
          <a:bodyPr>
            <a:normAutofit lnSpcReduction="10000"/>
          </a:bodyPr>
          <a:lstStyle/>
          <a:p>
            <a:r>
              <a:rPr lang="en-US" dirty="0"/>
              <a:t>To use AVMA, you need to have a server running Windows Server 2012 R2 Datacenter or Windows Server 2016 Datacenter with Hyper-V. </a:t>
            </a:r>
            <a:endParaRPr lang="en-US" dirty="0" smtClean="0"/>
          </a:p>
          <a:p>
            <a:r>
              <a:rPr lang="en-US" dirty="0" smtClean="0"/>
              <a:t>The </a:t>
            </a:r>
            <a:r>
              <a:rPr lang="en-US" dirty="0"/>
              <a:t>virtual machines need to be running Hyper-V. </a:t>
            </a:r>
            <a:endParaRPr lang="en-US" dirty="0" smtClean="0"/>
          </a:p>
          <a:p>
            <a:r>
              <a:rPr lang="en-US" dirty="0" smtClean="0"/>
              <a:t>Windows </a:t>
            </a:r>
            <a:r>
              <a:rPr lang="en-US" dirty="0"/>
              <a:t>Server 2016 AVMA can activate guests that run the Datacenter, Standard, or Essentials editions of Windows Server 2012 R2 or Windows Server 2016.</a:t>
            </a:r>
          </a:p>
        </p:txBody>
      </p:sp>
    </p:spTree>
    <p:extLst>
      <p:ext uri="{BB962C8B-B14F-4D97-AF65-F5344CB8AC3E}">
        <p14:creationId xmlns:p14="http://schemas.microsoft.com/office/powerpoint/2010/main" val="381197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Automatic Virtual Machine Activation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74</a:t>
            </a:fld>
            <a:endParaRPr lang="en-US" dirty="0"/>
          </a:p>
        </p:txBody>
      </p:sp>
      <p:sp>
        <p:nvSpPr>
          <p:cNvPr id="6" name="Content Placeholder 5"/>
          <p:cNvSpPr>
            <a:spLocks noGrp="1"/>
          </p:cNvSpPr>
          <p:nvPr>
            <p:ph idx="1"/>
          </p:nvPr>
        </p:nvSpPr>
        <p:spPr>
          <a:xfrm>
            <a:off x="457200" y="1871579"/>
            <a:ext cx="8229600" cy="4254584"/>
          </a:xfrm>
        </p:spPr>
        <p:txBody>
          <a:bodyPr>
            <a:normAutofit fontScale="77500" lnSpcReduction="20000"/>
          </a:bodyPr>
          <a:lstStyle/>
          <a:p>
            <a:pPr marL="0" indent="0">
              <a:buNone/>
            </a:pPr>
            <a:r>
              <a:rPr lang="en-US" dirty="0"/>
              <a:t>The basic steps to set up </a:t>
            </a:r>
            <a:r>
              <a:rPr lang="en-US" dirty="0" smtClean="0"/>
              <a:t>AVMA:</a:t>
            </a:r>
            <a:endParaRPr lang="en-US" dirty="0"/>
          </a:p>
          <a:p>
            <a:pPr marL="514350" lvl="0" indent="-514350">
              <a:buFont typeface="+mj-lt"/>
              <a:buAutoNum type="arabicPeriod"/>
            </a:pPr>
            <a:r>
              <a:rPr lang="en-US" dirty="0"/>
              <a:t>Install Windows Server 2012 R2 or Windows Server 2016 Datacenter.</a:t>
            </a:r>
          </a:p>
          <a:p>
            <a:pPr marL="514350" lvl="0" indent="-514350">
              <a:buFont typeface="+mj-lt"/>
              <a:buAutoNum type="arabicPeriod"/>
            </a:pPr>
            <a:r>
              <a:rPr lang="en-US" dirty="0"/>
              <a:t>Activate Windows Server 2012 R2 or Windows Server 2016 Datacenter.</a:t>
            </a:r>
          </a:p>
          <a:p>
            <a:pPr marL="514350" lvl="0" indent="-514350">
              <a:buFont typeface="+mj-lt"/>
              <a:buAutoNum type="arabicPeriod"/>
            </a:pPr>
            <a:r>
              <a:rPr lang="en-US" dirty="0"/>
              <a:t>Install Hyper-V on a Windows Server 2012 R2 or Windows Server 2016 server.</a:t>
            </a:r>
          </a:p>
          <a:p>
            <a:pPr marL="514350" lvl="0" indent="-514350">
              <a:buFont typeface="+mj-lt"/>
              <a:buAutoNum type="arabicPeriod"/>
            </a:pPr>
            <a:r>
              <a:rPr lang="en-US" dirty="0"/>
              <a:t>Create a virtual machine and install a supported server operating system on it.</a:t>
            </a:r>
          </a:p>
          <a:p>
            <a:pPr marL="514350" lvl="0" indent="-514350">
              <a:buFont typeface="+mj-lt"/>
              <a:buAutoNum type="arabicPeriod"/>
            </a:pPr>
            <a:r>
              <a:rPr lang="en-US" dirty="0"/>
              <a:t>Install the AVMA key in the virtual machine by opening an elevated command prompt and run the following command:</a:t>
            </a:r>
          </a:p>
          <a:p>
            <a:pPr marL="0" indent="0">
              <a:buNone/>
            </a:pPr>
            <a:r>
              <a:rPr lang="en-US" dirty="0"/>
              <a:t>	</a:t>
            </a:r>
            <a:r>
              <a:rPr lang="en-US" b="1" dirty="0" err="1"/>
              <a:t>slmgr</a:t>
            </a:r>
            <a:r>
              <a:rPr lang="en-US" b="1" dirty="0"/>
              <a:t> /</a:t>
            </a:r>
            <a:r>
              <a:rPr lang="en-US" b="1" dirty="0" err="1"/>
              <a:t>ipk</a:t>
            </a:r>
            <a:r>
              <a:rPr lang="en-US" b="1" dirty="0"/>
              <a:t> &lt;</a:t>
            </a:r>
            <a:r>
              <a:rPr lang="en-US" b="1" dirty="0" err="1"/>
              <a:t>AVMA_key</a:t>
            </a:r>
            <a:r>
              <a:rPr lang="en-US" b="1" dirty="0"/>
              <a:t>&gt;</a:t>
            </a:r>
            <a:endParaRPr lang="en-US" dirty="0"/>
          </a:p>
        </p:txBody>
      </p:sp>
    </p:spTree>
    <p:extLst>
      <p:ext uri="{BB962C8B-B14F-4D97-AF65-F5344CB8AC3E}">
        <p14:creationId xmlns:p14="http://schemas.microsoft.com/office/powerpoint/2010/main" val="22418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Querying and Configuring Activation States Using the Command Line </a:t>
            </a:r>
            <a:endParaRPr lang="en-US" sz="36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75</a:t>
            </a:fld>
            <a:endParaRPr lang="en-US" dirty="0"/>
          </a:p>
        </p:txBody>
      </p:sp>
      <p:sp>
        <p:nvSpPr>
          <p:cNvPr id="6" name="Content Placeholder 5"/>
          <p:cNvSpPr>
            <a:spLocks noGrp="1"/>
          </p:cNvSpPr>
          <p:nvPr>
            <p:ph idx="1"/>
          </p:nvPr>
        </p:nvSpPr>
        <p:spPr>
          <a:xfrm>
            <a:off x="457200" y="1871579"/>
            <a:ext cx="8229600" cy="4254584"/>
          </a:xfrm>
        </p:spPr>
        <p:txBody>
          <a:bodyPr>
            <a:normAutofit lnSpcReduction="10000"/>
          </a:bodyPr>
          <a:lstStyle/>
          <a:p>
            <a:r>
              <a:rPr lang="en-US" dirty="0"/>
              <a:t>The Windows activation process is handled by the </a:t>
            </a:r>
            <a:r>
              <a:rPr lang="en-US" b="1" i="1" dirty="0"/>
              <a:t>Software Licensing Manager (</a:t>
            </a:r>
            <a:r>
              <a:rPr lang="en-US" b="1" i="1" dirty="0" err="1"/>
              <a:t>SLMgr</a:t>
            </a:r>
            <a:r>
              <a:rPr lang="en-US" b="1" i="1" dirty="0"/>
              <a:t>) module</a:t>
            </a:r>
            <a:r>
              <a:rPr lang="en-US" dirty="0"/>
              <a:t>, also known as the Windows Software Licensing Management Tool. </a:t>
            </a:r>
            <a:endParaRPr lang="en-US" dirty="0" smtClean="0"/>
          </a:p>
          <a:p>
            <a:r>
              <a:rPr lang="en-US" dirty="0" smtClean="0"/>
              <a:t>A </a:t>
            </a:r>
            <a:r>
              <a:rPr lang="en-US" dirty="0"/>
              <a:t>VBScript called </a:t>
            </a:r>
            <a:r>
              <a:rPr lang="en-US" b="1" i="1" dirty="0" err="1"/>
              <a:t>slmgr.vbs</a:t>
            </a:r>
            <a:r>
              <a:rPr lang="en-US" dirty="0"/>
              <a:t> keeps track of licensing details. </a:t>
            </a:r>
            <a:endParaRPr lang="en-US" dirty="0" smtClean="0"/>
          </a:p>
          <a:p>
            <a:r>
              <a:rPr lang="en-US" dirty="0" err="1"/>
              <a:t>Slmgr.vbs</a:t>
            </a:r>
            <a:r>
              <a:rPr lang="en-US" dirty="0"/>
              <a:t> allows users to query the current installation and see details about the Windows installation and its activation and licensing status. </a:t>
            </a:r>
          </a:p>
        </p:txBody>
      </p:sp>
    </p:spTree>
    <p:extLst>
      <p:ext uri="{BB962C8B-B14F-4D97-AF65-F5344CB8AC3E}">
        <p14:creationId xmlns:p14="http://schemas.microsoft.com/office/powerpoint/2010/main" val="34880967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Windows </a:t>
            </a:r>
            <a:r>
              <a:rPr lang="en-US" sz="4800" dirty="0" smtClean="0">
                <a:effectLst/>
              </a:rPr>
              <a:t>PowerShell 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76</a:t>
            </a:fld>
            <a:endParaRPr lang="en-US" dirty="0"/>
          </a:p>
        </p:txBody>
      </p:sp>
      <p:sp>
        <p:nvSpPr>
          <p:cNvPr id="6" name="Content Placeholder 5"/>
          <p:cNvSpPr>
            <a:spLocks noGrp="1"/>
          </p:cNvSpPr>
          <p:nvPr>
            <p:ph idx="1"/>
          </p:nvPr>
        </p:nvSpPr>
        <p:spPr>
          <a:xfrm>
            <a:off x="457200" y="1871579"/>
            <a:ext cx="8229600" cy="4254584"/>
          </a:xfrm>
        </p:spPr>
        <p:txBody>
          <a:bodyPr>
            <a:normAutofit fontScale="92500"/>
          </a:bodyPr>
          <a:lstStyle/>
          <a:p>
            <a:r>
              <a:rPr lang="en-US" dirty="0"/>
              <a:t>When you manage several servers in a data center, configuring all of those servers requires a lot of work. </a:t>
            </a:r>
            <a:endParaRPr lang="en-US" dirty="0" smtClean="0"/>
          </a:p>
          <a:p>
            <a:r>
              <a:rPr lang="en-US" dirty="0" smtClean="0"/>
              <a:t>The </a:t>
            </a:r>
            <a:r>
              <a:rPr lang="en-US" dirty="0"/>
              <a:t>burden of managing several is eased when those servers share a common configuration. </a:t>
            </a:r>
            <a:endParaRPr lang="en-US" dirty="0" smtClean="0"/>
          </a:p>
          <a:p>
            <a:r>
              <a:rPr lang="en-US" dirty="0" smtClean="0"/>
              <a:t>To </a:t>
            </a:r>
            <a:r>
              <a:rPr lang="en-US" dirty="0"/>
              <a:t>reduce the time necessary to configure all your data center servers, you can use Windows </a:t>
            </a:r>
            <a:r>
              <a:rPr lang="en-US" b="1" i="1" dirty="0"/>
              <a:t>PowerShell Desired State Configuration (DSC)</a:t>
            </a:r>
            <a:r>
              <a:rPr lang="en-US" dirty="0"/>
              <a:t> to manage and maintain systems based on your declared configuration. </a:t>
            </a:r>
          </a:p>
        </p:txBody>
      </p:sp>
    </p:spTree>
    <p:extLst>
      <p:ext uri="{BB962C8B-B14F-4D97-AF65-F5344CB8AC3E}">
        <p14:creationId xmlns:p14="http://schemas.microsoft.com/office/powerpoint/2010/main" val="28392883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Windows </a:t>
            </a:r>
            <a:r>
              <a:rPr lang="en-US" sz="4800" dirty="0" smtClean="0">
                <a:effectLst/>
              </a:rPr>
              <a:t>PowerShell 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77</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pPr marL="0" indent="0">
              <a:buNone/>
            </a:pPr>
            <a:r>
              <a:rPr lang="en-US" dirty="0"/>
              <a:t>Some of the configurations that you can apply include:</a:t>
            </a:r>
          </a:p>
          <a:p>
            <a:pPr lvl="0"/>
            <a:r>
              <a:rPr lang="en-US" dirty="0"/>
              <a:t>Enabling or disabling server roles and features</a:t>
            </a:r>
          </a:p>
          <a:p>
            <a:pPr lvl="0"/>
            <a:r>
              <a:rPr lang="en-US" dirty="0"/>
              <a:t>Managing registry settings</a:t>
            </a:r>
          </a:p>
          <a:p>
            <a:pPr lvl="0"/>
            <a:r>
              <a:rPr lang="en-US" dirty="0"/>
              <a:t>Managing files and directories</a:t>
            </a:r>
          </a:p>
          <a:p>
            <a:pPr lvl="0"/>
            <a:r>
              <a:rPr lang="en-US" dirty="0"/>
              <a:t>Starting, stopping, and managing processes and services</a:t>
            </a:r>
          </a:p>
          <a:p>
            <a:pPr lvl="0"/>
            <a:r>
              <a:rPr lang="en-US" dirty="0"/>
              <a:t>Managing groups and user accounts</a:t>
            </a:r>
          </a:p>
          <a:p>
            <a:pPr lvl="0"/>
            <a:r>
              <a:rPr lang="en-US" dirty="0"/>
              <a:t>Deploying new software</a:t>
            </a:r>
          </a:p>
          <a:p>
            <a:pPr lvl="0"/>
            <a:r>
              <a:rPr lang="en-US" dirty="0"/>
              <a:t>Managing environment variables</a:t>
            </a:r>
          </a:p>
          <a:p>
            <a:pPr lvl="0"/>
            <a:r>
              <a:rPr lang="en-US" dirty="0"/>
              <a:t>Running Windows PowerShell scripts</a:t>
            </a:r>
          </a:p>
        </p:txBody>
      </p:sp>
    </p:spTree>
    <p:extLst>
      <p:ext uri="{BB962C8B-B14F-4D97-AF65-F5344CB8AC3E}">
        <p14:creationId xmlns:p14="http://schemas.microsoft.com/office/powerpoint/2010/main" val="4115707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Implementing Windows </a:t>
            </a:r>
            <a:r>
              <a:rPr lang="en-US" sz="4800" dirty="0" smtClean="0">
                <a:effectLst/>
              </a:rPr>
              <a:t>PowerShell 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78</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10000"/>
          </a:bodyPr>
          <a:lstStyle/>
          <a:p>
            <a:r>
              <a:rPr lang="en-US" dirty="0"/>
              <a:t>The </a:t>
            </a:r>
            <a:r>
              <a:rPr lang="en-US" b="1" i="1" dirty="0"/>
              <a:t>Local Configuration Manager (LCM)</a:t>
            </a:r>
            <a:r>
              <a:rPr lang="en-US" dirty="0"/>
              <a:t> is the Windows PowerShell </a:t>
            </a:r>
            <a:r>
              <a:rPr lang="en-US" dirty="0" smtClean="0"/>
              <a:t>DSC </a:t>
            </a:r>
            <a:r>
              <a:rPr lang="en-US" dirty="0"/>
              <a:t>engine. </a:t>
            </a:r>
            <a:endParaRPr lang="en-US" dirty="0" smtClean="0"/>
          </a:p>
          <a:p>
            <a:r>
              <a:rPr lang="en-US" dirty="0" smtClean="0"/>
              <a:t>It </a:t>
            </a:r>
            <a:r>
              <a:rPr lang="en-US" dirty="0"/>
              <a:t>will periodically check whether the configuration is still valid or if drift has occurred. When you configure the LCM, you will either push the configuration to a server, or you will establish an HTTP server or SMB share, from which the systems will pull the configuration. </a:t>
            </a:r>
            <a:endParaRPr lang="en-US" dirty="0" smtClean="0"/>
          </a:p>
          <a:p>
            <a:r>
              <a:rPr lang="en-US" dirty="0" smtClean="0"/>
              <a:t>You </a:t>
            </a:r>
            <a:r>
              <a:rPr lang="en-US" dirty="0"/>
              <a:t>will then specify how often it will retrieve the configuration and how often it will check and apply the specified configuration. </a:t>
            </a:r>
          </a:p>
        </p:txBody>
      </p:sp>
    </p:spTree>
    <p:extLst>
      <p:ext uri="{BB962C8B-B14F-4D97-AF65-F5344CB8AC3E}">
        <p14:creationId xmlns:p14="http://schemas.microsoft.com/office/powerpoint/2010/main" val="6121807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Configure a System with Windows PowerShell </a:t>
            </a:r>
            <a:r>
              <a:rPr lang="en-US" sz="4800" dirty="0" smtClean="0">
                <a:effectLst/>
              </a:rPr>
              <a:t>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79</a:t>
            </a:fld>
            <a:endParaRPr lang="en-US" dirty="0"/>
          </a:p>
        </p:txBody>
      </p:sp>
      <p:sp>
        <p:nvSpPr>
          <p:cNvPr id="6" name="Content Placeholder 5"/>
          <p:cNvSpPr>
            <a:spLocks noGrp="1"/>
          </p:cNvSpPr>
          <p:nvPr>
            <p:ph idx="1"/>
          </p:nvPr>
        </p:nvSpPr>
        <p:spPr>
          <a:xfrm>
            <a:off x="457200" y="1871579"/>
            <a:ext cx="8229600" cy="4254584"/>
          </a:xfrm>
        </p:spPr>
        <p:txBody>
          <a:bodyPr>
            <a:normAutofit fontScale="92500" lnSpcReduction="20000"/>
          </a:bodyPr>
          <a:lstStyle/>
          <a:p>
            <a:pPr marL="0" indent="0">
              <a:buNone/>
            </a:pPr>
            <a:r>
              <a:rPr lang="en-US" b="1" dirty="0"/>
              <a:t>GET READY.</a:t>
            </a:r>
            <a:r>
              <a:rPr lang="en-US" dirty="0"/>
              <a:t> To configure a system with Windows PowerShell Desired State Configuration, perform the following steps. </a:t>
            </a:r>
          </a:p>
          <a:p>
            <a:pPr marL="514350" lvl="0" indent="-514350">
              <a:buFont typeface="+mj-lt"/>
              <a:buAutoNum type="arabicPeriod"/>
            </a:pPr>
            <a:r>
              <a:rPr lang="en-US" dirty="0"/>
              <a:t>Log on to LON-SVR1 as </a:t>
            </a:r>
            <a:r>
              <a:rPr lang="en-US" b="1" dirty="0" err="1"/>
              <a:t>adatum</a:t>
            </a:r>
            <a:r>
              <a:rPr lang="en-US" b="1" dirty="0"/>
              <a:t>\administrator</a:t>
            </a:r>
            <a:r>
              <a:rPr lang="en-US" dirty="0"/>
              <a:t> with the password of </a:t>
            </a:r>
            <a:r>
              <a:rPr lang="en-US" b="1" dirty="0"/>
              <a:t>Pa$$w0rd</a:t>
            </a:r>
            <a:r>
              <a:rPr lang="en-US" dirty="0"/>
              <a:t>.</a:t>
            </a:r>
          </a:p>
          <a:p>
            <a:pPr marL="514350" lvl="0" indent="-514350">
              <a:buFont typeface="+mj-lt"/>
              <a:buAutoNum type="arabicPeriod"/>
            </a:pPr>
            <a:r>
              <a:rPr lang="en-US" dirty="0"/>
              <a:t>If Server Manager does not open, click </a:t>
            </a:r>
            <a:r>
              <a:rPr lang="en-US" b="1" dirty="0"/>
              <a:t>Start</a:t>
            </a:r>
            <a:r>
              <a:rPr lang="en-US" dirty="0"/>
              <a:t> and click </a:t>
            </a:r>
            <a:r>
              <a:rPr lang="en-US" b="1" dirty="0"/>
              <a:t>Server Manager</a:t>
            </a:r>
            <a:r>
              <a:rPr lang="en-US" dirty="0"/>
              <a:t>.</a:t>
            </a:r>
          </a:p>
          <a:p>
            <a:pPr marL="514350" lvl="0" indent="-514350">
              <a:buFont typeface="+mj-lt"/>
              <a:buAutoNum type="arabicPeriod"/>
            </a:pPr>
            <a:r>
              <a:rPr lang="en-US" dirty="0" smtClean="0"/>
              <a:t>Click </a:t>
            </a:r>
            <a:r>
              <a:rPr lang="en-US" b="1" dirty="0" smtClean="0"/>
              <a:t>Tools</a:t>
            </a:r>
            <a:r>
              <a:rPr lang="en-US" dirty="0" smtClean="0"/>
              <a:t> &gt; </a:t>
            </a:r>
            <a:r>
              <a:rPr lang="en-US" b="1" dirty="0" smtClean="0"/>
              <a:t>Windows </a:t>
            </a:r>
            <a:r>
              <a:rPr lang="en-US" b="1" dirty="0"/>
              <a:t>PowerShell ISE</a:t>
            </a:r>
            <a:r>
              <a:rPr lang="en-US" dirty="0" smtClean="0"/>
              <a:t>.</a:t>
            </a:r>
          </a:p>
          <a:p>
            <a:pPr marL="514350" lvl="0" indent="-514350">
              <a:buFont typeface="+mj-lt"/>
              <a:buAutoNum type="arabicPeriod"/>
            </a:pPr>
            <a:r>
              <a:rPr lang="en-US" dirty="0"/>
              <a:t>When Windows PowerShell ISE opens, in the top white pane, type </a:t>
            </a:r>
            <a:r>
              <a:rPr lang="en-US" dirty="0" smtClean="0"/>
              <a:t>text shown on the next slide.</a:t>
            </a:r>
            <a:endParaRPr lang="en-US" dirty="0"/>
          </a:p>
        </p:txBody>
      </p:sp>
    </p:spTree>
    <p:extLst>
      <p:ext uri="{BB962C8B-B14F-4D97-AF65-F5344CB8AC3E}">
        <p14:creationId xmlns:p14="http://schemas.microsoft.com/office/powerpoint/2010/main" val="250152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Windows </a:t>
            </a:r>
            <a:r>
              <a:rPr lang="en-US" dirty="0">
                <a:effectLst/>
              </a:rPr>
              <a:t>Server 2016 </a:t>
            </a:r>
            <a:r>
              <a:rPr lang="en-US" dirty="0" smtClean="0">
                <a:effectLst/>
              </a:rPr>
              <a:t>Editions</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a:t>
            </a:fld>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Windows Storage Server 2016 Workgroup edition</a:t>
            </a:r>
            <a:r>
              <a:rPr lang="en-US" dirty="0"/>
              <a:t>: </a:t>
            </a:r>
            <a:r>
              <a:rPr lang="en-US" dirty="0" smtClean="0"/>
              <a:t>An entry</a:t>
            </a:r>
            <a:r>
              <a:rPr lang="en-US" dirty="0"/>
              <a:t>-level unified storage appliance. It allows 50 users, one processor core, and 32 GB of RAM.</a:t>
            </a:r>
          </a:p>
          <a:p>
            <a:r>
              <a:rPr lang="en-US" b="1" dirty="0"/>
              <a:t>Windows Storage Server 2016 Standard edition</a:t>
            </a:r>
            <a:r>
              <a:rPr lang="en-US" dirty="0"/>
              <a:t>: </a:t>
            </a:r>
            <a:r>
              <a:rPr lang="en-US" dirty="0" smtClean="0"/>
              <a:t>A unified </a:t>
            </a:r>
            <a:r>
              <a:rPr lang="en-US" dirty="0"/>
              <a:t>storage appliance that supports up to 64 sockets but is licensed on a two-socket, incrementing basis. </a:t>
            </a:r>
            <a:r>
              <a:rPr lang="en-US" dirty="0" smtClean="0"/>
              <a:t>Supports </a:t>
            </a:r>
            <a:r>
              <a:rPr lang="en-US" dirty="0"/>
              <a:t>up to 4 TB of RAM and it includes two virtual machine licenses. </a:t>
            </a:r>
            <a:r>
              <a:rPr lang="en-US" dirty="0" smtClean="0"/>
              <a:t>Includes </a:t>
            </a:r>
            <a:r>
              <a:rPr lang="en-US" dirty="0"/>
              <a:t>Domain Name System (DNS) and Dynamic Host Configuration Protocol (DHCP) server roles, but does not support others, including Active Directory Domain Services (AD DS), Active Directory Certificate Services (AD CS), and Active Directory Federation Services (AD FS). Licensing is processor core based. </a:t>
            </a:r>
          </a:p>
        </p:txBody>
      </p:sp>
    </p:spTree>
    <p:extLst>
      <p:ext uri="{BB962C8B-B14F-4D97-AF65-F5344CB8AC3E}">
        <p14:creationId xmlns:p14="http://schemas.microsoft.com/office/powerpoint/2010/main" val="416565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Configure a System with Windows PowerShell </a:t>
            </a:r>
            <a:r>
              <a:rPr lang="en-US" sz="4800" dirty="0" smtClean="0">
                <a:effectLst/>
              </a:rPr>
              <a:t>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80</a:t>
            </a:fld>
            <a:endParaRPr lang="en-US" dirty="0"/>
          </a:p>
        </p:txBody>
      </p:sp>
      <p:sp>
        <p:nvSpPr>
          <p:cNvPr id="6" name="Content Placeholder 5"/>
          <p:cNvSpPr>
            <a:spLocks noGrp="1"/>
          </p:cNvSpPr>
          <p:nvPr>
            <p:ph idx="1"/>
          </p:nvPr>
        </p:nvSpPr>
        <p:spPr>
          <a:xfrm>
            <a:off x="457200" y="1577474"/>
            <a:ext cx="8229600" cy="4852737"/>
          </a:xfrm>
        </p:spPr>
        <p:txBody>
          <a:bodyPr>
            <a:noAutofit/>
          </a:bodyPr>
          <a:lstStyle/>
          <a:p>
            <a:pPr marL="0" indent="0">
              <a:buNone/>
            </a:pPr>
            <a:r>
              <a:rPr lang="en-US" sz="1300" b="1" dirty="0"/>
              <a:t>configuration </a:t>
            </a:r>
            <a:r>
              <a:rPr lang="en-US" sz="1300" b="1" dirty="0" err="1"/>
              <a:t>MyFirstServerConfig</a:t>
            </a:r>
            <a:endParaRPr lang="en-US" sz="1300" dirty="0"/>
          </a:p>
          <a:p>
            <a:pPr marL="0" indent="0">
              <a:buNone/>
            </a:pPr>
            <a:r>
              <a:rPr lang="en-US" sz="1300" b="1" dirty="0"/>
              <a:t>{</a:t>
            </a:r>
            <a:endParaRPr lang="en-US" sz="1300" dirty="0"/>
          </a:p>
          <a:p>
            <a:pPr marL="0" indent="0">
              <a:buNone/>
            </a:pPr>
            <a:r>
              <a:rPr lang="en-US" sz="1300" b="1" dirty="0"/>
              <a:t>	</a:t>
            </a:r>
            <a:r>
              <a:rPr lang="en-US" sz="1300" b="1" dirty="0" err="1"/>
              <a:t>WindowsFeature</a:t>
            </a:r>
            <a:r>
              <a:rPr lang="en-US" sz="1300" b="1" dirty="0"/>
              <a:t> </a:t>
            </a:r>
            <a:r>
              <a:rPr lang="en-US" sz="1300" b="1" dirty="0" err="1"/>
              <a:t>snmp</a:t>
            </a:r>
            <a:endParaRPr lang="en-US" sz="1300" dirty="0"/>
          </a:p>
          <a:p>
            <a:pPr marL="0" indent="0">
              <a:buNone/>
            </a:pPr>
            <a:r>
              <a:rPr lang="en-US" sz="1300" b="1" dirty="0"/>
              <a:t>        {</a:t>
            </a:r>
            <a:endParaRPr lang="en-US" sz="1300" dirty="0"/>
          </a:p>
          <a:p>
            <a:pPr marL="0" indent="0">
              <a:buNone/>
            </a:pPr>
            <a:r>
              <a:rPr lang="en-US" sz="1300" b="1" dirty="0"/>
              <a:t>            Name = “SNMP-Service”;</a:t>
            </a:r>
            <a:endParaRPr lang="en-US" sz="1300" dirty="0"/>
          </a:p>
          <a:p>
            <a:pPr marL="0" indent="0">
              <a:buNone/>
            </a:pPr>
            <a:r>
              <a:rPr lang="en-US" sz="1300" b="1" dirty="0"/>
              <a:t>		Ensure = “Present”</a:t>
            </a:r>
            <a:endParaRPr lang="en-US" sz="1300" dirty="0"/>
          </a:p>
          <a:p>
            <a:pPr marL="0" indent="0">
              <a:buNone/>
            </a:pPr>
            <a:r>
              <a:rPr lang="en-US" sz="1300" b="1" dirty="0"/>
              <a:t>        }</a:t>
            </a:r>
            <a:endParaRPr lang="en-US" sz="1300" dirty="0"/>
          </a:p>
          <a:p>
            <a:pPr marL="0" indent="0">
              <a:buNone/>
            </a:pPr>
            <a:r>
              <a:rPr lang="en-US" sz="1300" b="1" dirty="0"/>
              <a:t>	</a:t>
            </a:r>
            <a:r>
              <a:rPr lang="en-US" sz="1300" b="1" dirty="0" err="1"/>
              <a:t>WindowsFeature</a:t>
            </a:r>
            <a:r>
              <a:rPr lang="en-US" sz="1300" b="1" dirty="0"/>
              <a:t> </a:t>
            </a:r>
            <a:r>
              <a:rPr lang="en-US" sz="1300" b="1" dirty="0" err="1"/>
              <a:t>DSCServiceFeature</a:t>
            </a:r>
            <a:endParaRPr lang="en-US" sz="1300" dirty="0"/>
          </a:p>
          <a:p>
            <a:pPr marL="0" indent="0">
              <a:buNone/>
            </a:pPr>
            <a:r>
              <a:rPr lang="en-US" sz="1300" b="1" dirty="0"/>
              <a:t>        {</a:t>
            </a:r>
            <a:endParaRPr lang="en-US" sz="1300" dirty="0"/>
          </a:p>
          <a:p>
            <a:pPr marL="0" indent="0">
              <a:buNone/>
            </a:pPr>
            <a:r>
              <a:rPr lang="en-US" sz="1300" b="1" dirty="0"/>
              <a:t>            Name = “</a:t>
            </a:r>
            <a:r>
              <a:rPr lang="en-US" sz="1300" b="1" dirty="0" err="1"/>
              <a:t>DSCServiceFeature</a:t>
            </a:r>
            <a:r>
              <a:rPr lang="en-US" sz="1300" b="1" dirty="0"/>
              <a:t>”;</a:t>
            </a:r>
            <a:endParaRPr lang="en-US" sz="1300" dirty="0"/>
          </a:p>
          <a:p>
            <a:pPr marL="0" indent="0">
              <a:buNone/>
            </a:pPr>
            <a:r>
              <a:rPr lang="en-US" sz="1300" b="1" dirty="0"/>
              <a:t>		Ensure = “Present”</a:t>
            </a:r>
            <a:endParaRPr lang="en-US" sz="1300" dirty="0"/>
          </a:p>
          <a:p>
            <a:pPr marL="0" indent="0">
              <a:buNone/>
            </a:pPr>
            <a:r>
              <a:rPr lang="en-US" sz="1300" b="1" dirty="0"/>
              <a:t>        }</a:t>
            </a:r>
            <a:endParaRPr lang="en-US" sz="1300" dirty="0"/>
          </a:p>
          <a:p>
            <a:pPr marL="0" indent="0">
              <a:buNone/>
            </a:pPr>
            <a:r>
              <a:rPr lang="en-US" sz="1300" b="1" dirty="0"/>
              <a:t>	Service Spooler </a:t>
            </a:r>
            <a:endParaRPr lang="en-US" sz="1300" dirty="0"/>
          </a:p>
          <a:p>
            <a:pPr marL="0" indent="0">
              <a:buNone/>
            </a:pPr>
            <a:r>
              <a:rPr lang="en-US" sz="1300" b="1" dirty="0"/>
              <a:t>	  {</a:t>
            </a:r>
            <a:endParaRPr lang="en-US" sz="1300" dirty="0"/>
          </a:p>
          <a:p>
            <a:pPr marL="0" indent="0">
              <a:buNone/>
            </a:pPr>
            <a:r>
              <a:rPr lang="en-US" sz="1300" b="1" dirty="0"/>
              <a:t>            Name = "Spooler"</a:t>
            </a:r>
            <a:endParaRPr lang="en-US" sz="1300" dirty="0"/>
          </a:p>
          <a:p>
            <a:pPr marL="0" indent="0">
              <a:buNone/>
            </a:pPr>
            <a:r>
              <a:rPr lang="en-US" sz="1300" b="1" dirty="0"/>
              <a:t>            </a:t>
            </a:r>
            <a:r>
              <a:rPr lang="en-US" sz="1300" b="1" dirty="0" err="1"/>
              <a:t>StartupType</a:t>
            </a:r>
            <a:r>
              <a:rPr lang="en-US" sz="1300" b="1" dirty="0"/>
              <a:t> = "Manual"</a:t>
            </a:r>
            <a:endParaRPr lang="en-US" sz="1300" dirty="0"/>
          </a:p>
          <a:p>
            <a:pPr marL="0" indent="0">
              <a:buNone/>
            </a:pPr>
            <a:r>
              <a:rPr lang="en-US" sz="1300" b="1" dirty="0"/>
              <a:t>            State = "Stopped"</a:t>
            </a:r>
            <a:endParaRPr lang="en-US" sz="1300" dirty="0"/>
          </a:p>
          <a:p>
            <a:pPr marL="0" indent="0">
              <a:buNone/>
            </a:pPr>
            <a:r>
              <a:rPr lang="en-US" sz="1300" b="1" dirty="0"/>
              <a:t>        }</a:t>
            </a:r>
            <a:endParaRPr lang="en-US" sz="1300" dirty="0"/>
          </a:p>
          <a:p>
            <a:pPr marL="0" indent="0">
              <a:buNone/>
            </a:pPr>
            <a:r>
              <a:rPr lang="en-US" sz="1300" b="1" dirty="0"/>
              <a:t>}</a:t>
            </a:r>
            <a:endParaRPr lang="en-US" sz="1300" dirty="0"/>
          </a:p>
          <a:p>
            <a:pPr marL="0" indent="0">
              <a:buNone/>
            </a:pPr>
            <a:r>
              <a:rPr lang="en-US" sz="1300" b="1" dirty="0" err="1"/>
              <a:t>MyFirstServerConfig</a:t>
            </a:r>
            <a:endParaRPr lang="en-US" sz="1300" dirty="0"/>
          </a:p>
          <a:p>
            <a:pPr marL="0" indent="0">
              <a:buNone/>
            </a:pPr>
            <a:endParaRPr lang="en-US" sz="1300" dirty="0"/>
          </a:p>
        </p:txBody>
      </p:sp>
    </p:spTree>
    <p:extLst>
      <p:ext uri="{BB962C8B-B14F-4D97-AF65-F5344CB8AC3E}">
        <p14:creationId xmlns:p14="http://schemas.microsoft.com/office/powerpoint/2010/main" val="34646877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Configure a System with Windows PowerShell </a:t>
            </a:r>
            <a:r>
              <a:rPr lang="en-US" sz="4800" dirty="0" smtClean="0">
                <a:effectLst/>
              </a:rPr>
              <a:t>DSC</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81</a:t>
            </a:fld>
            <a:endParaRPr lang="en-US" dirty="0"/>
          </a:p>
        </p:txBody>
      </p:sp>
      <p:sp>
        <p:nvSpPr>
          <p:cNvPr id="6" name="Content Placeholder 5"/>
          <p:cNvSpPr>
            <a:spLocks noGrp="1"/>
          </p:cNvSpPr>
          <p:nvPr>
            <p:ph idx="1"/>
          </p:nvPr>
        </p:nvSpPr>
        <p:spPr>
          <a:xfrm>
            <a:off x="457200" y="1871579"/>
            <a:ext cx="8229600" cy="4254584"/>
          </a:xfrm>
        </p:spPr>
        <p:txBody>
          <a:bodyPr>
            <a:normAutofit fontScale="85000" lnSpcReduction="20000"/>
          </a:bodyPr>
          <a:lstStyle/>
          <a:p>
            <a:pPr marL="514350" lvl="0" indent="-514350">
              <a:buFont typeface="+mj-lt"/>
              <a:buAutoNum type="arabicPeriod" startAt="5"/>
            </a:pPr>
            <a:r>
              <a:rPr lang="en-US" dirty="0" smtClean="0"/>
              <a:t>Click </a:t>
            </a:r>
            <a:r>
              <a:rPr lang="en-US" b="1" dirty="0" smtClean="0"/>
              <a:t>File</a:t>
            </a:r>
            <a:r>
              <a:rPr lang="en-US" dirty="0" smtClean="0"/>
              <a:t> &gt; </a:t>
            </a:r>
            <a:r>
              <a:rPr lang="en-US" b="1" dirty="0" smtClean="0"/>
              <a:t>Save </a:t>
            </a:r>
            <a:r>
              <a:rPr lang="en-US" b="1" dirty="0"/>
              <a:t>As</a:t>
            </a:r>
            <a:r>
              <a:rPr lang="en-US" dirty="0"/>
              <a:t>. </a:t>
            </a:r>
            <a:r>
              <a:rPr lang="en-US" dirty="0" smtClean="0"/>
              <a:t>In the </a:t>
            </a:r>
            <a:r>
              <a:rPr lang="en-US" dirty="0"/>
              <a:t>Save As dialog </a:t>
            </a:r>
            <a:r>
              <a:rPr lang="en-US" dirty="0" smtClean="0"/>
              <a:t>box, </a:t>
            </a:r>
            <a:r>
              <a:rPr lang="en-US" dirty="0"/>
              <a:t>in the File name text box, type </a:t>
            </a:r>
            <a:r>
              <a:rPr lang="en-US" b="1" dirty="0"/>
              <a:t>C:\Config.ps1</a:t>
            </a:r>
            <a:r>
              <a:rPr lang="en-US" dirty="0"/>
              <a:t> and click the </a:t>
            </a:r>
            <a:r>
              <a:rPr lang="en-US" b="1" dirty="0"/>
              <a:t>Save</a:t>
            </a:r>
            <a:r>
              <a:rPr lang="en-US" dirty="0"/>
              <a:t> button.</a:t>
            </a:r>
          </a:p>
          <a:p>
            <a:pPr marL="514350" lvl="0" indent="-514350">
              <a:buFont typeface="+mj-lt"/>
              <a:buAutoNum type="arabicPeriod" startAt="5"/>
            </a:pPr>
            <a:r>
              <a:rPr lang="en-US" dirty="0"/>
              <a:t>Click the blue, bottom pane. Then in the blue, bottom pane, type </a:t>
            </a:r>
            <a:r>
              <a:rPr lang="en-US" b="1" dirty="0"/>
              <a:t>CD\</a:t>
            </a:r>
            <a:r>
              <a:rPr lang="en-US" dirty="0"/>
              <a:t> and press </a:t>
            </a:r>
            <a:r>
              <a:rPr lang="en-US" b="1" dirty="0"/>
              <a:t>Enter</a:t>
            </a:r>
            <a:r>
              <a:rPr lang="en-US" dirty="0"/>
              <a:t>.</a:t>
            </a:r>
          </a:p>
          <a:p>
            <a:pPr marL="514350" lvl="0" indent="-514350">
              <a:buFont typeface="+mj-lt"/>
              <a:buAutoNum type="arabicPeriod" startAt="5"/>
            </a:pPr>
            <a:r>
              <a:rPr lang="en-US" dirty="0"/>
              <a:t>To create the .</a:t>
            </a:r>
            <a:r>
              <a:rPr lang="en-US" dirty="0" err="1"/>
              <a:t>mof</a:t>
            </a:r>
            <a:r>
              <a:rPr lang="en-US" dirty="0"/>
              <a:t> file, from the Windows PowerShell command prompt, </a:t>
            </a:r>
            <a:r>
              <a:rPr lang="en-US" dirty="0" smtClean="0"/>
              <a:t>execute</a:t>
            </a:r>
            <a:r>
              <a:rPr lang="en-US" b="1" dirty="0" smtClean="0"/>
              <a:t>\</a:t>
            </a:r>
            <a:r>
              <a:rPr lang="en-US" b="1" dirty="0"/>
              <a:t>config1.ps1</a:t>
            </a:r>
            <a:endParaRPr lang="en-US" dirty="0"/>
          </a:p>
          <a:p>
            <a:pPr marL="514350" lvl="0" indent="-514350">
              <a:buFont typeface="+mj-lt"/>
              <a:buAutoNum type="arabicPeriod" startAt="5"/>
            </a:pPr>
            <a:r>
              <a:rPr lang="en-US" dirty="0"/>
              <a:t>At the Windows PowerShell command prompt, </a:t>
            </a:r>
            <a:r>
              <a:rPr lang="en-US" dirty="0" smtClean="0"/>
              <a:t>execute:</a:t>
            </a:r>
            <a:endParaRPr lang="en-US" dirty="0"/>
          </a:p>
          <a:p>
            <a:pPr marL="0" indent="0">
              <a:buNone/>
            </a:pPr>
            <a:r>
              <a:rPr lang="en-US" dirty="0"/>
              <a:t>	</a:t>
            </a:r>
            <a:r>
              <a:rPr lang="en-US" b="1" dirty="0"/>
              <a:t>Start-</a:t>
            </a:r>
            <a:r>
              <a:rPr lang="en-US" b="1" dirty="0" err="1"/>
              <a:t>DscConfiguration</a:t>
            </a:r>
            <a:r>
              <a:rPr lang="en-US" b="1" dirty="0"/>
              <a:t> –Wait –Verbose –Path C:\</a:t>
            </a:r>
            <a:r>
              <a:rPr lang="en-US" b="1" dirty="0" err="1"/>
              <a:t>MyFirstServerConfig</a:t>
            </a:r>
            <a:endParaRPr lang="en-US" dirty="0"/>
          </a:p>
        </p:txBody>
      </p:sp>
    </p:spTree>
    <p:extLst>
      <p:ext uri="{BB962C8B-B14F-4D97-AF65-F5344CB8AC3E}">
        <p14:creationId xmlns:p14="http://schemas.microsoft.com/office/powerpoint/2010/main" val="34880549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Autofit/>
          </a:bodyPr>
          <a:lstStyle/>
          <a:p>
            <a:pPr lvl="0"/>
            <a:r>
              <a:rPr lang="en-US" sz="1800" dirty="0"/>
              <a:t>Before installing Windows Server 2016, you need to first determine the minimum hardware requirements so that you can ensure you have the correct hardware. The minimum hardware can then be used to gauge what is needed to carry the necessary load.</a:t>
            </a:r>
          </a:p>
          <a:p>
            <a:pPr lvl="0"/>
            <a:r>
              <a:rPr lang="en-US" sz="1800" dirty="0"/>
              <a:t>Similar to previous Windows Server operating systems, you </a:t>
            </a:r>
            <a:r>
              <a:rPr lang="en-US" sz="1800" dirty="0" smtClean="0"/>
              <a:t>can choose from multiple editions. </a:t>
            </a:r>
          </a:p>
          <a:p>
            <a:pPr lvl="0"/>
            <a:r>
              <a:rPr lang="en-US" sz="1800" dirty="0" smtClean="0"/>
              <a:t>These </a:t>
            </a:r>
            <a:r>
              <a:rPr lang="en-US" sz="1800" dirty="0"/>
              <a:t>editions allow you to select the edition that you need rather than paying for all features, some of which you do not need. </a:t>
            </a:r>
          </a:p>
          <a:p>
            <a:pPr lvl="0"/>
            <a:r>
              <a:rPr lang="en-US" sz="1800" dirty="0"/>
              <a:t>Server Core is a Windows Server 2016 installation option that provides a command-line management interface. Because it does not have a GUI interface, it uses fewer hardware resources. </a:t>
            </a:r>
            <a:r>
              <a:rPr lang="en-US" sz="1800" dirty="0" smtClean="0"/>
              <a:t>Because </a:t>
            </a:r>
            <a:r>
              <a:rPr lang="en-US" sz="1800" dirty="0"/>
              <a:t>it has fewer running components, there are fewer components that can be compromised and it requires fewer updates. When you install Windows Server 2016, Server Core is the default installation.</a:t>
            </a:r>
          </a:p>
          <a:p>
            <a:pPr lvl="0"/>
            <a:endParaRPr lang="en-US" sz="2000"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82</a:t>
            </a:fld>
            <a:endParaRPr lang="en-US" dirty="0"/>
          </a:p>
        </p:txBody>
      </p:sp>
    </p:spTree>
    <p:extLst>
      <p:ext uri="{BB962C8B-B14F-4D97-AF65-F5344CB8AC3E}">
        <p14:creationId xmlns:p14="http://schemas.microsoft.com/office/powerpoint/2010/main" val="1792296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Autofit/>
          </a:bodyPr>
          <a:lstStyle/>
          <a:p>
            <a:pPr lvl="0"/>
            <a:r>
              <a:rPr lang="en-US" sz="2000" dirty="0"/>
              <a:t>You can use Remote Desktop Connections and the Windows Server 2016 Administrative Tools to manage remote servers. </a:t>
            </a:r>
            <a:endParaRPr lang="en-US" sz="2000" dirty="0" smtClean="0"/>
          </a:p>
          <a:p>
            <a:pPr lvl="0"/>
            <a:r>
              <a:rPr lang="en-US" sz="2000" dirty="0" smtClean="0"/>
              <a:t>You </a:t>
            </a:r>
            <a:r>
              <a:rPr lang="en-US" sz="2000" dirty="0"/>
              <a:t>can </a:t>
            </a:r>
            <a:r>
              <a:rPr lang="en-US" sz="2000" dirty="0" smtClean="0"/>
              <a:t>also use </a:t>
            </a:r>
            <a:r>
              <a:rPr lang="en-US" sz="2000" dirty="0"/>
              <a:t>PowerShell </a:t>
            </a:r>
            <a:r>
              <a:rPr lang="en-US" sz="2000" dirty="0" err="1"/>
              <a:t>Remoting</a:t>
            </a:r>
            <a:r>
              <a:rPr lang="en-US" sz="2000" dirty="0"/>
              <a:t>, which allows you to securely connect to a remote PowerShell host and run scripts interactively. </a:t>
            </a:r>
          </a:p>
          <a:p>
            <a:pPr lvl="0"/>
            <a:r>
              <a:rPr lang="en-US" sz="2000" dirty="0"/>
              <a:t>An in-place upgrade is the most complicated form of Windows Server 2016 installation. It is also the lengthiest and the most likely to cause problems during its execution. </a:t>
            </a:r>
            <a:endParaRPr lang="en-US" sz="2000" dirty="0" smtClean="0"/>
          </a:p>
          <a:p>
            <a:pPr lvl="0"/>
            <a:r>
              <a:rPr lang="en-US" sz="2000" dirty="0" smtClean="0"/>
              <a:t>Whenever </a:t>
            </a:r>
            <a:r>
              <a:rPr lang="en-US" sz="2000" dirty="0"/>
              <a:t>possible, Microsoft recommends that administrators perform a clean installation, or migrate required applications and settings instead.</a:t>
            </a:r>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83</a:t>
            </a:fld>
            <a:endParaRPr lang="en-US" dirty="0"/>
          </a:p>
        </p:txBody>
      </p:sp>
    </p:spTree>
    <p:extLst>
      <p:ext uri="{BB962C8B-B14F-4D97-AF65-F5344CB8AC3E}">
        <p14:creationId xmlns:p14="http://schemas.microsoft.com/office/powerpoint/2010/main" val="1540166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Autofit/>
          </a:bodyPr>
          <a:lstStyle/>
          <a:p>
            <a:pPr lvl="0"/>
            <a:r>
              <a:rPr lang="en-US" sz="1800" dirty="0"/>
              <a:t>Many roles included with Windows Server 2016 involve a lot of configuring. A role might require policies, security, or other settings that you must configure before it can be used. Therefore, when you want to migrate such roles, you want to find a way that can migrate them and all their configuration settings to another server quickly and easily without having to install and configure the role from the beginning. </a:t>
            </a:r>
          </a:p>
          <a:p>
            <a:pPr lvl="0"/>
            <a:r>
              <a:rPr lang="en-US" sz="1800" dirty="0"/>
              <a:t>Activation helps verify that your copy of Windows is genuine and that it has not been used on more computers than the Microsoft Software Terms allow. </a:t>
            </a:r>
            <a:endParaRPr lang="en-US" sz="1800" dirty="0" smtClean="0"/>
          </a:p>
          <a:p>
            <a:pPr lvl="0"/>
            <a:r>
              <a:rPr lang="en-US" sz="1800" dirty="0" smtClean="0"/>
              <a:t>Windows </a:t>
            </a:r>
            <a:r>
              <a:rPr lang="en-US" sz="1800" dirty="0"/>
              <a:t>Server 2016 requires product activation, which validates each Windows Server 2016 license through an online activation service at Microsoft by phone, through KMS, or through Active Directory Domain Services, to be fully functional. During the activation step, you install the proper license key for Windows.</a:t>
            </a:r>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84</a:t>
            </a:fld>
            <a:endParaRPr lang="en-US" dirty="0"/>
          </a:p>
        </p:txBody>
      </p:sp>
    </p:spTree>
    <p:extLst>
      <p:ext uri="{BB962C8B-B14F-4D97-AF65-F5344CB8AC3E}">
        <p14:creationId xmlns:p14="http://schemas.microsoft.com/office/powerpoint/2010/main" val="29448872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642" y="6277372"/>
            <a:ext cx="1447800" cy="5806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6280935"/>
            <a:ext cx="1828799" cy="424665"/>
          </a:xfrm>
          <a:prstGeom prst="rect">
            <a:avLst/>
          </a:prstGeom>
        </p:spPr>
      </p:pic>
      <p:sp>
        <p:nvSpPr>
          <p:cNvPr id="8" name="TextBox 7"/>
          <p:cNvSpPr txBox="1"/>
          <p:nvPr/>
        </p:nvSpPr>
        <p:spPr>
          <a:xfrm>
            <a:off x="533400" y="2057400"/>
            <a:ext cx="8153400" cy="2862322"/>
          </a:xfrm>
          <a:prstGeom prst="rect">
            <a:avLst/>
          </a:prstGeom>
          <a:noFill/>
        </p:spPr>
        <p:txBody>
          <a:bodyPr wrap="square" rtlCol="0">
            <a:spAutoFit/>
          </a:bodyPr>
          <a:lstStyle/>
          <a:p>
            <a:r>
              <a:rPr lang="en-US" b="1" dirty="0"/>
              <a:t>Copyright </a:t>
            </a:r>
            <a:r>
              <a:rPr lang="de-DE" b="1" dirty="0" smtClean="0"/>
              <a:t>2017 John</a:t>
            </a:r>
            <a:r>
              <a:rPr lang="en-US" b="1" dirty="0" smtClean="0"/>
              <a:t> </a:t>
            </a:r>
            <a:r>
              <a:rPr lang="en-US" b="1" dirty="0"/>
              <a:t>Wiley &amp; Sons, Inc. </a:t>
            </a:r>
          </a:p>
          <a:p>
            <a:r>
              <a:rPr lang="en-US" dirty="0"/>
              <a:t>All rights reserved. Reproduction or translation of this work beyond that named in Section 117 of the 1976 United States Copyright Act without the express written consent of the copyright owner is unlawful. Requests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a:p>
            <a:endParaRPr lang="en-US" dirty="0"/>
          </a:p>
        </p:txBody>
      </p:sp>
    </p:spTree>
    <p:extLst>
      <p:ext uri="{BB962C8B-B14F-4D97-AF65-F5344CB8AC3E}">
        <p14:creationId xmlns:p14="http://schemas.microsoft.com/office/powerpoint/2010/main" val="63479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Installing Windows Server 2016—Full Version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9</a:t>
            </a:fld>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Installing Windows Server 2016 is a relatively easy process. You typically boot from the Windows Server 2016 installation disk and go through the installation wizard. </a:t>
            </a:r>
            <a:endParaRPr lang="en-US" dirty="0" smtClean="0"/>
          </a:p>
          <a:p>
            <a:pPr lvl="0"/>
            <a:r>
              <a:rPr lang="en-US" dirty="0"/>
              <a:t>Based on the key that you specify, you will then be asked to install Server Core or Server with Desktop Experience. </a:t>
            </a:r>
            <a:endParaRPr lang="en-US" dirty="0" smtClean="0"/>
          </a:p>
          <a:p>
            <a:pPr lvl="0"/>
            <a:r>
              <a:rPr lang="en-US" dirty="0" smtClean="0"/>
              <a:t>Selecting </a:t>
            </a:r>
            <a:r>
              <a:rPr lang="en-US" dirty="0"/>
              <a:t>the Server with Desktop Experience option provides a Server Graphical Shell, including Server Manager, and selecting Server Core provides a command prompt. </a:t>
            </a:r>
            <a:endParaRPr lang="en-US" dirty="0" smtClean="0"/>
          </a:p>
          <a:p>
            <a:pPr lvl="0"/>
            <a:endParaRPr lang="en-US" dirty="0"/>
          </a:p>
        </p:txBody>
      </p:sp>
    </p:spTree>
    <p:extLst>
      <p:ext uri="{BB962C8B-B14F-4D97-AF65-F5344CB8AC3E}">
        <p14:creationId xmlns:p14="http://schemas.microsoft.com/office/powerpoint/2010/main" val="3685217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20542</TotalTime>
  <Words>7194</Words>
  <Application>Microsoft Macintosh PowerPoint</Application>
  <PresentationFormat>On-screen Show (4:3)</PresentationFormat>
  <Paragraphs>652</Paragraphs>
  <Slides>85</Slides>
  <Notes>68</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Executive</vt:lpstr>
      <vt:lpstr>Lesson 2: Installing, Upgrading, and Migrating Servers and Workloads </vt:lpstr>
      <vt:lpstr>Overview</vt:lpstr>
      <vt:lpstr>Installing Windows Server 2016 </vt:lpstr>
      <vt:lpstr>Windows Server 2016 Installation Requirements </vt:lpstr>
      <vt:lpstr>Windows Server 2016 Editions</vt:lpstr>
      <vt:lpstr>Windows Server 2016 Editions</vt:lpstr>
      <vt:lpstr>Windows Server 2016 Editions</vt:lpstr>
      <vt:lpstr>Windows Server 2016 Editions</vt:lpstr>
      <vt:lpstr>Installing Windows Server 2016—Full Version </vt:lpstr>
      <vt:lpstr>Installing Windows Server 2016—Full Version </vt:lpstr>
      <vt:lpstr>Install Windows Server 2016</vt:lpstr>
      <vt:lpstr>Install Windows Server 2016</vt:lpstr>
      <vt:lpstr>Install Windows Server 2016</vt:lpstr>
      <vt:lpstr>Install Windows Server 2016</vt:lpstr>
      <vt:lpstr>Install Windows Server 2016</vt:lpstr>
      <vt:lpstr>Post-Installation Configuration Settings </vt:lpstr>
      <vt:lpstr>Post-Installation Configuration Settings </vt:lpstr>
      <vt:lpstr>Installing Features and Roles </vt:lpstr>
      <vt:lpstr>Install Features and Roles </vt:lpstr>
      <vt:lpstr>Install Features and Roles </vt:lpstr>
      <vt:lpstr>Install Features and Roles </vt:lpstr>
      <vt:lpstr>Install Features and Roles </vt:lpstr>
      <vt:lpstr>Installing and Configuring Windows Server Core</vt:lpstr>
      <vt:lpstr>Installing and Configuring Windows Server Core</vt:lpstr>
      <vt:lpstr>Installing and Configuring Windows Server Core</vt:lpstr>
      <vt:lpstr>Installing and Configuring Windows Server Core</vt:lpstr>
      <vt:lpstr>Install Windows Server Core</vt:lpstr>
      <vt:lpstr>Install Windows Server Core</vt:lpstr>
      <vt:lpstr>Install Windows Server Core</vt:lpstr>
      <vt:lpstr>Managing Windows Server Core Installations </vt:lpstr>
      <vt:lpstr>Managing Windows Server Core Installations </vt:lpstr>
      <vt:lpstr>Create a Custom MMC and Modify Settings Remotely </vt:lpstr>
      <vt:lpstr>Create a Custom MMC and Modify Settings Remotely </vt:lpstr>
      <vt:lpstr>Create a Custom MMC and Modify Settings Remotely </vt:lpstr>
      <vt:lpstr>Create a Custom MMC and Modify Settings Remotely </vt:lpstr>
      <vt:lpstr>Create a Custom MMC and Modify Settings Remotely </vt:lpstr>
      <vt:lpstr>Create a Custom MMC and Modify Settings Remotely </vt:lpstr>
      <vt:lpstr>Using Windows Remote Management </vt:lpstr>
      <vt:lpstr>Using Windows Remote Management </vt:lpstr>
      <vt:lpstr>Configure Remote Management with the WinRM Command  </vt:lpstr>
      <vt:lpstr>Configure Remote Management with the WinRM Command  </vt:lpstr>
      <vt:lpstr>Using Remote Windows PowerShell</vt:lpstr>
      <vt:lpstr>Using Remote Windows PowerShell</vt:lpstr>
      <vt:lpstr>Use PowerShell (One-to-One Remoting) </vt:lpstr>
      <vt:lpstr>Use PowerShell (One-to-One Remoting) </vt:lpstr>
      <vt:lpstr>Use PowerShell (One-to-One Remoting) </vt:lpstr>
      <vt:lpstr>Use PowerShell (One-to-One Remoting) </vt:lpstr>
      <vt:lpstr>Install Roles and Features Using the Install-WindowsFeature Cmdlet </vt:lpstr>
      <vt:lpstr>Install Roles and Features Using the Install-WindowsFeature Cmdlet </vt:lpstr>
      <vt:lpstr>Performing a Windows Server 2016 Upgrade </vt:lpstr>
      <vt:lpstr>Performing a Windows Server 2016 Upgrade </vt:lpstr>
      <vt:lpstr>Understanding Upgrade Paths </vt:lpstr>
      <vt:lpstr>Preparing to Upgrade</vt:lpstr>
      <vt:lpstr>Configure a System with PowerShell DSC</vt:lpstr>
      <vt:lpstr>Configure a System with PowerShell DSC</vt:lpstr>
      <vt:lpstr>Configure a System with PowerShell DSC</vt:lpstr>
      <vt:lpstr>Migrating Server and Core Workloads</vt:lpstr>
      <vt:lpstr>Use Windows Server Migration Tools </vt:lpstr>
      <vt:lpstr>Use Windows Server Migration Tools </vt:lpstr>
      <vt:lpstr>Use Windows Server Migration Tools </vt:lpstr>
      <vt:lpstr>Activating Windows Server 2016 </vt:lpstr>
      <vt:lpstr>Implementing Volume Activation Using KMS </vt:lpstr>
      <vt:lpstr>Install and Configure a KMS</vt:lpstr>
      <vt:lpstr>Install and Configure a KMS</vt:lpstr>
      <vt:lpstr>Install and Configure a KMS</vt:lpstr>
      <vt:lpstr>Install and Configure a KMS</vt:lpstr>
      <vt:lpstr>Install and Configure a KMS</vt:lpstr>
      <vt:lpstr>Implementing Active Directory–Based Activation </vt:lpstr>
      <vt:lpstr>Implementing Active Directory–Based Activation </vt:lpstr>
      <vt:lpstr>Install and Configure Active Directory–Based Activation </vt:lpstr>
      <vt:lpstr>Install and Configure Active Directory–Based Activation </vt:lpstr>
      <vt:lpstr>Implementing Automatic Virtual Machine Activation </vt:lpstr>
      <vt:lpstr>Implementing Automatic Virtual Machine Activation </vt:lpstr>
      <vt:lpstr>Implementing Automatic Virtual Machine Activation </vt:lpstr>
      <vt:lpstr>Querying and Configuring Activation States Using the Command Line </vt:lpstr>
      <vt:lpstr>Implementing Windows PowerShell DSC</vt:lpstr>
      <vt:lpstr>Implementing Windows PowerShell DSC</vt:lpstr>
      <vt:lpstr>Implementing Windows PowerShell DSC</vt:lpstr>
      <vt:lpstr>Configure a System with Windows PowerShell DSC</vt:lpstr>
      <vt:lpstr>Configure a System with Windows PowerShell DSC</vt:lpstr>
      <vt:lpstr>Configure a System with Windows PowerShell DSC</vt:lpstr>
      <vt:lpstr>Lesson Summary</vt:lpstr>
      <vt:lpstr>Lesson Summary</vt:lpstr>
      <vt:lpstr>Lesson Summary</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Box Twelve Communications</cp:lastModifiedBy>
  <cp:revision>305</cp:revision>
  <cp:lastPrinted>2012-11-11T22:27:03Z</cp:lastPrinted>
  <dcterms:created xsi:type="dcterms:W3CDTF">2012-09-05T19:13:01Z</dcterms:created>
  <dcterms:modified xsi:type="dcterms:W3CDTF">2017-03-10T01:12:09Z</dcterms:modified>
  <cp:category/>
</cp:coreProperties>
</file>